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23" r:id="rId24"/>
    <p:sldId id="324" r:id="rId25"/>
    <p:sldId id="278" r:id="rId26"/>
    <p:sldId id="279" r:id="rId27"/>
    <p:sldId id="280" r:id="rId28"/>
    <p:sldId id="281" r:id="rId29"/>
    <p:sldId id="282" r:id="rId30"/>
    <p:sldId id="283" r:id="rId31"/>
    <p:sldId id="284" r:id="rId32"/>
    <p:sldId id="325" r:id="rId33"/>
    <p:sldId id="285" r:id="rId34"/>
    <p:sldId id="286" r:id="rId35"/>
    <p:sldId id="287" r:id="rId36"/>
    <p:sldId id="326" r:id="rId37"/>
    <p:sldId id="288" r:id="rId38"/>
    <p:sldId id="289" r:id="rId39"/>
    <p:sldId id="290" r:id="rId40"/>
    <p:sldId id="291" r:id="rId41"/>
    <p:sldId id="293" r:id="rId42"/>
    <p:sldId id="294" r:id="rId43"/>
    <p:sldId id="295" r:id="rId44"/>
    <p:sldId id="296" r:id="rId45"/>
    <p:sldId id="297" r:id="rId46"/>
    <p:sldId id="298" r:id="rId47"/>
    <p:sldId id="299" r:id="rId48"/>
    <p:sldId id="300" r:id="rId49"/>
    <p:sldId id="301" r:id="rId50"/>
    <p:sldId id="302"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8" r:id="rId65"/>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0" d="100"/>
          <a:sy n="60" d="100"/>
        </p:scale>
        <p:origin x="-1656" y="-28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4520"/>
            <a:ext cx="822924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4520"/>
            <a:ext cx="822924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pic>
        <p:nvPicPr>
          <p:cNvPr id="37" name="Picture 36"/>
          <p:cNvPicPr/>
          <p:nvPr/>
        </p:nvPicPr>
        <p:blipFill>
          <a:blip r:embed="rId2"/>
          <a:stretch/>
        </p:blipFill>
        <p:spPr>
          <a:xfrm>
            <a:off x="2079000" y="1604520"/>
            <a:ext cx="4984920" cy="3977280"/>
          </a:xfrm>
          <a:prstGeom prst="rect">
            <a:avLst/>
          </a:prstGeom>
          <a:ln>
            <a:noFill/>
          </a:ln>
        </p:spPr>
      </p:pic>
      <p:pic>
        <p:nvPicPr>
          <p:cNvPr id="38" name="Picture 37"/>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3" name="PlaceHolder 2"/>
          <p:cNvSpPr>
            <a:spLocks noGrp="1"/>
          </p:cNvSpPr>
          <p:nvPr>
            <p:ph type="body"/>
          </p:nvPr>
        </p:nvSpPr>
        <p:spPr>
          <a:xfrm>
            <a:off x="457200" y="1604520"/>
            <a:ext cx="822924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5" name="PlaceHolder 2"/>
          <p:cNvSpPr>
            <a:spLocks noGrp="1"/>
          </p:cNvSpPr>
          <p:nvPr>
            <p:ph type="body"/>
          </p:nvPr>
        </p:nvSpPr>
        <p:spPr>
          <a:xfrm>
            <a:off x="457200" y="1604520"/>
            <a:ext cx="401580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6" name="PlaceHolder 3"/>
          <p:cNvSpPr>
            <a:spLocks noGrp="1"/>
          </p:cNvSpPr>
          <p:nvPr>
            <p:ph type="body"/>
          </p:nvPr>
        </p:nvSpPr>
        <p:spPr>
          <a:xfrm>
            <a:off x="4674240" y="1604520"/>
            <a:ext cx="401580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85800" y="2130480"/>
            <a:ext cx="7772040" cy="681300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1" name="PlaceHolder 3"/>
          <p:cNvSpPr>
            <a:spLocks noGrp="1"/>
          </p:cNvSpPr>
          <p:nvPr>
            <p:ph type="body"/>
          </p:nvPr>
        </p:nvSpPr>
        <p:spPr>
          <a:xfrm>
            <a:off x="457200" y="368208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2" name="PlaceHolder 4"/>
          <p:cNvSpPr>
            <a:spLocks noGrp="1"/>
          </p:cNvSpPr>
          <p:nvPr>
            <p:ph type="body"/>
          </p:nvPr>
        </p:nvSpPr>
        <p:spPr>
          <a:xfrm>
            <a:off x="4674240" y="1604520"/>
            <a:ext cx="401580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4" name="PlaceHolder 2"/>
          <p:cNvSpPr>
            <a:spLocks noGrp="1"/>
          </p:cNvSpPr>
          <p:nvPr>
            <p:ph type="body"/>
          </p:nvPr>
        </p:nvSpPr>
        <p:spPr>
          <a:xfrm>
            <a:off x="457200" y="1604520"/>
            <a:ext cx="401580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6" name="PlaceHolder 4"/>
          <p:cNvSpPr>
            <a:spLocks noGrp="1"/>
          </p:cNvSpPr>
          <p:nvPr>
            <p:ph type="body"/>
          </p:nvPr>
        </p:nvSpPr>
        <p:spPr>
          <a:xfrm>
            <a:off x="4674240" y="368208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0" name="PlaceHolder 4"/>
          <p:cNvSpPr>
            <a:spLocks noGrp="1"/>
          </p:cNvSpPr>
          <p:nvPr>
            <p:ph type="body"/>
          </p:nvPr>
        </p:nvSpPr>
        <p:spPr>
          <a:xfrm>
            <a:off x="457200" y="3682080"/>
            <a:ext cx="822924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72" name="PlaceHolder 2"/>
          <p:cNvSpPr>
            <a:spLocks noGrp="1"/>
          </p:cNvSpPr>
          <p:nvPr>
            <p:ph type="body"/>
          </p:nvPr>
        </p:nvSpPr>
        <p:spPr>
          <a:xfrm>
            <a:off x="457200" y="1604520"/>
            <a:ext cx="822924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3" name="PlaceHolder 3"/>
          <p:cNvSpPr>
            <a:spLocks noGrp="1"/>
          </p:cNvSpPr>
          <p:nvPr>
            <p:ph type="body"/>
          </p:nvPr>
        </p:nvSpPr>
        <p:spPr>
          <a:xfrm>
            <a:off x="457200" y="3682080"/>
            <a:ext cx="822924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75" name="PlaceHolder 2"/>
          <p:cNvSpPr>
            <a:spLocks noGrp="1"/>
          </p:cNvSpPr>
          <p:nvPr>
            <p:ph type="body"/>
          </p:nvPr>
        </p:nvSpPr>
        <p:spPr>
          <a:xfrm>
            <a:off x="45720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6" name="PlaceHolder 3"/>
          <p:cNvSpPr>
            <a:spLocks noGrp="1"/>
          </p:cNvSpPr>
          <p:nvPr>
            <p:ph type="body"/>
          </p:nvPr>
        </p:nvSpPr>
        <p:spPr>
          <a:xfrm>
            <a:off x="467424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7" name="PlaceHolder 4"/>
          <p:cNvSpPr>
            <a:spLocks noGrp="1"/>
          </p:cNvSpPr>
          <p:nvPr>
            <p:ph type="body"/>
          </p:nvPr>
        </p:nvSpPr>
        <p:spPr>
          <a:xfrm>
            <a:off x="4674240" y="368208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8" name="PlaceHolder 5"/>
          <p:cNvSpPr>
            <a:spLocks noGrp="1"/>
          </p:cNvSpPr>
          <p:nvPr>
            <p:ph type="body"/>
          </p:nvPr>
        </p:nvSpPr>
        <p:spPr>
          <a:xfrm>
            <a:off x="457200" y="368208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80" name="PlaceHolder 2"/>
          <p:cNvSpPr>
            <a:spLocks noGrp="1"/>
          </p:cNvSpPr>
          <p:nvPr>
            <p:ph type="body"/>
          </p:nvPr>
        </p:nvSpPr>
        <p:spPr>
          <a:xfrm>
            <a:off x="457200" y="1604520"/>
            <a:ext cx="822924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81" name="PlaceHolder 3"/>
          <p:cNvSpPr>
            <a:spLocks noGrp="1"/>
          </p:cNvSpPr>
          <p:nvPr>
            <p:ph type="body"/>
          </p:nvPr>
        </p:nvSpPr>
        <p:spPr>
          <a:xfrm>
            <a:off x="457200" y="1604520"/>
            <a:ext cx="822924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pic>
        <p:nvPicPr>
          <p:cNvPr id="82" name="Picture 81"/>
          <p:cNvPicPr/>
          <p:nvPr/>
        </p:nvPicPr>
        <p:blipFill>
          <a:blip r:embed="rId2"/>
          <a:stretch/>
        </p:blipFill>
        <p:spPr>
          <a:xfrm>
            <a:off x="2079000" y="1604520"/>
            <a:ext cx="4984920" cy="3977280"/>
          </a:xfrm>
          <a:prstGeom prst="rect">
            <a:avLst/>
          </a:prstGeom>
          <a:ln>
            <a:noFill/>
          </a:ln>
        </p:spPr>
      </p:pic>
      <p:pic>
        <p:nvPicPr>
          <p:cNvPr id="83" name="Picture 82"/>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722160" y="4406760"/>
            <a:ext cx="7772040" cy="1361880"/>
          </a:xfrm>
          <a:prstGeom prst="rect">
            <a:avLst/>
          </a:prstGeom>
        </p:spPr>
        <p:txBody>
          <a:bodyPr/>
          <a:lstStyle/>
          <a:p>
            <a:pPr>
              <a:lnSpc>
                <a:spcPct val="100000"/>
              </a:lnSpc>
            </a:pPr>
            <a:r>
              <a:rPr lang="tr-TR" sz="4000" b="1" strike="noStrike" cap="all" spc="-1">
                <a:solidFill>
                  <a:srgbClr val="000000"/>
                </a:solidFill>
                <a:uFill>
                  <a:solidFill>
                    <a:srgbClr val="FFFFFF"/>
                  </a:solidFill>
                </a:uFill>
                <a:latin typeface="Calibri"/>
              </a:rPr>
              <a:t>Asıl başlık stili için tıklatın</a:t>
            </a:r>
            <a:endParaRPr lang="tr-TR" sz="1800" b="0" strike="noStrike" spc="-1">
              <a:solidFill>
                <a:srgbClr val="000000"/>
              </a:solidFill>
              <a:uFill>
                <a:solidFill>
                  <a:srgbClr val="FFFFFF"/>
                </a:solidFill>
              </a:uFill>
              <a:latin typeface="Calibri"/>
            </a:endParaRPr>
          </a:p>
        </p:txBody>
      </p:sp>
      <p:sp>
        <p:nvSpPr>
          <p:cNvPr id="6" name="PlaceHolder 2"/>
          <p:cNvSpPr>
            <a:spLocks noGrp="1"/>
          </p:cNvSpPr>
          <p:nvPr>
            <p:ph type="body"/>
          </p:nvPr>
        </p:nvSpPr>
        <p:spPr>
          <a:xfrm>
            <a:off x="722160" y="2906640"/>
            <a:ext cx="7772040" cy="1499760"/>
          </a:xfrm>
          <a:prstGeom prst="rect">
            <a:avLst/>
          </a:prstGeom>
        </p:spPr>
        <p:txBody>
          <a:bodyPr anchor="b"/>
          <a:lstStyle/>
          <a:p>
            <a:pPr marL="432000" indent="-324000">
              <a:buClr>
                <a:srgbClr val="000000"/>
              </a:buClr>
              <a:buSzPct val="45000"/>
              <a:buFont typeface="Wingdings" charset="2"/>
              <a:buChar char=""/>
            </a:pPr>
            <a:r>
              <a:rPr lang="tr-TR" sz="2000" b="0" strike="noStrike" spc="-1">
                <a:solidFill>
                  <a:srgbClr val="8B8B8B"/>
                </a:solidFill>
                <a:uFill>
                  <a:solidFill>
                    <a:srgbClr val="FFFFFF"/>
                  </a:solidFill>
                </a:uFill>
                <a:latin typeface="Calibri"/>
              </a:rPr>
              <a:t>Anahat metninin biçimini düzenlemek için tıklayın</a:t>
            </a:r>
            <a:endParaRPr lang="tr-TR" sz="20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tr-TR" sz="2000" b="0" strike="noStrike" spc="-1">
                <a:solidFill>
                  <a:srgbClr val="8B8B8B"/>
                </a:solidFill>
                <a:uFill>
                  <a:solidFill>
                    <a:srgbClr val="FFFFFF"/>
                  </a:solidFill>
                </a:uFill>
                <a:latin typeface="Calibri"/>
              </a:rPr>
              <a:t>İkinci Anahat Düzeyi</a:t>
            </a:r>
            <a:endParaRPr lang="tr-TR" sz="20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tr-TR" sz="2000" b="0" strike="noStrike" spc="-1">
                <a:solidFill>
                  <a:srgbClr val="8B8B8B"/>
                </a:solidFill>
                <a:uFill>
                  <a:solidFill>
                    <a:srgbClr val="FFFFFF"/>
                  </a:solidFill>
                </a:uFill>
                <a:latin typeface="Calibri"/>
              </a:rPr>
              <a:t>Üçüncü Anahat Düzeyi</a:t>
            </a:r>
            <a:endParaRPr lang="tr-TR" sz="20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tr-TR" sz="2000" b="0" strike="noStrike" spc="-1">
                <a:solidFill>
                  <a:srgbClr val="8B8B8B"/>
                </a:solidFill>
                <a:uFill>
                  <a:solidFill>
                    <a:srgbClr val="FFFFFF"/>
                  </a:solidFill>
                </a:uFill>
                <a:latin typeface="Calibri"/>
              </a:rPr>
              <a:t>Dördüncü Anahat Düzeyi</a:t>
            </a:r>
            <a:endParaRPr lang="tr-TR" sz="20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tr-TR" sz="2000" b="0" strike="noStrike" spc="-1">
                <a:solidFill>
                  <a:srgbClr val="8B8B8B"/>
                </a:solidFill>
                <a:uFill>
                  <a:solidFill>
                    <a:srgbClr val="FFFFFF"/>
                  </a:solidFill>
                </a:uFill>
                <a:latin typeface="Calibri"/>
              </a:rPr>
              <a:t>Beşinci Anahat Düzeyi</a:t>
            </a:r>
            <a:endParaRPr lang="tr-TR" sz="20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tr-TR" sz="2000" b="0" strike="noStrike" spc="-1">
                <a:solidFill>
                  <a:srgbClr val="8B8B8B"/>
                </a:solidFill>
                <a:uFill>
                  <a:solidFill>
                    <a:srgbClr val="FFFFFF"/>
                  </a:solidFill>
                </a:uFill>
                <a:latin typeface="Calibri"/>
              </a:rPr>
              <a:t>Altıncı Anahat Düzeyi</a:t>
            </a:r>
            <a:endParaRPr lang="tr-TR" sz="2000" b="0" strike="noStrike" spc="-1">
              <a:solidFill>
                <a:srgbClr val="000000"/>
              </a:solidFill>
              <a:uFill>
                <a:solidFill>
                  <a:srgbClr val="FFFFFF"/>
                </a:solidFill>
              </a:uFill>
              <a:latin typeface="Calibri"/>
            </a:endParaRPr>
          </a:p>
          <a:p>
            <a:pPr>
              <a:lnSpc>
                <a:spcPct val="100000"/>
              </a:lnSpc>
            </a:pPr>
            <a:r>
              <a:rPr lang="tr-TR" sz="2000" b="0" strike="noStrike" spc="-1">
                <a:solidFill>
                  <a:srgbClr val="8B8B8B"/>
                </a:solidFill>
                <a:uFill>
                  <a:solidFill>
                    <a:srgbClr val="FFFFFF"/>
                  </a:solidFill>
                </a:uFill>
                <a:latin typeface="Calibri"/>
              </a:rPr>
              <a:t>Yedinci Anahat DüzeyiAsıl metin stillerini düzenlemek için tıklatın</a:t>
            </a:r>
            <a:endParaRPr lang="tr-TR" sz="2000" b="0" strike="noStrike" spc="-1">
              <a:solidFill>
                <a:srgbClr val="000000"/>
              </a:solidFill>
              <a:uFill>
                <a:solidFill>
                  <a:srgbClr val="FFFFFF"/>
                </a:solidFill>
              </a:uFill>
              <a:latin typeface="Calibri"/>
            </a:endParaRPr>
          </a:p>
        </p:txBody>
      </p:sp>
      <p:sp>
        <p:nvSpPr>
          <p:cNvPr id="2"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tr-TR" sz="1200" b="0" strike="noStrike" spc="-1">
                <a:solidFill>
                  <a:srgbClr val="8B8B8B"/>
                </a:solidFill>
                <a:uFill>
                  <a:solidFill>
                    <a:srgbClr val="FFFFFF"/>
                  </a:solidFill>
                </a:uFill>
                <a:latin typeface="Calibri"/>
              </a:rPr>
              <a:t>31.08.16</a:t>
            </a:r>
            <a:endParaRPr lang="tr-TR" sz="1400" b="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lstStyle/>
          <a:p>
            <a:endParaRPr lang="tr-TR" sz="2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30B546FD-D07B-48E7-BA17-C9123EB46C4F}" type="slidenum">
              <a:rPr lang="tr-TR" sz="1200" b="0" strike="noStrike" spc="-1">
                <a:solidFill>
                  <a:srgbClr val="8B8B8B"/>
                </a:solidFill>
                <a:uFill>
                  <a:solidFill>
                    <a:srgbClr val="FFFFFF"/>
                  </a:solidFill>
                </a:uFill>
                <a:latin typeface="Calibri"/>
              </a:rPr>
              <a:pPr algn="r">
                <a:lnSpc>
                  <a:spcPct val="100000"/>
                </a:lnSpc>
              </a:pPr>
              <a:t>‹#›</a:t>
            </a:fld>
            <a:endParaRPr lang="tr-T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tr-TR" sz="4400" b="0" strike="noStrike" spc="-1">
                <a:solidFill>
                  <a:srgbClr val="000000"/>
                </a:solidFill>
                <a:uFill>
                  <a:solidFill>
                    <a:srgbClr val="FFFFFF"/>
                  </a:solidFill>
                </a:uFill>
                <a:latin typeface="Calibri"/>
              </a:rPr>
              <a:t>Asıl başlık stili için tıklatın</a:t>
            </a:r>
            <a:endParaRPr lang="tr-TR" sz="1800" b="0" strike="noStrike" spc="-1">
              <a:solidFill>
                <a:srgbClr val="000000"/>
              </a:solidFill>
              <a:uFill>
                <a:solidFill>
                  <a:srgbClr val="FFFFFF"/>
                </a:solidFill>
              </a:uFill>
              <a:latin typeface="Calibri"/>
            </a:endParaRPr>
          </a:p>
        </p:txBody>
      </p:sp>
      <p:sp>
        <p:nvSpPr>
          <p:cNvPr id="40"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tr-TR" sz="1200" b="0" strike="noStrike" spc="-1">
                <a:solidFill>
                  <a:srgbClr val="8B8B8B"/>
                </a:solidFill>
                <a:uFill>
                  <a:solidFill>
                    <a:srgbClr val="FFFFFF"/>
                  </a:solidFill>
                </a:uFill>
                <a:latin typeface="Calibri"/>
              </a:rPr>
              <a:t>31.08.16</a:t>
            </a:r>
            <a:endParaRPr lang="tr-TR" sz="1400" b="0" strike="noStrike" spc="-1">
              <a:solidFill>
                <a:srgbClr val="000000"/>
              </a:solidFill>
              <a:uFill>
                <a:solidFill>
                  <a:srgbClr val="FFFFFF"/>
                </a:solidFill>
              </a:uFill>
              <a:latin typeface="Times New Roman"/>
            </a:endParaRPr>
          </a:p>
        </p:txBody>
      </p:sp>
      <p:sp>
        <p:nvSpPr>
          <p:cNvPr id="41" name="PlaceHolder 3"/>
          <p:cNvSpPr>
            <a:spLocks noGrp="1"/>
          </p:cNvSpPr>
          <p:nvPr>
            <p:ph type="ftr"/>
          </p:nvPr>
        </p:nvSpPr>
        <p:spPr>
          <a:xfrm>
            <a:off x="3124080" y="6356520"/>
            <a:ext cx="2895120" cy="364680"/>
          </a:xfrm>
          <a:prstGeom prst="rect">
            <a:avLst/>
          </a:prstGeom>
        </p:spPr>
        <p:txBody>
          <a:bodyPr anchor="ctr"/>
          <a:lstStyle/>
          <a:p>
            <a:endParaRPr lang="tr-TR" sz="2400" b="0" strike="noStrike" spc="-1">
              <a:solidFill>
                <a:srgbClr val="000000"/>
              </a:solidFill>
              <a:uFill>
                <a:solidFill>
                  <a:srgbClr val="FFFFFF"/>
                </a:solidFill>
              </a:uFill>
              <a:latin typeface="Times New Roman"/>
            </a:endParaRPr>
          </a:p>
        </p:txBody>
      </p:sp>
      <p:sp>
        <p:nvSpPr>
          <p:cNvPr id="42"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25C102FD-5EBF-4DE6-A09C-99B673F9613A}" type="slidenum">
              <a:rPr lang="tr-TR" sz="1200" b="0" strike="noStrike" spc="-1">
                <a:solidFill>
                  <a:srgbClr val="8B8B8B"/>
                </a:solidFill>
                <a:uFill>
                  <a:solidFill>
                    <a:srgbClr val="FFFFFF"/>
                  </a:solidFill>
                </a:uFill>
                <a:latin typeface="Calibri"/>
              </a:rPr>
              <a:pPr algn="r">
                <a:lnSpc>
                  <a:spcPct val="100000"/>
                </a:lnSpc>
              </a:pPr>
              <a:t>‹#›</a:t>
            </a:fld>
            <a:endParaRPr lang="tr-TR" sz="1400" b="0" strike="noStrike" spc="-1">
              <a:solidFill>
                <a:srgbClr val="000000"/>
              </a:solidFill>
              <a:uFill>
                <a:solidFill>
                  <a:srgbClr val="FFFFFF"/>
                </a:solidFill>
              </a:uFill>
              <a:latin typeface="Times New Roman"/>
            </a:endParaRPr>
          </a:p>
        </p:txBody>
      </p:sp>
      <p:pic>
        <p:nvPicPr>
          <p:cNvPr id="43" name="Picture 2"/>
          <p:cNvPicPr/>
          <p:nvPr/>
        </p:nvPicPr>
        <p:blipFill>
          <a:blip r:embed="rId14"/>
          <a:stretch/>
        </p:blipFill>
        <p:spPr>
          <a:xfrm>
            <a:off x="-6480" y="-3240"/>
            <a:ext cx="9156240" cy="6864120"/>
          </a:xfrm>
          <a:prstGeom prst="rect">
            <a:avLst/>
          </a:prstGeom>
          <a:ln>
            <a:noFill/>
          </a:ln>
        </p:spPr>
      </p:pic>
      <p:sp>
        <p:nvSpPr>
          <p:cNvPr id="44" name="CustomShape 5"/>
          <p:cNvSpPr/>
          <p:nvPr/>
        </p:nvSpPr>
        <p:spPr>
          <a:xfrm>
            <a:off x="2564280" y="412920"/>
            <a:ext cx="6480360" cy="369000"/>
          </a:xfrm>
          <a:prstGeom prst="rect">
            <a:avLst/>
          </a:prstGeom>
          <a:noFill/>
          <a:ln>
            <a:noFill/>
          </a:ln>
        </p:spPr>
        <p:style>
          <a:lnRef idx="0">
            <a:scrgbClr r="0" g="0" b="0"/>
          </a:lnRef>
          <a:fillRef idx="0">
            <a:scrgbClr r="0" g="0" b="0"/>
          </a:fillRef>
          <a:effectRef idx="0">
            <a:scrgbClr r="0" g="0" b="0"/>
          </a:effectRef>
          <a:fontRef idx="minor"/>
        </p:style>
      </p:sp>
      <p:sp>
        <p:nvSpPr>
          <p:cNvPr id="45" name="CustomShape 6"/>
          <p:cNvSpPr/>
          <p:nvPr/>
        </p:nvSpPr>
        <p:spPr>
          <a:xfrm>
            <a:off x="6012000" y="6309360"/>
            <a:ext cx="2520000" cy="369000"/>
          </a:xfrm>
          <a:prstGeom prst="rect">
            <a:avLst/>
          </a:prstGeom>
          <a:solidFill>
            <a:schemeClr val="bg1"/>
          </a:solidFill>
          <a:ln>
            <a:noFill/>
          </a:ln>
        </p:spPr>
        <p:style>
          <a:lnRef idx="0">
            <a:scrgbClr r="0" g="0" b="0"/>
          </a:lnRef>
          <a:fillRef idx="0">
            <a:scrgbClr r="0" g="0" b="0"/>
          </a:fillRef>
          <a:effectRef idx="0">
            <a:scrgbClr r="0" g="0" b="0"/>
          </a:effectRef>
          <a:fontRef idx="minor"/>
        </p:style>
      </p:sp>
      <p:pic>
        <p:nvPicPr>
          <p:cNvPr id="46" name="Picture 2"/>
          <p:cNvPicPr/>
          <p:nvPr/>
        </p:nvPicPr>
        <p:blipFill>
          <a:blip r:embed="rId15"/>
          <a:stretch/>
        </p:blipFill>
        <p:spPr>
          <a:xfrm>
            <a:off x="138960" y="188640"/>
            <a:ext cx="1966320" cy="671760"/>
          </a:xfrm>
          <a:prstGeom prst="rect">
            <a:avLst/>
          </a:prstGeom>
          <a:ln>
            <a:noFill/>
          </a:ln>
        </p:spPr>
      </p:pic>
      <p:pic>
        <p:nvPicPr>
          <p:cNvPr id="47" name="Picture 3"/>
          <p:cNvPicPr/>
          <p:nvPr/>
        </p:nvPicPr>
        <p:blipFill>
          <a:blip r:embed="rId16" cstate="print"/>
          <a:stretch/>
        </p:blipFill>
        <p:spPr>
          <a:xfrm>
            <a:off x="61560" y="92520"/>
            <a:ext cx="2044080" cy="863640"/>
          </a:xfrm>
          <a:prstGeom prst="rect">
            <a:avLst/>
          </a:prstGeom>
          <a:ln>
            <a:noFill/>
          </a:ln>
        </p:spPr>
      </p:pic>
      <p:sp>
        <p:nvSpPr>
          <p:cNvPr id="48" name="CustomShape 7"/>
          <p:cNvSpPr/>
          <p:nvPr/>
        </p:nvSpPr>
        <p:spPr>
          <a:xfrm>
            <a:off x="2195640" y="92520"/>
            <a:ext cx="6848640" cy="767880"/>
          </a:xfrm>
          <a:prstGeom prst="roundRect">
            <a:avLst>
              <a:gd name="adj" fmla="val 16667"/>
            </a:avLst>
          </a:prstGeom>
          <a:solidFill>
            <a:schemeClr val="tx2">
              <a:lumMod val="20000"/>
              <a:lumOff val="80000"/>
            </a:schemeClr>
          </a:solidFill>
          <a:ln>
            <a:round/>
          </a:ln>
        </p:spPr>
        <p:style>
          <a:lnRef idx="2">
            <a:schemeClr val="accent1">
              <a:shade val="50000"/>
            </a:schemeClr>
          </a:lnRef>
          <a:fillRef idx="1">
            <a:schemeClr val="accent1"/>
          </a:fillRef>
          <a:effectRef idx="0">
            <a:schemeClr val="accent1"/>
          </a:effectRef>
          <a:fontRef idx="minor"/>
        </p:style>
      </p:sp>
      <p:sp>
        <p:nvSpPr>
          <p:cNvPr id="49"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24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20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20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20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2000" b="0" strike="noStrike" spc="-1">
                <a:solidFill>
                  <a:srgbClr val="000000"/>
                </a:solidFill>
                <a:uFill>
                  <a:solidFill>
                    <a:srgbClr val="FFFFFF"/>
                  </a:solidFill>
                </a:uFill>
                <a:latin typeface="Calibri"/>
              </a:rPr>
              <a:t>Altıncı Anahat Düzeyi</a:t>
            </a:r>
          </a:p>
          <a:p>
            <a:pPr marL="3024000" lvl="6" indent="-216000">
              <a:buClr>
                <a:srgbClr val="000000"/>
              </a:buClr>
              <a:buSzPct val="45000"/>
              <a:buFont typeface="Wingdings" charset="2"/>
              <a:buChar char=""/>
            </a:pPr>
            <a:r>
              <a:rPr lang="tr-TR" sz="2000" b="0" strike="noStrike" spc="-1">
                <a:solidFill>
                  <a:srgbClr val="000000"/>
                </a:solidFill>
                <a:uFill>
                  <a:solidFill>
                    <a:srgbClr val="FFFFFF"/>
                  </a:solidFill>
                </a:uFill>
                <a:latin typeface="Calibri"/>
              </a:rPr>
              <a:t>Yedinci Anahat Düzeyi</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5"/>
          <p:cNvPicPr/>
          <p:nvPr/>
        </p:nvPicPr>
        <p:blipFill>
          <a:blip r:embed="rId2"/>
          <a:stretch/>
        </p:blipFill>
        <p:spPr>
          <a:xfrm>
            <a:off x="0" y="6275880"/>
            <a:ext cx="9143640" cy="642960"/>
          </a:xfrm>
          <a:prstGeom prst="rect">
            <a:avLst/>
          </a:prstGeom>
          <a:ln>
            <a:noFill/>
          </a:ln>
        </p:spPr>
      </p:pic>
      <p:sp>
        <p:nvSpPr>
          <p:cNvPr id="85" name="TextShape 1"/>
          <p:cNvSpPr txBox="1"/>
          <p:nvPr/>
        </p:nvSpPr>
        <p:spPr>
          <a:xfrm>
            <a:off x="1475640" y="1464120"/>
            <a:ext cx="6115680" cy="3384000"/>
          </a:xfrm>
          <a:prstGeom prst="rect">
            <a:avLst/>
          </a:prstGeom>
          <a:solidFill>
            <a:srgbClr val="C6D9F1"/>
          </a:solidFill>
          <a:ln w="63360">
            <a:solidFill>
              <a:srgbClr val="C1D1EC"/>
            </a:solidFill>
            <a:custDash>
              <a:ds d="100000" sp="100000"/>
            </a:custDash>
            <a:bevel/>
          </a:ln>
        </p:spPr>
        <p:txBody>
          <a:bodyPr/>
          <a:lstStyle/>
          <a:p>
            <a:pPr algn="ctr">
              <a:lnSpc>
                <a:spcPct val="100000"/>
              </a:lnSpc>
            </a:pPr>
            <a:r>
              <a:rPr lang="tr-TR" sz="4000" b="1" strike="noStrike" cap="all" spc="-1">
                <a:solidFill>
                  <a:srgbClr val="0070C0"/>
                </a:solidFill>
                <a:uFill>
                  <a:solidFill>
                    <a:srgbClr val="FFFFFF"/>
                  </a:solidFill>
                </a:uFill>
                <a:latin typeface="Calibri"/>
              </a:rPr>
              <a:t>BAZI ALACAKLARIN YENİDEN YAPILANDIRILMASINA İLİŞKİN KANUN</a:t>
            </a:r>
            <a:endParaRPr lang="tr-TR" sz="1800" b="0" strike="noStrike" spc="-1">
              <a:solidFill>
                <a:srgbClr val="000000"/>
              </a:solidFill>
              <a:uFill>
                <a:solidFill>
                  <a:srgbClr val="FFFFFF"/>
                </a:solidFill>
              </a:uFill>
              <a:latin typeface="Calibri"/>
            </a:endParaRPr>
          </a:p>
        </p:txBody>
      </p:sp>
      <p:sp>
        <p:nvSpPr>
          <p:cNvPr id="86" name="CustomShape 2"/>
          <p:cNvSpPr/>
          <p:nvPr/>
        </p:nvSpPr>
        <p:spPr>
          <a:xfrm>
            <a:off x="2915640" y="5474880"/>
            <a:ext cx="327564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2400" b="1" strike="noStrike" spc="-1">
                <a:solidFill>
                  <a:srgbClr val="C00000"/>
                </a:solidFill>
                <a:uFill>
                  <a:solidFill>
                    <a:srgbClr val="FFFFFF"/>
                  </a:solidFill>
                </a:uFill>
                <a:latin typeface="Cambria"/>
              </a:rPr>
              <a:t>Ağustos 2016</a:t>
            </a:r>
            <a:endParaRPr lang="tr-TR" sz="1800" b="0" strike="noStrike" spc="-1">
              <a:solidFill>
                <a:srgbClr val="000000"/>
              </a:solidFill>
              <a:uFill>
                <a:solidFill>
                  <a:srgbClr val="FFFFFF"/>
                </a:solidFill>
              </a:uFill>
              <a:latin typeface="Arial"/>
            </a:endParaRPr>
          </a:p>
          <a:p>
            <a:pPr algn="ctr">
              <a:lnSpc>
                <a:spcPct val="100000"/>
              </a:lnSpc>
            </a:pPr>
            <a:r>
              <a:rPr lang="tr-TR" sz="2400" b="1" strike="noStrike" spc="-1">
                <a:solidFill>
                  <a:srgbClr val="C00000"/>
                </a:solidFill>
                <a:uFill>
                  <a:solidFill>
                    <a:srgbClr val="FFFFFF"/>
                  </a:solidFill>
                </a:uFill>
                <a:latin typeface="Cambria"/>
              </a:rPr>
              <a:t>ANKARA</a:t>
            </a:r>
            <a:endParaRPr lang="tr-TR" sz="1800" b="0" strike="noStrike" spc="-1">
              <a:solidFill>
                <a:srgbClr val="000000"/>
              </a:solidFill>
              <a:uFill>
                <a:solidFill>
                  <a:srgbClr val="FFFFFF"/>
                </a:solidFill>
              </a:uFill>
              <a:latin typeface="Arial"/>
            </a:endParaRPr>
          </a:p>
        </p:txBody>
      </p:sp>
      <p:pic>
        <p:nvPicPr>
          <p:cNvPr id="87" name="Picture 4"/>
          <p:cNvPicPr/>
          <p:nvPr/>
        </p:nvPicPr>
        <p:blipFill>
          <a:blip r:embed="rId3"/>
          <a:stretch/>
        </p:blipFill>
        <p:spPr>
          <a:xfrm>
            <a:off x="138240" y="5043600"/>
            <a:ext cx="2182320" cy="1231920"/>
          </a:xfrm>
          <a:prstGeom prst="rect">
            <a:avLst/>
          </a:prstGeom>
          <a:ln>
            <a:noFill/>
          </a:ln>
          <a:effectLst>
            <a:softEdge rad="112500"/>
          </a:effectLst>
        </p:spPr>
      </p:pic>
      <p:pic>
        <p:nvPicPr>
          <p:cNvPr id="88" name="Picture 4"/>
          <p:cNvPicPr/>
          <p:nvPr/>
        </p:nvPicPr>
        <p:blipFill>
          <a:blip r:embed="rId4"/>
          <a:stretch/>
        </p:blipFill>
        <p:spPr>
          <a:xfrm>
            <a:off x="72000" y="54720"/>
            <a:ext cx="3059640" cy="1245960"/>
          </a:xfrm>
          <a:prstGeom prst="rect">
            <a:avLst/>
          </a:prstGeom>
          <a:ln>
            <a:noFill/>
          </a:ln>
        </p:spPr>
      </p:pic>
      <p:pic>
        <p:nvPicPr>
          <p:cNvPr id="89" name="Picture 6"/>
          <p:cNvPicPr/>
          <p:nvPr/>
        </p:nvPicPr>
        <p:blipFill>
          <a:blip r:embed="rId5"/>
          <a:stretch/>
        </p:blipFill>
        <p:spPr>
          <a:xfrm>
            <a:off x="6651000" y="4869000"/>
            <a:ext cx="2228040" cy="1478880"/>
          </a:xfrm>
          <a:prstGeom prst="rect">
            <a:avLst/>
          </a:prstGeom>
          <a:ln>
            <a:noFill/>
          </a:ln>
          <a:effectLst>
            <a:softEdge rad="112500"/>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FE5556D-C610-40D9-9FA6-9DE088089B4B}" type="slidenum">
              <a:rPr lang="tr-TR" sz="1200" b="0" strike="noStrike" spc="-1">
                <a:solidFill>
                  <a:srgbClr val="000000"/>
                </a:solidFill>
                <a:uFill>
                  <a:solidFill>
                    <a:srgbClr val="FFFFFF"/>
                  </a:solidFill>
                </a:uFill>
                <a:latin typeface="Arial Black"/>
              </a:rPr>
              <a:pPr algn="r">
                <a:lnSpc>
                  <a:spcPct val="100000"/>
                </a:lnSpc>
              </a:pPr>
              <a:t>10</a:t>
            </a:fld>
            <a:endParaRPr lang="tr-TR" sz="1800" b="0" strike="noStrike" spc="-1">
              <a:solidFill>
                <a:srgbClr val="000000"/>
              </a:solidFill>
              <a:uFill>
                <a:solidFill>
                  <a:srgbClr val="FFFFFF"/>
                </a:solidFill>
              </a:uFill>
              <a:latin typeface="Arial"/>
            </a:endParaRPr>
          </a:p>
        </p:txBody>
      </p:sp>
      <p:sp>
        <p:nvSpPr>
          <p:cNvPr id="125" name="CustomShape 2"/>
          <p:cNvSpPr/>
          <p:nvPr/>
        </p:nvSpPr>
        <p:spPr>
          <a:xfrm>
            <a:off x="4242600" y="140040"/>
            <a:ext cx="21700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KAPSAM (VII)</a:t>
            </a:r>
            <a:endParaRPr lang="tr-TR" sz="1800" b="0" strike="noStrike" spc="-1">
              <a:solidFill>
                <a:srgbClr val="000000"/>
              </a:solidFill>
              <a:uFill>
                <a:solidFill>
                  <a:srgbClr val="FFFFFF"/>
                </a:solidFill>
              </a:uFill>
              <a:latin typeface="Arial"/>
            </a:endParaRPr>
          </a:p>
        </p:txBody>
      </p:sp>
      <p:sp>
        <p:nvSpPr>
          <p:cNvPr id="126"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endParaRPr lang="tr-TR" sz="3200" b="0" strike="noStrike" spc="-1">
              <a:solidFill>
                <a:srgbClr val="000000"/>
              </a:solidFill>
              <a:uFill>
                <a:solidFill>
                  <a:srgbClr val="FFFFFF"/>
                </a:solidFill>
              </a:uFill>
              <a:latin typeface="Arial"/>
            </a:endParaRPr>
          </a:p>
          <a:p>
            <a:pPr marL="109440">
              <a:lnSpc>
                <a:spcPct val="90000"/>
              </a:lnSpc>
            </a:pPr>
            <a:r>
              <a:rPr lang="tr-TR" sz="1600" b="1" strike="noStrike" spc="-1">
                <a:solidFill>
                  <a:srgbClr val="C00000"/>
                </a:solidFill>
                <a:uFill>
                  <a:solidFill>
                    <a:srgbClr val="FFFFFF"/>
                  </a:solidFill>
                </a:uFill>
                <a:latin typeface="Calibri"/>
              </a:rPr>
              <a:t>Gıda, Tarım Ve Hayvancılık Bakanlığınca;</a:t>
            </a:r>
            <a:r>
              <a:rPr lang="tr-TR" sz="1600" b="1" strike="noStrike" spc="-1">
                <a:solidFill>
                  <a:srgbClr val="8064A2"/>
                </a:solidFill>
                <a:uFill>
                  <a:solidFill>
                    <a:srgbClr val="FFFFFF"/>
                  </a:solidFill>
                </a:uFill>
                <a:latin typeface="Calibri"/>
                <a:ea typeface="Calibri"/>
              </a:rPr>
              <a:t>
</a:t>
            </a:r>
            <a:endParaRPr lang="tr-TR" sz="3200" b="0" strike="noStrike" spc="-1">
              <a:solidFill>
                <a:srgbClr val="000000"/>
              </a:solidFill>
              <a:uFill>
                <a:solidFill>
                  <a:srgbClr val="FFFFFF"/>
                </a:solidFill>
              </a:uFill>
              <a:latin typeface="Arial"/>
            </a:endParaRPr>
          </a:p>
          <a:p>
            <a:pPr marL="457200" lvl="1">
              <a:lnSpc>
                <a:spcPct val="90000"/>
              </a:lnSpc>
              <a:buClr>
                <a:srgbClr val="000000"/>
              </a:buClr>
              <a:buFont typeface="Wingdings" charset="2"/>
              <a:buChar char=""/>
            </a:pPr>
            <a:r>
              <a:rPr lang="tr-TR" sz="1800" b="1" strike="noStrike" spc="-1">
                <a:solidFill>
                  <a:srgbClr val="000000"/>
                </a:solidFill>
                <a:uFill>
                  <a:solidFill>
                    <a:srgbClr val="FFFFFF"/>
                  </a:solidFill>
                </a:uFill>
                <a:latin typeface="Calibri"/>
                <a:ea typeface="Calibri"/>
              </a:rPr>
              <a:t>Tarımsal amaçlı kooperatiflere </a:t>
            </a:r>
            <a:endParaRPr lang="tr-TR" sz="3200" b="0" strike="noStrike" spc="-1">
              <a:solidFill>
                <a:srgbClr val="000000"/>
              </a:solidFill>
              <a:uFill>
                <a:solidFill>
                  <a:srgbClr val="FFFFFF"/>
                </a:solidFill>
              </a:uFill>
              <a:latin typeface="Arial"/>
            </a:endParaRPr>
          </a:p>
          <a:p>
            <a:pPr marL="457200" lvl="1">
              <a:lnSpc>
                <a:spcPct val="90000"/>
              </a:lnSpc>
              <a:buClr>
                <a:srgbClr val="000000"/>
              </a:buClr>
              <a:buFont typeface="Wingdings" charset="2"/>
              <a:buChar char=""/>
            </a:pPr>
            <a:r>
              <a:rPr lang="tr-TR" sz="1800" b="1" strike="noStrike" spc="-1">
                <a:solidFill>
                  <a:srgbClr val="000000"/>
                </a:solidFill>
                <a:uFill>
                  <a:solidFill>
                    <a:srgbClr val="FFFFFF"/>
                  </a:solidFill>
                </a:uFill>
                <a:latin typeface="Calibri"/>
                <a:ea typeface="Calibri"/>
              </a:rPr>
              <a:t>Bu kooperatiflerin ortaklarına </a:t>
            </a:r>
            <a:endParaRPr lang="tr-TR" sz="3200" b="0" strike="noStrike" spc="-1">
              <a:solidFill>
                <a:srgbClr val="000000"/>
              </a:solidFill>
              <a:uFill>
                <a:solidFill>
                  <a:srgbClr val="FFFFFF"/>
                </a:solidFill>
              </a:uFill>
              <a:latin typeface="Arial"/>
            </a:endParaRPr>
          </a:p>
          <a:p>
            <a:pPr marL="411120">
              <a:lnSpc>
                <a:spcPct val="90000"/>
              </a:lnSpc>
            </a:pPr>
            <a:r>
              <a:rPr lang="tr-TR" sz="1800" b="1" strike="noStrike" spc="-1">
                <a:solidFill>
                  <a:srgbClr val="000000"/>
                </a:solidFill>
                <a:uFill>
                  <a:solidFill>
                    <a:srgbClr val="FFFFFF"/>
                  </a:solidFill>
                </a:uFill>
                <a:latin typeface="Calibri"/>
                <a:ea typeface="Calibri"/>
              </a:rPr>
              <a:t>    kullandırılan kredi alacakları</a:t>
            </a:r>
            <a:endParaRPr lang="tr-TR" sz="3200" b="0" strike="noStrike" spc="-1">
              <a:solidFill>
                <a:srgbClr val="000000"/>
              </a:solidFill>
              <a:uFill>
                <a:solidFill>
                  <a:srgbClr val="FFFFFF"/>
                </a:solidFill>
              </a:uFill>
              <a:latin typeface="Arial"/>
            </a:endParaRPr>
          </a:p>
          <a:p>
            <a:pPr marL="411120">
              <a:lnSpc>
                <a:spcPct val="90000"/>
              </a:lnSpc>
            </a:pPr>
            <a:endParaRPr lang="tr-TR" sz="3200" b="0" strike="noStrike" spc="-1">
              <a:solidFill>
                <a:srgbClr val="000000"/>
              </a:solidFill>
              <a:uFill>
                <a:solidFill>
                  <a:srgbClr val="FFFFFF"/>
                </a:solidFill>
              </a:uFill>
              <a:latin typeface="Arial"/>
            </a:endParaRPr>
          </a:p>
          <a:p>
            <a:pPr marL="176040">
              <a:lnSpc>
                <a:spcPct val="90000"/>
              </a:lnSpc>
            </a:pPr>
            <a:r>
              <a:rPr lang="tr-TR" sz="1600" b="1" strike="noStrike" spc="-1">
                <a:solidFill>
                  <a:srgbClr val="C00000"/>
                </a:solidFill>
                <a:uFill>
                  <a:solidFill>
                    <a:srgbClr val="FFFFFF"/>
                  </a:solidFill>
                </a:uFill>
                <a:latin typeface="Calibri"/>
                <a:ea typeface="Calibri"/>
              </a:rPr>
              <a:t>Bilim, Sanayi ve Teknoloji Bakanlığınca;</a:t>
            </a:r>
            <a:endParaRPr lang="tr-TR" sz="3200" b="0" strike="noStrike" spc="-1">
              <a:solidFill>
                <a:srgbClr val="000000"/>
              </a:solidFill>
              <a:uFill>
                <a:solidFill>
                  <a:srgbClr val="FFFFFF"/>
                </a:solidFill>
              </a:uFill>
              <a:latin typeface="Arial"/>
            </a:endParaRPr>
          </a:p>
          <a:p>
            <a:pPr marL="411120">
              <a:lnSpc>
                <a:spcPct val="90000"/>
              </a:lnSpc>
            </a:pPr>
            <a:endParaRPr lang="tr-TR" sz="3200" b="0" strike="noStrike" spc="-1">
              <a:solidFill>
                <a:srgbClr val="000000"/>
              </a:solidFill>
              <a:uFill>
                <a:solidFill>
                  <a:srgbClr val="FFFFFF"/>
                </a:solidFill>
              </a:uFill>
              <a:latin typeface="Arial"/>
            </a:endParaRPr>
          </a:p>
          <a:p>
            <a:pPr marL="825480" lvl="2" indent="-285480">
              <a:lnSpc>
                <a:spcPct val="90000"/>
              </a:lnSpc>
              <a:buClr>
                <a:srgbClr val="000000"/>
              </a:buClr>
              <a:buFont typeface="Wingdings" charset="2"/>
              <a:buChar char=""/>
            </a:pPr>
            <a:r>
              <a:rPr lang="tr-TR" sz="1800" b="1" strike="noStrike" spc="-1">
                <a:solidFill>
                  <a:srgbClr val="000000"/>
                </a:solidFill>
                <a:uFill>
                  <a:solidFill>
                    <a:srgbClr val="FFFFFF"/>
                  </a:solidFill>
                </a:uFill>
                <a:latin typeface="Calibri"/>
                <a:ea typeface="Calibri"/>
              </a:rPr>
              <a:t>Organize sanayi bölgelerine </a:t>
            </a:r>
            <a:endParaRPr lang="tr-TR" sz="3200" b="0" strike="noStrike" spc="-1">
              <a:solidFill>
                <a:srgbClr val="000000"/>
              </a:solidFill>
              <a:uFill>
                <a:solidFill>
                  <a:srgbClr val="FFFFFF"/>
                </a:solidFill>
              </a:uFill>
              <a:latin typeface="Arial"/>
            </a:endParaRPr>
          </a:p>
          <a:p>
            <a:pPr marL="825480" lvl="2" indent="-285480">
              <a:lnSpc>
                <a:spcPct val="90000"/>
              </a:lnSpc>
              <a:buClr>
                <a:srgbClr val="000000"/>
              </a:buClr>
              <a:buFont typeface="Wingdings" charset="2"/>
              <a:buChar char=""/>
            </a:pPr>
            <a:r>
              <a:rPr lang="tr-TR" sz="1800" b="1" strike="noStrike" spc="-1">
                <a:solidFill>
                  <a:srgbClr val="000000"/>
                </a:solidFill>
                <a:uFill>
                  <a:solidFill>
                    <a:srgbClr val="FFFFFF"/>
                  </a:solidFill>
                </a:uFill>
                <a:latin typeface="Calibri"/>
                <a:ea typeface="Calibri"/>
              </a:rPr>
              <a:t>Küçük sanayi sitesi yapı kooperatiflerine </a:t>
            </a:r>
            <a:endParaRPr lang="tr-TR" sz="3200" b="0" strike="noStrike" spc="-1">
              <a:solidFill>
                <a:srgbClr val="000000"/>
              </a:solidFill>
              <a:uFill>
                <a:solidFill>
                  <a:srgbClr val="FFFFFF"/>
                </a:solidFill>
              </a:uFill>
              <a:latin typeface="Arial"/>
            </a:endParaRPr>
          </a:p>
          <a:p>
            <a:pPr marL="539640">
              <a:lnSpc>
                <a:spcPct val="90000"/>
              </a:lnSpc>
            </a:pPr>
            <a:r>
              <a:rPr lang="tr-TR" sz="1800" b="1" strike="noStrike" spc="-1">
                <a:solidFill>
                  <a:srgbClr val="000000"/>
                </a:solidFill>
                <a:uFill>
                  <a:solidFill>
                    <a:srgbClr val="FFFFFF"/>
                  </a:solidFill>
                </a:uFill>
                <a:latin typeface="Calibri"/>
                <a:ea typeface="Calibri"/>
              </a:rPr>
              <a:t>      kullandırılan kredi alacakları</a:t>
            </a:r>
            <a:endParaRPr lang="tr-TR" sz="3200" b="0" strike="noStrike" spc="-1">
              <a:solidFill>
                <a:srgbClr val="000000"/>
              </a:solidFill>
              <a:uFill>
                <a:solidFill>
                  <a:srgbClr val="FFFFFF"/>
                </a:solidFill>
              </a:uFill>
              <a:latin typeface="Arial"/>
            </a:endParaRPr>
          </a:p>
          <a:p>
            <a:pPr>
              <a:lnSpc>
                <a:spcPct val="90000"/>
              </a:lnSpc>
            </a:pPr>
            <a:endParaRPr lang="tr-TR" sz="3200" b="0" strike="noStrike" spc="-1">
              <a:solidFill>
                <a:srgbClr val="000000"/>
              </a:solidFill>
              <a:uFill>
                <a:solidFill>
                  <a:srgbClr val="FFFFFF"/>
                </a:solidFill>
              </a:uFill>
              <a:latin typeface="Arial"/>
            </a:endParaRPr>
          </a:p>
          <a:p>
            <a:pPr marL="176040">
              <a:lnSpc>
                <a:spcPct val="90000"/>
              </a:lnSpc>
            </a:pPr>
            <a:r>
              <a:rPr lang="tr-TR" sz="1600" b="1" strike="noStrike" spc="-1">
                <a:solidFill>
                  <a:srgbClr val="C00000"/>
                </a:solidFill>
                <a:uFill>
                  <a:solidFill>
                    <a:srgbClr val="FFFFFF"/>
                  </a:solidFill>
                </a:uFill>
                <a:latin typeface="Calibri"/>
                <a:ea typeface="Calibri"/>
              </a:rPr>
              <a:t>Orman Genel Müdürlüğünce;</a:t>
            </a:r>
            <a:endParaRPr lang="tr-TR" sz="3200" b="0" strike="noStrike" spc="-1">
              <a:solidFill>
                <a:srgbClr val="000000"/>
              </a:solidFill>
              <a:uFill>
                <a:solidFill>
                  <a:srgbClr val="FFFFFF"/>
                </a:solidFill>
              </a:uFill>
              <a:latin typeface="Arial"/>
            </a:endParaRPr>
          </a:p>
          <a:p>
            <a:pPr marL="816120" lvl="3" indent="-358560">
              <a:lnSpc>
                <a:spcPct val="90000"/>
              </a:lnSpc>
              <a:buClr>
                <a:srgbClr val="000000"/>
              </a:buClr>
              <a:buFont typeface="Wingdings" charset="2"/>
              <a:buChar char=""/>
            </a:pPr>
            <a:r>
              <a:rPr lang="tr-TR" sz="1800" b="1" strike="noStrike" spc="-1">
                <a:solidFill>
                  <a:srgbClr val="000000"/>
                </a:solidFill>
                <a:uFill>
                  <a:solidFill>
                    <a:srgbClr val="FFFFFF"/>
                  </a:solidFill>
                </a:uFill>
                <a:latin typeface="Calibri"/>
                <a:ea typeface="Calibri"/>
              </a:rPr>
              <a:t>Orman köylerinde oturan köylülere</a:t>
            </a:r>
            <a:endParaRPr lang="tr-TR" sz="3200" b="0" strike="noStrike" spc="-1">
              <a:solidFill>
                <a:srgbClr val="000000"/>
              </a:solidFill>
              <a:uFill>
                <a:solidFill>
                  <a:srgbClr val="FFFFFF"/>
                </a:solidFill>
              </a:uFill>
              <a:latin typeface="Arial"/>
            </a:endParaRPr>
          </a:p>
          <a:p>
            <a:pPr marL="816120" lvl="3" indent="-358560">
              <a:lnSpc>
                <a:spcPct val="90000"/>
              </a:lnSpc>
              <a:buClr>
                <a:srgbClr val="000000"/>
              </a:buClr>
              <a:buFont typeface="Wingdings" charset="2"/>
              <a:buChar char=""/>
            </a:pPr>
            <a:r>
              <a:rPr lang="tr-TR" sz="1800" b="1" strike="noStrike" spc="-1">
                <a:solidFill>
                  <a:srgbClr val="000000"/>
                </a:solidFill>
                <a:uFill>
                  <a:solidFill>
                    <a:srgbClr val="FFFFFF"/>
                  </a:solidFill>
                </a:uFill>
                <a:latin typeface="Calibri"/>
                <a:ea typeface="Calibri"/>
              </a:rPr>
              <a:t>Bu köylülerce kurulmuş olan tarımsal kalkınma</a:t>
            </a:r>
            <a:endParaRPr lang="tr-TR" sz="3200" b="0" strike="noStrike" spc="-1">
              <a:solidFill>
                <a:srgbClr val="000000"/>
              </a:solidFill>
              <a:uFill>
                <a:solidFill>
                  <a:srgbClr val="FFFFFF"/>
                </a:solidFill>
              </a:uFill>
              <a:latin typeface="Arial"/>
            </a:endParaRPr>
          </a:p>
          <a:p>
            <a:pPr marL="457200">
              <a:lnSpc>
                <a:spcPct val="90000"/>
              </a:lnSpc>
            </a:pPr>
            <a:r>
              <a:rPr lang="tr-TR" sz="1800" b="1" strike="noStrike" spc="-1">
                <a:solidFill>
                  <a:srgbClr val="000000"/>
                </a:solidFill>
                <a:uFill>
                  <a:solidFill>
                    <a:srgbClr val="FFFFFF"/>
                  </a:solidFill>
                </a:uFill>
                <a:latin typeface="Calibri"/>
                <a:ea typeface="Calibri"/>
              </a:rPr>
              <a:t>        kooperatiflerine kullandırılan kredi alacakları</a:t>
            </a:r>
            <a:r>
              <a:rPr lang="tr-TR" sz="1600" b="1" strike="noStrike" spc="-1">
                <a:solidFill>
                  <a:srgbClr val="000000"/>
                </a:solidFill>
                <a:uFill>
                  <a:solidFill>
                    <a:srgbClr val="FFFFFF"/>
                  </a:solidFill>
                </a:uFill>
                <a:latin typeface="Calibri"/>
                <a:ea typeface="Calibri"/>
              </a:rPr>
              <a:t>
</a:t>
            </a:r>
            <a:endParaRPr lang="tr-TR" sz="3200" b="0" strike="noStrike" spc="-1">
              <a:solidFill>
                <a:srgbClr val="000000"/>
              </a:solidFill>
              <a:uFill>
                <a:solidFill>
                  <a:srgbClr val="FFFFFF"/>
                </a:solidFill>
              </a:uFill>
              <a:latin typeface="Arial"/>
            </a:endParaRPr>
          </a:p>
        </p:txBody>
      </p:sp>
      <p:pic>
        <p:nvPicPr>
          <p:cNvPr id="127" name="Picture 2"/>
          <p:cNvPicPr/>
          <p:nvPr/>
        </p:nvPicPr>
        <p:blipFill>
          <a:blip r:embed="rId2"/>
          <a:stretch/>
        </p:blipFill>
        <p:spPr>
          <a:xfrm>
            <a:off x="6356160" y="1628640"/>
            <a:ext cx="1523520" cy="971280"/>
          </a:xfrm>
          <a:prstGeom prst="rect">
            <a:avLst/>
          </a:prstGeom>
          <a:ln>
            <a:noFill/>
          </a:ln>
        </p:spPr>
      </p:pic>
      <p:pic>
        <p:nvPicPr>
          <p:cNvPr id="128" name="Picture 3"/>
          <p:cNvPicPr/>
          <p:nvPr/>
        </p:nvPicPr>
        <p:blipFill>
          <a:blip r:embed="rId3"/>
          <a:stretch/>
        </p:blipFill>
        <p:spPr>
          <a:xfrm>
            <a:off x="6494040" y="3213000"/>
            <a:ext cx="1386000" cy="820080"/>
          </a:xfrm>
          <a:prstGeom prst="rect">
            <a:avLst/>
          </a:prstGeom>
          <a:ln>
            <a:noFill/>
          </a:ln>
        </p:spPr>
      </p:pic>
      <p:pic>
        <p:nvPicPr>
          <p:cNvPr id="129" name="Resim 2"/>
          <p:cNvPicPr/>
          <p:nvPr/>
        </p:nvPicPr>
        <p:blipFill>
          <a:blip r:embed="rId4"/>
          <a:stretch/>
        </p:blipFill>
        <p:spPr>
          <a:xfrm>
            <a:off x="6658920" y="4566960"/>
            <a:ext cx="1021680" cy="1021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05CDC4B-4D5F-4501-8D52-040C767CF9B0}" type="slidenum">
              <a:rPr lang="tr-TR" sz="1200" b="0" strike="noStrike" spc="-1">
                <a:solidFill>
                  <a:srgbClr val="000000"/>
                </a:solidFill>
                <a:uFill>
                  <a:solidFill>
                    <a:srgbClr val="FFFFFF"/>
                  </a:solidFill>
                </a:uFill>
                <a:latin typeface="Arial Black"/>
              </a:rPr>
              <a:pPr algn="r">
                <a:lnSpc>
                  <a:spcPct val="100000"/>
                </a:lnSpc>
              </a:pPr>
              <a:t>11</a:t>
            </a:fld>
            <a:endParaRPr lang="tr-TR" sz="1800" b="0" strike="noStrike" spc="-1">
              <a:solidFill>
                <a:srgbClr val="000000"/>
              </a:solidFill>
              <a:uFill>
                <a:solidFill>
                  <a:srgbClr val="FFFFFF"/>
                </a:solidFill>
              </a:uFill>
              <a:latin typeface="Arial"/>
            </a:endParaRPr>
          </a:p>
        </p:txBody>
      </p:sp>
      <p:sp>
        <p:nvSpPr>
          <p:cNvPr id="131" name="CustomShape 2"/>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txBody>
          <a:bodyPr/>
          <a:lstStyle/>
          <a:p>
            <a:pPr marL="109800" algn="ctr">
              <a:lnSpc>
                <a:spcPct val="100000"/>
              </a:lnSpc>
            </a:pPr>
            <a:r>
              <a:rPr lang="tr-TR" sz="2000" b="1" strike="noStrike" spc="-1">
                <a:solidFill>
                  <a:srgbClr val="C00000"/>
                </a:solidFill>
                <a:uFill>
                  <a:solidFill>
                    <a:srgbClr val="FFFFFF"/>
                  </a:solidFill>
                </a:uFill>
                <a:latin typeface="Calibri"/>
              </a:rPr>
              <a:t>TOBB, TESK, TÜRMOB, TÜRKİYE BAROLAR BİRLİĞİ </a:t>
            </a:r>
            <a:endParaRPr lang="tr-TR" sz="3200" b="0" strike="noStrike" spc="-1">
              <a:solidFill>
                <a:srgbClr val="000000"/>
              </a:solidFill>
              <a:uFill>
                <a:solidFill>
                  <a:srgbClr val="FFFFFF"/>
                </a:solidFill>
              </a:uFill>
              <a:latin typeface="Arial"/>
            </a:endParaRPr>
          </a:p>
          <a:p>
            <a:pPr algn="ctr">
              <a:lnSpc>
                <a:spcPct val="100000"/>
              </a:lnSpc>
            </a:pPr>
            <a:endParaRPr lang="tr-TR" sz="3200" b="0" strike="noStrike" spc="-1">
              <a:solidFill>
                <a:srgbClr val="000000"/>
              </a:solidFill>
              <a:uFill>
                <a:solidFill>
                  <a:srgbClr val="FFFFFF"/>
                </a:solidFill>
              </a:uFill>
              <a:latin typeface="Arial"/>
            </a:endParaRPr>
          </a:p>
          <a:p>
            <a:pPr marL="697320" lvl="1" indent="-28548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Üyelerinin aidat borçları </a:t>
            </a:r>
            <a:endParaRPr lang="tr-TR" sz="3200" b="0" strike="noStrike" spc="-1">
              <a:solidFill>
                <a:srgbClr val="000000"/>
              </a:solidFill>
              <a:uFill>
                <a:solidFill>
                  <a:srgbClr val="FFFFFF"/>
                </a:solidFill>
              </a:uFill>
              <a:latin typeface="Arial"/>
            </a:endParaRPr>
          </a:p>
          <a:p>
            <a:pPr marL="697320" lvl="1" indent="-28548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Odaların birliğe olan borçları </a:t>
            </a:r>
            <a:endParaRPr lang="tr-TR" sz="3200" b="0" strike="noStrike" spc="-1">
              <a:solidFill>
                <a:srgbClr val="000000"/>
              </a:solidFill>
              <a:uFill>
                <a:solidFill>
                  <a:srgbClr val="FFFFFF"/>
                </a:solidFill>
              </a:uFill>
              <a:latin typeface="Arial"/>
            </a:endParaRPr>
          </a:p>
          <a:p>
            <a:pPr marL="530280">
              <a:lnSpc>
                <a:spcPct val="100000"/>
              </a:lnSpc>
            </a:pPr>
            <a:r>
              <a:rPr lang="tr-TR" sz="1600" b="1" strike="noStrike" spc="-1">
                <a:solidFill>
                  <a:srgbClr val="000000"/>
                </a:solidFill>
                <a:uFill>
                  <a:solidFill>
                    <a:srgbClr val="FFFFFF"/>
                  </a:solidFill>
                </a:uFill>
                <a:latin typeface="Calibri"/>
              </a:rPr>
              <a:t>
</a:t>
            </a:r>
            <a:endParaRPr lang="tr-TR" sz="3200" b="0" strike="noStrike" spc="-1">
              <a:solidFill>
                <a:srgbClr val="000000"/>
              </a:solidFill>
              <a:uFill>
                <a:solidFill>
                  <a:srgbClr val="FFFFFF"/>
                </a:solidFill>
              </a:uFill>
              <a:latin typeface="Arial"/>
            </a:endParaRPr>
          </a:p>
        </p:txBody>
      </p:sp>
      <p:sp>
        <p:nvSpPr>
          <p:cNvPr id="132" name="CustomShape 3"/>
          <p:cNvSpPr/>
          <p:nvPr/>
        </p:nvSpPr>
        <p:spPr>
          <a:xfrm>
            <a:off x="2728800" y="188640"/>
            <a:ext cx="56494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KAPSAM (II): </a:t>
            </a:r>
            <a:r>
              <a:rPr lang="tr-TR" sz="2800" b="1" strike="noStrike" spc="-1">
                <a:solidFill>
                  <a:srgbClr val="C00000"/>
                </a:solidFill>
                <a:uFill>
                  <a:solidFill>
                    <a:srgbClr val="FFFFFF"/>
                  </a:solidFill>
                </a:uFill>
                <a:latin typeface="Calibri"/>
              </a:rPr>
              <a:t>Alacak Türleri Açısından</a:t>
            </a:r>
            <a:endParaRPr lang="tr-TR" sz="1800" b="0" strike="noStrike" spc="-1">
              <a:solidFill>
                <a:srgbClr val="000000"/>
              </a:solidFill>
              <a:uFill>
                <a:solidFill>
                  <a:srgbClr val="FFFFFF"/>
                </a:solidFill>
              </a:uFill>
              <a:latin typeface="Arial"/>
            </a:endParaRPr>
          </a:p>
        </p:txBody>
      </p:sp>
      <p:pic>
        <p:nvPicPr>
          <p:cNvPr id="133" name="Picture 2"/>
          <p:cNvPicPr/>
          <p:nvPr/>
        </p:nvPicPr>
        <p:blipFill>
          <a:blip r:embed="rId2"/>
          <a:stretch/>
        </p:blipFill>
        <p:spPr>
          <a:xfrm>
            <a:off x="6876360" y="3429000"/>
            <a:ext cx="1238040" cy="1238040"/>
          </a:xfrm>
          <a:prstGeom prst="rect">
            <a:avLst/>
          </a:prstGeom>
          <a:ln>
            <a:noFill/>
          </a:ln>
        </p:spPr>
      </p:pic>
      <p:pic>
        <p:nvPicPr>
          <p:cNvPr id="134" name="Picture 3"/>
          <p:cNvPicPr/>
          <p:nvPr/>
        </p:nvPicPr>
        <p:blipFill>
          <a:blip r:embed="rId3"/>
          <a:stretch/>
        </p:blipFill>
        <p:spPr>
          <a:xfrm>
            <a:off x="2843640" y="3452400"/>
            <a:ext cx="1238040" cy="1238040"/>
          </a:xfrm>
          <a:prstGeom prst="rect">
            <a:avLst/>
          </a:prstGeom>
          <a:ln>
            <a:noFill/>
          </a:ln>
        </p:spPr>
      </p:pic>
      <p:pic>
        <p:nvPicPr>
          <p:cNvPr id="135" name="Picture 4"/>
          <p:cNvPicPr/>
          <p:nvPr/>
        </p:nvPicPr>
        <p:blipFill>
          <a:blip r:embed="rId4"/>
          <a:stretch/>
        </p:blipFill>
        <p:spPr>
          <a:xfrm>
            <a:off x="1115640" y="3486960"/>
            <a:ext cx="1238040" cy="1238040"/>
          </a:xfrm>
          <a:prstGeom prst="rect">
            <a:avLst/>
          </a:prstGeom>
          <a:ln>
            <a:noFill/>
          </a:ln>
        </p:spPr>
      </p:pic>
      <p:pic>
        <p:nvPicPr>
          <p:cNvPr id="136" name="Resim 1"/>
          <p:cNvPicPr/>
          <p:nvPr/>
        </p:nvPicPr>
        <p:blipFill>
          <a:blip r:embed="rId5"/>
          <a:stretch/>
        </p:blipFill>
        <p:spPr>
          <a:xfrm>
            <a:off x="4521600" y="3465720"/>
            <a:ext cx="1601640" cy="1200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7320862-9B34-4919-89A7-BBEC13E04247}" type="slidenum">
              <a:rPr lang="tr-TR" sz="1200" b="0" strike="noStrike" spc="-1">
                <a:solidFill>
                  <a:srgbClr val="000000"/>
                </a:solidFill>
                <a:uFill>
                  <a:solidFill>
                    <a:srgbClr val="FFFFFF"/>
                  </a:solidFill>
                </a:uFill>
                <a:latin typeface="Arial Black"/>
              </a:rPr>
              <a:pPr algn="r">
                <a:lnSpc>
                  <a:spcPct val="100000"/>
                </a:lnSpc>
              </a:pPr>
              <a:t>12</a:t>
            </a:fld>
            <a:endParaRPr lang="tr-TR" sz="1800" b="0" strike="noStrike" spc="-1">
              <a:solidFill>
                <a:srgbClr val="000000"/>
              </a:solidFill>
              <a:uFill>
                <a:solidFill>
                  <a:srgbClr val="FFFFFF"/>
                </a:solidFill>
              </a:uFill>
              <a:latin typeface="Arial"/>
            </a:endParaRPr>
          </a:p>
        </p:txBody>
      </p:sp>
      <p:sp>
        <p:nvSpPr>
          <p:cNvPr id="138" name="CustomShape 2"/>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txBody>
          <a:bodyPr/>
          <a:lstStyle/>
          <a:p>
            <a:pPr marL="530280">
              <a:lnSpc>
                <a:spcPct val="100000"/>
              </a:lnSpc>
            </a:pPr>
            <a:r>
              <a:rPr lang="tr-TR" sz="1600" b="1" strike="noStrike" spc="-1">
                <a:solidFill>
                  <a:srgbClr val="000000"/>
                </a:solidFill>
                <a:uFill>
                  <a:solidFill>
                    <a:srgbClr val="FFFFFF"/>
                  </a:solidFill>
                </a:uFill>
                <a:latin typeface="Calibri"/>
              </a:rPr>
              <a:t>
</a:t>
            </a:r>
            <a:endParaRPr lang="tr-TR" sz="3200" b="0" strike="noStrike" spc="-1">
              <a:solidFill>
                <a:srgbClr val="000000"/>
              </a:solidFill>
              <a:uFill>
                <a:solidFill>
                  <a:srgbClr val="FFFFFF"/>
                </a:solidFill>
              </a:uFill>
              <a:latin typeface="Arial"/>
            </a:endParaRPr>
          </a:p>
        </p:txBody>
      </p:sp>
      <p:sp>
        <p:nvSpPr>
          <p:cNvPr id="139" name="CustomShape 3"/>
          <p:cNvSpPr/>
          <p:nvPr/>
        </p:nvSpPr>
        <p:spPr>
          <a:xfrm>
            <a:off x="251640" y="1261080"/>
            <a:ext cx="8640720" cy="438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buClr>
                <a:srgbClr val="0070C0"/>
              </a:buClr>
              <a:buFont typeface="Arial"/>
              <a:buChar char="•"/>
            </a:pPr>
            <a:r>
              <a:rPr lang="tr-TR" sz="2000" b="1" strike="noStrike" spc="-1">
                <a:solidFill>
                  <a:srgbClr val="0070C0"/>
                </a:solidFill>
                <a:uFill>
                  <a:solidFill>
                    <a:srgbClr val="FFFFFF"/>
                  </a:solidFill>
                </a:uFill>
                <a:latin typeface="Calibri"/>
                <a:ea typeface="Calibri"/>
              </a:rPr>
              <a:t>Kanun kapsamı 30 Haziran 2016 tarihi esas alınarak düzenlenmiştir.</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marL="343080" indent="-342720" algn="just">
              <a:lnSpc>
                <a:spcPct val="100000"/>
              </a:lnSpc>
              <a:buClr>
                <a:srgbClr val="000000"/>
              </a:buClr>
              <a:buFont typeface="Arial"/>
              <a:buChar char="•"/>
            </a:pPr>
            <a:r>
              <a:rPr lang="tr-TR" sz="2000" b="1" strike="noStrike" spc="-1">
                <a:solidFill>
                  <a:srgbClr val="000000"/>
                </a:solidFill>
                <a:uFill>
                  <a:solidFill>
                    <a:srgbClr val="FFFFFF"/>
                  </a:solidFill>
                </a:uFill>
                <a:latin typeface="Calibri"/>
                <a:ea typeface="Calibri"/>
              </a:rPr>
              <a:t>Vergiler için bu tarihten önceki vergilendirme dönemleri kapsama girmektedir.</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marL="343080" indent="-342720" algn="just">
              <a:lnSpc>
                <a:spcPct val="100000"/>
              </a:lnSpc>
              <a:buClr>
                <a:srgbClr val="0070C0"/>
              </a:buClr>
              <a:buFont typeface="Arial"/>
              <a:buChar char="•"/>
            </a:pPr>
            <a:r>
              <a:rPr lang="tr-TR" sz="2000" b="1" strike="noStrike" spc="-1">
                <a:solidFill>
                  <a:srgbClr val="0070C0"/>
                </a:solidFill>
                <a:uFill>
                  <a:solidFill>
                    <a:srgbClr val="FFFFFF"/>
                  </a:solidFill>
                </a:uFill>
                <a:latin typeface="Calibri"/>
                <a:ea typeface="Calibri"/>
              </a:rPr>
              <a:t>Beyannameli mükellefiyetlerde bu tarihten önce verilmesi gereken beyannameler kapsama alınmıştır.</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marL="343080" indent="-342720" algn="just">
              <a:lnSpc>
                <a:spcPct val="100000"/>
              </a:lnSpc>
              <a:buClr>
                <a:srgbClr val="000000"/>
              </a:buClr>
              <a:buFont typeface="Arial"/>
              <a:buChar char="•"/>
            </a:pPr>
            <a:r>
              <a:rPr lang="tr-TR" sz="2000" b="1" strike="noStrike" spc="-1">
                <a:solidFill>
                  <a:srgbClr val="000000"/>
                </a:solidFill>
                <a:uFill>
                  <a:solidFill>
                    <a:srgbClr val="FFFFFF"/>
                  </a:solidFill>
                </a:uFill>
                <a:latin typeface="Calibri"/>
                <a:ea typeface="Calibri"/>
              </a:rPr>
              <a:t>2016 yılına ilişkin 30.06.2016 tarihinden önce tahakkuk eden motorlu taşıtlar vergisi, emlak vergisi, çevre temizlik vergisi gibi vergiler kapsamdadır. </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2400" b="1" i="1" strike="noStrike" spc="-1">
                <a:solidFill>
                  <a:srgbClr val="000000"/>
                </a:solidFill>
                <a:uFill>
                  <a:solidFill>
                    <a:srgbClr val="FFFFFF"/>
                  </a:solidFill>
                </a:uFill>
                <a:latin typeface="Calibri"/>
                <a:ea typeface="Calibri"/>
              </a:rPr>
              <a:t>      </a:t>
            </a:r>
            <a:r>
              <a:rPr lang="tr-TR" sz="2400" b="1" strike="noStrike" spc="-1">
                <a:solidFill>
                  <a:srgbClr val="000000"/>
                </a:solidFill>
                <a:uFill>
                  <a:solidFill>
                    <a:srgbClr val="FFFFFF"/>
                  </a:solidFill>
                </a:uFill>
                <a:latin typeface="Calibri"/>
                <a:ea typeface="Calibri"/>
              </a:rPr>
              <a:t>2016 yılı</a:t>
            </a:r>
            <a:endParaRPr lang="tr-TR" sz="1800" b="0" strike="noStrike" spc="-1">
              <a:solidFill>
                <a:srgbClr val="000000"/>
              </a:solidFill>
              <a:uFill>
                <a:solidFill>
                  <a:srgbClr val="FFFFFF"/>
                </a:solidFill>
              </a:uFill>
              <a:latin typeface="Arial"/>
            </a:endParaRPr>
          </a:p>
          <a:p>
            <a:pPr marL="752400" lvl="4" indent="-285480">
              <a:lnSpc>
                <a:spcPct val="100000"/>
              </a:lnSpc>
              <a:buClr>
                <a:srgbClr val="C00000"/>
              </a:buClr>
              <a:buFont typeface="Arial"/>
              <a:buChar char="•"/>
            </a:pPr>
            <a:r>
              <a:rPr lang="tr-TR" sz="1800" b="1" strike="noStrike" spc="-1">
                <a:solidFill>
                  <a:srgbClr val="C00000"/>
                </a:solidFill>
                <a:uFill>
                  <a:solidFill>
                    <a:srgbClr val="FFFFFF"/>
                  </a:solidFill>
                </a:uFill>
                <a:latin typeface="Calibri"/>
                <a:ea typeface="Calibri"/>
              </a:rPr>
              <a:t>Temmuz ayında ödenecek gelir vergisi 2. taksiti,</a:t>
            </a:r>
            <a:endParaRPr lang="tr-TR" sz="1800" b="0" strike="noStrike" spc="-1">
              <a:solidFill>
                <a:srgbClr val="000000"/>
              </a:solidFill>
              <a:uFill>
                <a:solidFill>
                  <a:srgbClr val="FFFFFF"/>
                </a:solidFill>
              </a:uFill>
              <a:latin typeface="Arial"/>
            </a:endParaRPr>
          </a:p>
          <a:p>
            <a:pPr marL="752400" lvl="4" indent="-285480">
              <a:lnSpc>
                <a:spcPct val="100000"/>
              </a:lnSpc>
              <a:buClr>
                <a:srgbClr val="C00000"/>
              </a:buClr>
              <a:buFont typeface="Arial"/>
              <a:buChar char="•"/>
            </a:pPr>
            <a:r>
              <a:rPr lang="tr-TR" sz="1800" b="1" strike="noStrike" spc="-1">
                <a:solidFill>
                  <a:srgbClr val="C00000"/>
                </a:solidFill>
                <a:uFill>
                  <a:solidFill>
                    <a:srgbClr val="FFFFFF"/>
                  </a:solidFill>
                </a:uFill>
                <a:latin typeface="Calibri"/>
                <a:ea typeface="Calibri"/>
              </a:rPr>
              <a:t>Emlak vergisinin 2. taksiti</a:t>
            </a:r>
            <a:endParaRPr lang="tr-TR" sz="1800" b="0" strike="noStrike" spc="-1">
              <a:solidFill>
                <a:srgbClr val="000000"/>
              </a:solidFill>
              <a:uFill>
                <a:solidFill>
                  <a:srgbClr val="FFFFFF"/>
                </a:solidFill>
              </a:uFill>
              <a:latin typeface="Arial"/>
            </a:endParaRPr>
          </a:p>
          <a:p>
            <a:pPr marL="752400" lvl="4" indent="-285480">
              <a:lnSpc>
                <a:spcPct val="100000"/>
              </a:lnSpc>
              <a:buClr>
                <a:srgbClr val="C00000"/>
              </a:buClr>
              <a:buFont typeface="Arial"/>
              <a:buChar char="•"/>
            </a:pPr>
            <a:r>
              <a:rPr lang="tr-TR" sz="1800" b="1" strike="noStrike" spc="-1">
                <a:solidFill>
                  <a:srgbClr val="C00000"/>
                </a:solidFill>
                <a:uFill>
                  <a:solidFill>
                    <a:srgbClr val="FFFFFF"/>
                  </a:solidFill>
                </a:uFill>
                <a:latin typeface="Calibri"/>
                <a:ea typeface="Calibri"/>
              </a:rPr>
              <a:t>Motorlu taşıtlar vergisinin 2. taksiti</a:t>
            </a:r>
            <a:endParaRPr lang="tr-TR" sz="1800" b="0" strike="noStrike" spc="-1">
              <a:solidFill>
                <a:srgbClr val="000000"/>
              </a:solidFill>
              <a:uFill>
                <a:solidFill>
                  <a:srgbClr val="FFFFFF"/>
                </a:solidFill>
              </a:uFill>
              <a:latin typeface="Arial"/>
            </a:endParaRPr>
          </a:p>
          <a:p>
            <a:pPr marL="285840" indent="-285480">
              <a:lnSpc>
                <a:spcPct val="100000"/>
              </a:lnSpc>
            </a:pPr>
            <a:r>
              <a:rPr lang="tr-TR" sz="2400" b="1" strike="noStrike" spc="-1">
                <a:solidFill>
                  <a:srgbClr val="000000"/>
                </a:solidFill>
                <a:uFill>
                  <a:solidFill>
                    <a:srgbClr val="FFFFFF"/>
                  </a:solidFill>
                </a:uFill>
                <a:latin typeface="Calibri"/>
                <a:ea typeface="Calibri"/>
              </a:rPr>
              <a:t>       kapsamda değildir.</a:t>
            </a:r>
            <a:endParaRPr lang="tr-TR" sz="1800" b="0" strike="noStrike" spc="-1">
              <a:solidFill>
                <a:srgbClr val="000000"/>
              </a:solidFill>
              <a:uFill>
                <a:solidFill>
                  <a:srgbClr val="FFFFFF"/>
                </a:solidFill>
              </a:uFill>
              <a:latin typeface="Arial"/>
            </a:endParaRPr>
          </a:p>
        </p:txBody>
      </p:sp>
      <p:sp>
        <p:nvSpPr>
          <p:cNvPr id="140" name="CustomShape 4"/>
          <p:cNvSpPr/>
          <p:nvPr/>
        </p:nvSpPr>
        <p:spPr>
          <a:xfrm>
            <a:off x="4134960" y="188640"/>
            <a:ext cx="28375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C00000"/>
                </a:solidFill>
                <a:uFill>
                  <a:solidFill>
                    <a:srgbClr val="FFFFFF"/>
                  </a:solidFill>
                </a:uFill>
                <a:latin typeface="Calibri"/>
              </a:rPr>
              <a:t>Vergilerde Dönem</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5C9EAD7-4401-4A3A-B880-3EA10F70E540}" type="slidenum">
              <a:rPr lang="tr-TR" sz="1200" b="0" strike="noStrike" spc="-1">
                <a:solidFill>
                  <a:srgbClr val="000000"/>
                </a:solidFill>
                <a:uFill>
                  <a:solidFill>
                    <a:srgbClr val="FFFFFF"/>
                  </a:solidFill>
                </a:uFill>
                <a:latin typeface="Arial Black"/>
              </a:rPr>
              <a:pPr algn="r">
                <a:lnSpc>
                  <a:spcPct val="100000"/>
                </a:lnSpc>
              </a:pPr>
              <a:t>13</a:t>
            </a:fld>
            <a:endParaRPr lang="tr-TR" sz="1800" b="0" strike="noStrike" spc="-1">
              <a:solidFill>
                <a:srgbClr val="000000"/>
              </a:solidFill>
              <a:uFill>
                <a:solidFill>
                  <a:srgbClr val="FFFFFF"/>
                </a:solidFill>
              </a:uFill>
              <a:latin typeface="Arial"/>
            </a:endParaRPr>
          </a:p>
        </p:txBody>
      </p:sp>
      <p:sp>
        <p:nvSpPr>
          <p:cNvPr id="142" name="CustomShape 2"/>
          <p:cNvSpPr/>
          <p:nvPr/>
        </p:nvSpPr>
        <p:spPr>
          <a:xfrm>
            <a:off x="405720" y="1268640"/>
            <a:ext cx="8280720" cy="452196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tr-TR" sz="2200" b="1" strike="noStrike" spc="-1">
                <a:solidFill>
                  <a:srgbClr val="0070C0"/>
                </a:solidFill>
                <a:uFill>
                  <a:solidFill>
                    <a:srgbClr val="FFFFFF"/>
                  </a:solidFill>
                </a:uFill>
                <a:latin typeface="Calibri"/>
              </a:rPr>
              <a:t>30.06.2016 tarihinden önceki  tespitlere dayanılarak kesilen/kesilmesi gereken</a:t>
            </a:r>
            <a:endParaRPr lang="tr-TR" sz="3200" b="0" strike="noStrike" spc="-1">
              <a:solidFill>
                <a:srgbClr val="000000"/>
              </a:solidFill>
              <a:uFill>
                <a:solidFill>
                  <a:srgbClr val="FFFFFF"/>
                </a:solidFill>
              </a:uFill>
              <a:latin typeface="Arial"/>
            </a:endParaRPr>
          </a:p>
          <a:p>
            <a:pPr marL="285840" indent="-285480" algn="ctr">
              <a:lnSpc>
                <a:spcPct val="100000"/>
              </a:lnSpc>
            </a:pPr>
            <a:endParaRPr lang="tr-TR" sz="3200" b="0" strike="noStrike" spc="-1">
              <a:solidFill>
                <a:srgbClr val="000000"/>
              </a:solidFill>
              <a:uFill>
                <a:solidFill>
                  <a:srgbClr val="FFFFFF"/>
                </a:solidFill>
              </a:uFill>
              <a:latin typeface="Arial"/>
            </a:endParaRPr>
          </a:p>
          <a:p>
            <a:pPr algn="just">
              <a:lnSpc>
                <a:spcPct val="80000"/>
              </a:lnSpc>
              <a:buClr>
                <a:srgbClr val="000000"/>
              </a:buClr>
              <a:buFont typeface="Wingdings" charset="2"/>
              <a:buChar char=""/>
            </a:pPr>
            <a:r>
              <a:rPr lang="tr-TR" sz="1800" b="1" strike="noStrike" spc="-1">
                <a:solidFill>
                  <a:srgbClr val="000000"/>
                </a:solidFill>
                <a:uFill>
                  <a:solidFill>
                    <a:srgbClr val="FFFFFF"/>
                  </a:solidFill>
                </a:uFill>
                <a:latin typeface="Calibri"/>
              </a:rPr>
              <a:t>Usulsüzlük Cezaları</a:t>
            </a:r>
            <a:endParaRPr lang="tr-TR" sz="3200" b="0" strike="noStrike" spc="-1">
              <a:solidFill>
                <a:srgbClr val="000000"/>
              </a:solidFill>
              <a:uFill>
                <a:solidFill>
                  <a:srgbClr val="FFFFFF"/>
                </a:solidFill>
              </a:uFill>
              <a:latin typeface="Arial"/>
            </a:endParaRPr>
          </a:p>
          <a:p>
            <a:pPr marL="109440" algn="just">
              <a:lnSpc>
                <a:spcPct val="80000"/>
              </a:lnSpc>
            </a:pPr>
            <a:endParaRPr lang="tr-TR" sz="3200" b="0" strike="noStrike" spc="-1">
              <a:solidFill>
                <a:srgbClr val="000000"/>
              </a:solidFill>
              <a:uFill>
                <a:solidFill>
                  <a:srgbClr val="FFFFFF"/>
                </a:solidFill>
              </a:uFill>
              <a:latin typeface="Arial"/>
            </a:endParaRPr>
          </a:p>
          <a:p>
            <a:pPr algn="just">
              <a:lnSpc>
                <a:spcPct val="80000"/>
              </a:lnSpc>
              <a:buClr>
                <a:srgbClr val="000000"/>
              </a:buClr>
              <a:buFont typeface="Wingdings" charset="2"/>
              <a:buChar char=""/>
            </a:pPr>
            <a:r>
              <a:rPr lang="tr-TR" sz="1800" b="1" strike="noStrike" spc="-1">
                <a:solidFill>
                  <a:srgbClr val="000000"/>
                </a:solidFill>
                <a:uFill>
                  <a:solidFill>
                    <a:srgbClr val="FFFFFF"/>
                  </a:solidFill>
                </a:uFill>
                <a:latin typeface="Calibri"/>
              </a:rPr>
              <a:t>Özel usulsüzlük cezaları</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algn="just">
              <a:lnSpc>
                <a:spcPct val="80000"/>
              </a:lnSpc>
            </a:pPr>
            <a:r>
              <a:rPr lang="tr-TR" sz="2200" b="1" strike="noStrike" spc="-1">
                <a:solidFill>
                  <a:srgbClr val="0070C0"/>
                </a:solidFill>
                <a:uFill>
                  <a:solidFill>
                    <a:srgbClr val="FFFFFF"/>
                  </a:solidFill>
                </a:uFill>
                <a:latin typeface="Calibri"/>
              </a:rPr>
              <a:t>30.06.2016 tarihinden önce verilen</a:t>
            </a:r>
            <a:endParaRPr lang="tr-TR" sz="3200" b="0" strike="noStrike" spc="-1">
              <a:solidFill>
                <a:srgbClr val="000000"/>
              </a:solidFill>
              <a:uFill>
                <a:solidFill>
                  <a:srgbClr val="FFFFFF"/>
                </a:solidFill>
              </a:uFill>
              <a:latin typeface="Arial"/>
            </a:endParaRPr>
          </a:p>
          <a:p>
            <a:pPr marL="109440" algn="just">
              <a:lnSpc>
                <a:spcPct val="80000"/>
              </a:lnSpc>
            </a:pPr>
            <a:endParaRPr lang="tr-TR" sz="3200" b="0" strike="noStrike" spc="-1">
              <a:solidFill>
                <a:srgbClr val="000000"/>
              </a:solidFill>
              <a:uFill>
                <a:solidFill>
                  <a:srgbClr val="FFFFFF"/>
                </a:solidFill>
              </a:uFill>
              <a:latin typeface="Arial"/>
            </a:endParaRPr>
          </a:p>
          <a:p>
            <a:pPr marL="109440" algn="just">
              <a:lnSpc>
                <a:spcPct val="80000"/>
              </a:lnSpc>
            </a:pPr>
            <a:endParaRPr lang="tr-TR" sz="3200" b="0" strike="noStrike" spc="-1">
              <a:solidFill>
                <a:srgbClr val="000000"/>
              </a:solidFill>
              <a:uFill>
                <a:solidFill>
                  <a:srgbClr val="FFFFFF"/>
                </a:solidFill>
              </a:uFill>
              <a:latin typeface="Arial"/>
            </a:endParaRPr>
          </a:p>
          <a:p>
            <a:pPr algn="just">
              <a:lnSpc>
                <a:spcPct val="80000"/>
              </a:lnSpc>
              <a:buClr>
                <a:srgbClr val="000000"/>
              </a:buClr>
              <a:buFont typeface="Wingdings" charset="2"/>
              <a:buChar char=""/>
            </a:pPr>
            <a:r>
              <a:rPr lang="tr-TR" sz="1800" b="1" strike="noStrike" spc="-1">
                <a:solidFill>
                  <a:srgbClr val="000000"/>
                </a:solidFill>
                <a:uFill>
                  <a:solidFill>
                    <a:srgbClr val="FFFFFF"/>
                  </a:solidFill>
                </a:uFill>
                <a:latin typeface="Calibri"/>
              </a:rPr>
              <a:t>Trafik Para Cezaları</a:t>
            </a:r>
            <a:endParaRPr lang="tr-TR" sz="3200" b="0" strike="noStrike" spc="-1">
              <a:solidFill>
                <a:srgbClr val="000000"/>
              </a:solidFill>
              <a:uFill>
                <a:solidFill>
                  <a:srgbClr val="FFFFFF"/>
                </a:solidFill>
              </a:uFill>
              <a:latin typeface="Arial"/>
            </a:endParaRPr>
          </a:p>
          <a:p>
            <a:pPr marL="109440" algn="just">
              <a:lnSpc>
                <a:spcPct val="80000"/>
              </a:lnSpc>
            </a:pPr>
            <a:endParaRPr lang="tr-TR" sz="3200" b="0" strike="noStrike" spc="-1">
              <a:solidFill>
                <a:srgbClr val="000000"/>
              </a:solidFill>
              <a:uFill>
                <a:solidFill>
                  <a:srgbClr val="FFFFFF"/>
                </a:solidFill>
              </a:uFill>
              <a:latin typeface="Arial"/>
            </a:endParaRPr>
          </a:p>
          <a:p>
            <a:pPr algn="just">
              <a:lnSpc>
                <a:spcPct val="80000"/>
              </a:lnSpc>
              <a:buClr>
                <a:srgbClr val="000000"/>
              </a:buClr>
              <a:buFont typeface="Wingdings" charset="2"/>
              <a:buChar char=""/>
            </a:pPr>
            <a:r>
              <a:rPr lang="tr-TR" sz="1800" b="1" strike="noStrike" spc="-1">
                <a:solidFill>
                  <a:srgbClr val="000000"/>
                </a:solidFill>
                <a:uFill>
                  <a:solidFill>
                    <a:srgbClr val="FFFFFF"/>
                  </a:solidFill>
                </a:uFill>
                <a:latin typeface="Calibri"/>
              </a:rPr>
              <a:t>Karayolu Taşıma Kanununa göre kesilen para cezaları </a:t>
            </a:r>
            <a:endParaRPr lang="tr-TR" sz="3200" b="0" strike="noStrike" spc="-1">
              <a:solidFill>
                <a:srgbClr val="000000"/>
              </a:solidFill>
              <a:uFill>
                <a:solidFill>
                  <a:srgbClr val="FFFFFF"/>
                </a:solidFill>
              </a:uFill>
              <a:latin typeface="Arial"/>
            </a:endParaRPr>
          </a:p>
          <a:p>
            <a:pPr marL="109440" algn="just">
              <a:lnSpc>
                <a:spcPct val="80000"/>
              </a:lnSpc>
            </a:pPr>
            <a:endParaRPr lang="tr-TR" sz="3200" b="0" strike="noStrike" spc="-1">
              <a:solidFill>
                <a:srgbClr val="000000"/>
              </a:solidFill>
              <a:uFill>
                <a:solidFill>
                  <a:srgbClr val="FFFFFF"/>
                </a:solidFill>
              </a:uFill>
              <a:latin typeface="Arial"/>
            </a:endParaRPr>
          </a:p>
          <a:p>
            <a:pPr algn="just">
              <a:lnSpc>
                <a:spcPct val="80000"/>
              </a:lnSpc>
              <a:buClr>
                <a:srgbClr val="000000"/>
              </a:buClr>
              <a:buFont typeface="Wingdings" charset="2"/>
              <a:buChar char=""/>
            </a:pPr>
            <a:r>
              <a:rPr lang="tr-TR" sz="1800" b="1" strike="noStrike" spc="-1">
                <a:solidFill>
                  <a:srgbClr val="000000"/>
                </a:solidFill>
                <a:uFill>
                  <a:solidFill>
                    <a:srgbClr val="FFFFFF"/>
                  </a:solidFill>
                </a:uFill>
                <a:latin typeface="Calibri"/>
              </a:rPr>
              <a:t>Karayollarından usulsüz geçişler nedeniyle kesilen para cezaları</a:t>
            </a:r>
            <a:endParaRPr lang="tr-TR" sz="3200" b="0" strike="noStrike" spc="-1">
              <a:solidFill>
                <a:srgbClr val="000000"/>
              </a:solidFill>
              <a:uFill>
                <a:solidFill>
                  <a:srgbClr val="FFFFFF"/>
                </a:solidFill>
              </a:uFill>
              <a:latin typeface="Arial"/>
            </a:endParaRPr>
          </a:p>
          <a:p>
            <a:pPr marL="109440" algn="just">
              <a:lnSpc>
                <a:spcPct val="80000"/>
              </a:lnSpc>
            </a:pPr>
            <a:endParaRPr lang="tr-TR" sz="3200" b="0" strike="noStrike" spc="-1">
              <a:solidFill>
                <a:srgbClr val="000000"/>
              </a:solidFill>
              <a:uFill>
                <a:solidFill>
                  <a:srgbClr val="FFFFFF"/>
                </a:solidFill>
              </a:uFill>
              <a:latin typeface="Arial"/>
            </a:endParaRPr>
          </a:p>
          <a:p>
            <a:pPr algn="just">
              <a:lnSpc>
                <a:spcPct val="80000"/>
              </a:lnSpc>
              <a:buClr>
                <a:srgbClr val="000000"/>
              </a:buClr>
              <a:buFont typeface="Wingdings" charset="2"/>
              <a:buChar char=""/>
            </a:pPr>
            <a:r>
              <a:rPr lang="tr-TR" sz="1800" b="1" strike="noStrike" spc="-1">
                <a:solidFill>
                  <a:srgbClr val="000000"/>
                </a:solidFill>
                <a:uFill>
                  <a:solidFill>
                    <a:srgbClr val="FFFFFF"/>
                  </a:solidFill>
                </a:uFill>
                <a:latin typeface="Calibri"/>
              </a:rPr>
              <a:t>Askerlik, Seçim, Nüfus Para Cezaları </a:t>
            </a:r>
            <a:endParaRPr lang="tr-TR" sz="3200" b="0" strike="noStrike" spc="-1">
              <a:solidFill>
                <a:srgbClr val="000000"/>
              </a:solidFill>
              <a:uFill>
                <a:solidFill>
                  <a:srgbClr val="FFFFFF"/>
                </a:solidFill>
              </a:uFill>
              <a:latin typeface="Arial"/>
            </a:endParaRPr>
          </a:p>
          <a:p>
            <a:pPr marL="109440" algn="just">
              <a:lnSpc>
                <a:spcPct val="80000"/>
              </a:lnSpc>
            </a:pPr>
            <a:endParaRPr lang="tr-TR" sz="3200" b="0" strike="noStrike" spc="-1">
              <a:solidFill>
                <a:srgbClr val="000000"/>
              </a:solidFill>
              <a:uFill>
                <a:solidFill>
                  <a:srgbClr val="FFFFFF"/>
                </a:solidFill>
              </a:uFill>
              <a:latin typeface="Arial"/>
            </a:endParaRPr>
          </a:p>
          <a:p>
            <a:pPr algn="just">
              <a:lnSpc>
                <a:spcPct val="80000"/>
              </a:lnSpc>
              <a:buClr>
                <a:srgbClr val="000000"/>
              </a:buClr>
              <a:buFont typeface="Wingdings" charset="2"/>
              <a:buChar char=""/>
            </a:pPr>
            <a:r>
              <a:rPr lang="tr-TR" sz="1800" b="1" strike="noStrike" spc="-1">
                <a:solidFill>
                  <a:srgbClr val="000000"/>
                </a:solidFill>
                <a:uFill>
                  <a:solidFill>
                    <a:srgbClr val="FFFFFF"/>
                  </a:solidFill>
                </a:uFill>
                <a:latin typeface="Calibri"/>
              </a:rPr>
              <a:t>RTÜK idari para cezaları</a:t>
            </a:r>
            <a:endParaRPr lang="tr-TR" sz="3200" b="0" strike="noStrike" spc="-1">
              <a:solidFill>
                <a:srgbClr val="000000"/>
              </a:solidFill>
              <a:uFill>
                <a:solidFill>
                  <a:srgbClr val="FFFFFF"/>
                </a:solidFill>
              </a:uFill>
              <a:latin typeface="Arial"/>
            </a:endParaRPr>
          </a:p>
        </p:txBody>
      </p:sp>
      <p:sp>
        <p:nvSpPr>
          <p:cNvPr id="143" name="CustomShape 3"/>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144" name="CustomShape 4"/>
          <p:cNvSpPr/>
          <p:nvPr/>
        </p:nvSpPr>
        <p:spPr>
          <a:xfrm>
            <a:off x="4173840" y="188640"/>
            <a:ext cx="275976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C00000"/>
                </a:solidFill>
                <a:uFill>
                  <a:solidFill>
                    <a:srgbClr val="FFFFFF"/>
                  </a:solidFill>
                </a:uFill>
                <a:latin typeface="Calibri"/>
              </a:rPr>
              <a:t>Cezalarda Dönem</a:t>
            </a:r>
            <a:endParaRPr lang="tr-TR" sz="1800" b="0" strike="noStrike" spc="-1">
              <a:solidFill>
                <a:srgbClr val="000000"/>
              </a:solidFill>
              <a:uFill>
                <a:solidFill>
                  <a:srgbClr val="FFFFFF"/>
                </a:solidFill>
              </a:uFill>
              <a:latin typeface="Arial"/>
            </a:endParaRPr>
          </a:p>
        </p:txBody>
      </p:sp>
      <p:pic>
        <p:nvPicPr>
          <p:cNvPr id="145" name="Resim 6"/>
          <p:cNvPicPr/>
          <p:nvPr/>
        </p:nvPicPr>
        <p:blipFill>
          <a:blip r:embed="rId2"/>
          <a:stretch/>
        </p:blipFill>
        <p:spPr>
          <a:xfrm>
            <a:off x="5868000" y="1843200"/>
            <a:ext cx="2594160" cy="1945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B4741D9-E69D-401C-B576-8DAB0A00234C}" type="slidenum">
              <a:rPr lang="tr-TR" sz="1200" b="0" strike="noStrike" spc="-1">
                <a:solidFill>
                  <a:srgbClr val="000000"/>
                </a:solidFill>
                <a:uFill>
                  <a:solidFill>
                    <a:srgbClr val="FFFFFF"/>
                  </a:solidFill>
                </a:uFill>
                <a:latin typeface="Arial Black"/>
              </a:rPr>
              <a:pPr algn="r">
                <a:lnSpc>
                  <a:spcPct val="100000"/>
                </a:lnSpc>
              </a:pPr>
              <a:t>14</a:t>
            </a:fld>
            <a:endParaRPr lang="tr-TR" sz="1800" b="0" strike="noStrike" spc="-1">
              <a:solidFill>
                <a:srgbClr val="000000"/>
              </a:solidFill>
              <a:uFill>
                <a:solidFill>
                  <a:srgbClr val="FFFFFF"/>
                </a:solidFill>
              </a:uFill>
              <a:latin typeface="Arial"/>
            </a:endParaRPr>
          </a:p>
        </p:txBody>
      </p:sp>
      <p:sp>
        <p:nvSpPr>
          <p:cNvPr id="147" name="CustomShape 2"/>
          <p:cNvSpPr/>
          <p:nvPr/>
        </p:nvSpPr>
        <p:spPr>
          <a:xfrm>
            <a:off x="405720" y="1498680"/>
            <a:ext cx="8280720" cy="4521960"/>
          </a:xfrm>
          <a:prstGeom prst="rect">
            <a:avLst/>
          </a:prstGeom>
          <a:noFill/>
          <a:ln>
            <a:noFill/>
          </a:ln>
        </p:spPr>
        <p:style>
          <a:lnRef idx="0">
            <a:scrgbClr r="0" g="0" b="0"/>
          </a:lnRef>
          <a:fillRef idx="0">
            <a:scrgbClr r="0" g="0" b="0"/>
          </a:fillRef>
          <a:effectRef idx="0">
            <a:scrgbClr r="0" g="0" b="0"/>
          </a:effectRef>
          <a:fontRef idx="minor"/>
        </p:style>
      </p:sp>
      <p:sp>
        <p:nvSpPr>
          <p:cNvPr id="148" name="CustomShape 3"/>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149" name="CustomShape 4"/>
          <p:cNvSpPr/>
          <p:nvPr/>
        </p:nvSpPr>
        <p:spPr>
          <a:xfrm>
            <a:off x="3596040" y="188640"/>
            <a:ext cx="39150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C00000"/>
                </a:solidFill>
                <a:uFill>
                  <a:solidFill>
                    <a:srgbClr val="FFFFFF"/>
                  </a:solidFill>
                </a:uFill>
                <a:latin typeface="Calibri"/>
              </a:rPr>
              <a:t>Diğer Alacaklarda Dönem</a:t>
            </a:r>
            <a:endParaRPr lang="tr-TR" sz="1800" b="0" strike="noStrike" spc="-1">
              <a:solidFill>
                <a:srgbClr val="000000"/>
              </a:solidFill>
              <a:uFill>
                <a:solidFill>
                  <a:srgbClr val="FFFFFF"/>
                </a:solidFill>
              </a:uFill>
              <a:latin typeface="Arial"/>
            </a:endParaRPr>
          </a:p>
        </p:txBody>
      </p:sp>
      <p:sp>
        <p:nvSpPr>
          <p:cNvPr id="150" name="CustomShape 5"/>
          <p:cNvSpPr/>
          <p:nvPr/>
        </p:nvSpPr>
        <p:spPr>
          <a:xfrm>
            <a:off x="467640" y="1341360"/>
            <a:ext cx="7560360" cy="344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lvl="1" indent="-342720" algn="just">
              <a:lnSpc>
                <a:spcPct val="100000"/>
              </a:lnSpc>
              <a:buClr>
                <a:srgbClr val="000000"/>
              </a:buClr>
              <a:buFont typeface="Arial"/>
              <a:buChar char="•"/>
            </a:pPr>
            <a:r>
              <a:rPr lang="tr-TR" sz="2200" b="1" strike="noStrike" spc="-1">
                <a:solidFill>
                  <a:srgbClr val="000000"/>
                </a:solidFill>
                <a:uFill>
                  <a:solidFill>
                    <a:srgbClr val="FFFFFF"/>
                  </a:solidFill>
                </a:uFill>
                <a:latin typeface="Calibri"/>
              </a:rPr>
              <a:t> Vergi, vergi cezaları ve kapsama giren idari para cezaları dışında kalan amme alacaklarında dönem yerine vade tarihi esasına dayanan düzenleme yapılmıştır.</a:t>
            </a:r>
            <a:endParaRPr lang="tr-TR" sz="1800" b="0" strike="noStrike" spc="-1">
              <a:solidFill>
                <a:srgbClr val="000000"/>
              </a:solidFill>
              <a:uFill>
                <a:solidFill>
                  <a:srgbClr val="FFFFFF"/>
                </a:solidFill>
              </a:uFill>
              <a:latin typeface="Arial"/>
            </a:endParaRPr>
          </a:p>
          <a:p>
            <a:pPr algn="just">
              <a:lnSpc>
                <a:spcPct val="100000"/>
              </a:lnSpc>
            </a:pPr>
            <a:endParaRPr lang="tr-TR" sz="1800" b="0" strike="noStrike" spc="-1">
              <a:solidFill>
                <a:srgbClr val="000000"/>
              </a:solidFill>
              <a:uFill>
                <a:solidFill>
                  <a:srgbClr val="FFFFFF"/>
                </a:solidFill>
              </a:uFill>
              <a:latin typeface="Arial"/>
            </a:endParaRPr>
          </a:p>
          <a:p>
            <a:pPr marL="343080" lvl="1" indent="-342720" algn="just">
              <a:lnSpc>
                <a:spcPct val="100000"/>
              </a:lnSpc>
              <a:buClr>
                <a:srgbClr val="000000"/>
              </a:buClr>
              <a:buFont typeface="Arial"/>
              <a:buChar char="•"/>
            </a:pPr>
            <a:r>
              <a:rPr lang="tr-TR" sz="2200" b="1" strike="noStrike" spc="-1">
                <a:solidFill>
                  <a:srgbClr val="000000"/>
                </a:solidFill>
                <a:uFill>
                  <a:solidFill>
                    <a:srgbClr val="FFFFFF"/>
                  </a:solidFill>
                </a:uFill>
                <a:latin typeface="Calibri"/>
              </a:rPr>
              <a:t>Kanunun yayımlandığı tarih itibarıyla vadesi geldiği halde ödenmemiş ya da ödeme süresi geçmemiş bulunan;</a:t>
            </a:r>
            <a:endParaRPr lang="tr-TR" sz="1800" b="0" strike="noStrike" spc="-1">
              <a:solidFill>
                <a:srgbClr val="000000"/>
              </a:solidFill>
              <a:uFill>
                <a:solidFill>
                  <a:srgbClr val="FFFFFF"/>
                </a:solidFill>
              </a:uFill>
              <a:latin typeface="Arial"/>
            </a:endParaRPr>
          </a:p>
          <a:p>
            <a:pPr algn="just">
              <a:lnSpc>
                <a:spcPct val="100000"/>
              </a:lnSpc>
            </a:pPr>
            <a:endParaRPr lang="tr-TR" sz="1800" b="0" strike="noStrike" spc="-1">
              <a:solidFill>
                <a:srgbClr val="000000"/>
              </a:solidFill>
              <a:uFill>
                <a:solidFill>
                  <a:srgbClr val="FFFFFF"/>
                </a:solidFill>
              </a:uFill>
              <a:latin typeface="Arial"/>
            </a:endParaRPr>
          </a:p>
          <a:p>
            <a:pPr marL="358920" algn="just">
              <a:lnSpc>
                <a:spcPct val="100000"/>
              </a:lnSpc>
            </a:pPr>
            <a:r>
              <a:rPr lang="tr-TR" sz="2200" b="1" strike="noStrike" spc="-1">
                <a:solidFill>
                  <a:srgbClr val="000000"/>
                </a:solidFill>
                <a:uFill>
                  <a:solidFill>
                    <a:srgbClr val="FFFFFF"/>
                  </a:solidFill>
                </a:uFill>
                <a:latin typeface="Calibri"/>
              </a:rPr>
              <a:t>vergi dairelerince 6183 sayılı Kanun hükümlerine </a:t>
            </a:r>
            <a:endParaRPr lang="tr-TR" sz="1800" b="0" strike="noStrike" spc="-1">
              <a:solidFill>
                <a:srgbClr val="000000"/>
              </a:solidFill>
              <a:uFill>
                <a:solidFill>
                  <a:srgbClr val="FFFFFF"/>
                </a:solidFill>
              </a:uFill>
              <a:latin typeface="Arial"/>
            </a:endParaRPr>
          </a:p>
          <a:p>
            <a:pPr marL="358920" algn="just">
              <a:lnSpc>
                <a:spcPct val="100000"/>
              </a:lnSpc>
            </a:pPr>
            <a:r>
              <a:rPr lang="tr-TR" sz="2200" b="1" strike="noStrike" spc="-1">
                <a:solidFill>
                  <a:srgbClr val="000000"/>
                </a:solidFill>
                <a:uFill>
                  <a:solidFill>
                    <a:srgbClr val="FFFFFF"/>
                  </a:solidFill>
                </a:uFill>
                <a:latin typeface="Calibri"/>
              </a:rPr>
              <a:t>göre takip edilen asli ve fer’i amme alacakları</a:t>
            </a:r>
            <a:endParaRPr lang="tr-TR" sz="1800" b="0" strike="noStrike" spc="-1">
              <a:solidFill>
                <a:srgbClr val="000000"/>
              </a:solidFill>
              <a:uFill>
                <a:solidFill>
                  <a:srgbClr val="FFFFFF"/>
                </a:solidFill>
              </a:uFill>
              <a:latin typeface="Arial"/>
            </a:endParaRPr>
          </a:p>
          <a:p>
            <a:pPr marL="358920" algn="just">
              <a:lnSpc>
                <a:spcPct val="100000"/>
              </a:lnSpc>
            </a:pPr>
            <a:r>
              <a:rPr lang="tr-TR" sz="2200" b="1" strike="noStrike" spc="-1">
                <a:solidFill>
                  <a:srgbClr val="000000"/>
                </a:solidFill>
                <a:uFill>
                  <a:solidFill>
                    <a:srgbClr val="FFFFFF"/>
                  </a:solidFill>
                </a:uFill>
                <a:latin typeface="Calibri"/>
              </a:rPr>
              <a:t>kapsamdadır.</a:t>
            </a:r>
            <a:endParaRPr lang="tr-TR" sz="1800" b="0" strike="noStrike" spc="-1">
              <a:solidFill>
                <a:srgbClr val="000000"/>
              </a:solidFill>
              <a:uFill>
                <a:solidFill>
                  <a:srgbClr val="FFFFFF"/>
                </a:solidFill>
              </a:uFill>
              <a:latin typeface="Arial"/>
            </a:endParaRPr>
          </a:p>
        </p:txBody>
      </p:sp>
      <p:pic>
        <p:nvPicPr>
          <p:cNvPr id="151" name="Resim 3"/>
          <p:cNvPicPr/>
          <p:nvPr/>
        </p:nvPicPr>
        <p:blipFill>
          <a:blip r:embed="rId2"/>
          <a:stretch/>
        </p:blipFill>
        <p:spPr>
          <a:xfrm>
            <a:off x="6732360" y="3717000"/>
            <a:ext cx="2253240" cy="2140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BEC8A02-2E88-4208-AAA5-9BE018896C7D}" type="slidenum">
              <a:rPr lang="tr-TR" sz="1200" b="0" strike="noStrike" spc="-1">
                <a:solidFill>
                  <a:srgbClr val="000000"/>
                </a:solidFill>
                <a:uFill>
                  <a:solidFill>
                    <a:srgbClr val="FFFFFF"/>
                  </a:solidFill>
                </a:uFill>
                <a:latin typeface="Arial Black"/>
              </a:rPr>
              <a:pPr algn="r">
                <a:lnSpc>
                  <a:spcPct val="100000"/>
                </a:lnSpc>
              </a:pPr>
              <a:t>15</a:t>
            </a:fld>
            <a:endParaRPr lang="tr-TR" sz="1800" b="0" strike="noStrike" spc="-1">
              <a:solidFill>
                <a:srgbClr val="000000"/>
              </a:solidFill>
              <a:uFill>
                <a:solidFill>
                  <a:srgbClr val="FFFFFF"/>
                </a:solidFill>
              </a:uFill>
              <a:latin typeface="Arial"/>
            </a:endParaRPr>
          </a:p>
        </p:txBody>
      </p:sp>
      <p:sp>
        <p:nvSpPr>
          <p:cNvPr id="153" name="CustomShape 2"/>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154" name="CustomShape 3"/>
          <p:cNvSpPr/>
          <p:nvPr/>
        </p:nvSpPr>
        <p:spPr>
          <a:xfrm>
            <a:off x="3719520" y="188640"/>
            <a:ext cx="36680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KAPSAMA GENEL BAKIŞ</a:t>
            </a:r>
            <a:endParaRPr lang="tr-TR" sz="1800" b="0" strike="noStrike" spc="-1">
              <a:solidFill>
                <a:srgbClr val="000000"/>
              </a:solidFill>
              <a:uFill>
                <a:solidFill>
                  <a:srgbClr val="FFFFFF"/>
                </a:solidFill>
              </a:uFill>
              <a:latin typeface="Arial"/>
            </a:endParaRPr>
          </a:p>
        </p:txBody>
      </p:sp>
      <p:graphicFrame>
        <p:nvGraphicFramePr>
          <p:cNvPr id="155" name="Table 4"/>
          <p:cNvGraphicFramePr/>
          <p:nvPr/>
        </p:nvGraphicFramePr>
        <p:xfrm>
          <a:off x="611640" y="1397160"/>
          <a:ext cx="7992360" cy="4119840"/>
        </p:xfrm>
        <a:graphic>
          <a:graphicData uri="http://schemas.openxmlformats.org/drawingml/2006/table">
            <a:tbl>
              <a:tblPr/>
              <a:tblGrid>
                <a:gridCol w="2520000">
                  <a:extLst>
                    <a:ext uri="{9D8B030D-6E8A-4147-A177-3AD203B41FA5}">
                      <a16:colId xmlns="" xmlns:a16="http://schemas.microsoft.com/office/drawing/2014/main" val="20000"/>
                    </a:ext>
                  </a:extLst>
                </a:gridCol>
                <a:gridCol w="2520000">
                  <a:extLst>
                    <a:ext uri="{9D8B030D-6E8A-4147-A177-3AD203B41FA5}">
                      <a16:colId xmlns="" xmlns:a16="http://schemas.microsoft.com/office/drawing/2014/main" val="20001"/>
                    </a:ext>
                  </a:extLst>
                </a:gridCol>
                <a:gridCol w="864000">
                  <a:extLst>
                    <a:ext uri="{9D8B030D-6E8A-4147-A177-3AD203B41FA5}">
                      <a16:colId xmlns="" xmlns:a16="http://schemas.microsoft.com/office/drawing/2014/main" val="20002"/>
                    </a:ext>
                  </a:extLst>
                </a:gridCol>
                <a:gridCol w="2088360">
                  <a:extLst>
                    <a:ext uri="{9D8B030D-6E8A-4147-A177-3AD203B41FA5}">
                      <a16:colId xmlns="" xmlns:a16="http://schemas.microsoft.com/office/drawing/2014/main" val="20003"/>
                    </a:ext>
                  </a:extLst>
                </a:gridCol>
              </a:tblGrid>
              <a:tr h="915480">
                <a:tc>
                  <a:txBody>
                    <a:bodyPr/>
                    <a:lstStyle/>
                    <a:p>
                      <a:pPr algn="ctr">
                        <a:lnSpc>
                          <a:spcPct val="100000"/>
                        </a:lnSpc>
                      </a:pPr>
                      <a:r>
                        <a:rPr lang="tr-TR" sz="2000" b="0" strike="noStrike" spc="-1">
                          <a:solidFill>
                            <a:srgbClr val="000000"/>
                          </a:solidFill>
                          <a:uFill>
                            <a:solidFill>
                              <a:srgbClr val="FFFFFF"/>
                            </a:solidFill>
                          </a:uFill>
                          <a:latin typeface="Calibri"/>
                        </a:rPr>
                        <a:t>Vergi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6B9B8"/>
                    </a:solidFill>
                  </a:tcPr>
                </a:tc>
                <a:tc>
                  <a:txBody>
                    <a:bodyPr/>
                    <a:lstStyle/>
                    <a:p>
                      <a:pPr algn="ctr">
                        <a:lnSpc>
                          <a:spcPct val="100000"/>
                        </a:lnSpc>
                      </a:pPr>
                      <a:r>
                        <a:rPr lang="tr-TR" sz="2000" b="0" strike="noStrike" spc="-1">
                          <a:solidFill>
                            <a:srgbClr val="000000"/>
                          </a:solidFill>
                          <a:uFill>
                            <a:solidFill>
                              <a:srgbClr val="FFFFFF"/>
                            </a:solidFill>
                          </a:uFill>
                          <a:latin typeface="Calibri"/>
                        </a:rPr>
                        <a:t>Dönem + Beyanname Tarihinin Son Günü </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6B9B8"/>
                    </a:solidFill>
                  </a:tcPr>
                </a:tc>
                <a:tc>
                  <a:txBody>
                    <a:bodyPr/>
                    <a:lstStyle/>
                    <a:p>
                      <a:pPr algn="ctr">
                        <a:lnSpc>
                          <a:spcPct val="100000"/>
                        </a:lnSpc>
                      </a:pPr>
                      <a:r>
                        <a:rPr lang="tr-TR" sz="2000" b="0" strike="noStrike" spc="-1">
                          <a:solidFill>
                            <a:srgbClr val="000000"/>
                          </a:solidFill>
                          <a:uFill>
                            <a:solidFill>
                              <a:srgbClr val="FFFFFF"/>
                            </a:solidFill>
                          </a:uFill>
                          <a:latin typeface="Calibri"/>
                        </a:rPr>
                        <a:t>&lt;</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6B9B8"/>
                    </a:solidFill>
                  </a:tcPr>
                </a:tc>
                <a:tc>
                  <a:txBody>
                    <a:bodyPr/>
                    <a:lstStyle/>
                    <a:p>
                      <a:pPr algn="ctr">
                        <a:lnSpc>
                          <a:spcPct val="100000"/>
                        </a:lnSpc>
                      </a:pPr>
                      <a:r>
                        <a:rPr lang="tr-TR" sz="2000" b="0" strike="noStrike" spc="-1">
                          <a:solidFill>
                            <a:srgbClr val="000000"/>
                          </a:solidFill>
                          <a:uFill>
                            <a:solidFill>
                              <a:srgbClr val="FFFFFF"/>
                            </a:solidFill>
                          </a:uFill>
                          <a:latin typeface="Calibri"/>
                        </a:rPr>
                        <a:t>30.06.2016</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6B9B8"/>
                    </a:solidFill>
                  </a:tcPr>
                </a:tc>
                <a:extLst>
                  <a:ext uri="{0D108BD9-81ED-4DB2-BD59-A6C34878D82A}">
                    <a16:rowId xmlns="" xmlns:a16="http://schemas.microsoft.com/office/drawing/2014/main" val="10000"/>
                  </a:ext>
                </a:extLst>
              </a:tr>
              <a:tr h="985320">
                <a:tc>
                  <a:txBody>
                    <a:bodyPr/>
                    <a:lstStyle/>
                    <a:p>
                      <a:pPr algn="ctr">
                        <a:lnSpc>
                          <a:spcPct val="100000"/>
                        </a:lnSpc>
                      </a:pPr>
                      <a:r>
                        <a:rPr lang="tr-TR" sz="2000" b="0" strike="noStrike" spc="-1">
                          <a:solidFill>
                            <a:srgbClr val="000000"/>
                          </a:solidFill>
                          <a:uFill>
                            <a:solidFill>
                              <a:srgbClr val="FFFFFF"/>
                            </a:solidFill>
                          </a:uFill>
                          <a:latin typeface="Calibri"/>
                        </a:rPr>
                        <a:t>Usulsüzlük ve Özel Usulsüzlük Cezaları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tc>
                  <a:txBody>
                    <a:bodyPr/>
                    <a:lstStyle/>
                    <a:p>
                      <a:pPr algn="ctr">
                        <a:lnSpc>
                          <a:spcPct val="100000"/>
                        </a:lnSpc>
                      </a:pPr>
                      <a:r>
                        <a:rPr lang="tr-TR" sz="2000" b="0" strike="noStrike" spc="-1">
                          <a:solidFill>
                            <a:srgbClr val="000000"/>
                          </a:solidFill>
                          <a:uFill>
                            <a:solidFill>
                              <a:srgbClr val="FFFFFF"/>
                            </a:solidFill>
                          </a:uFill>
                          <a:latin typeface="Calibri"/>
                        </a:rPr>
                        <a:t>Tespit Tarihi </a:t>
                      </a:r>
                      <a:endParaRPr lang="tr-TR" sz="1800" b="0" strike="noStrike" spc="-1">
                        <a:solidFill>
                          <a:srgbClr val="000000"/>
                        </a:solidFill>
                        <a:uFill>
                          <a:solidFill>
                            <a:srgbClr val="FFFFFF"/>
                          </a:solidFill>
                        </a:uFill>
                        <a:latin typeface="Arial"/>
                      </a:endParaRPr>
                    </a:p>
                    <a:p>
                      <a:pPr algn="ct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tc>
                  <a:txBody>
                    <a:bodyPr/>
                    <a:lstStyle/>
                    <a:p>
                      <a:pPr algn="ctr">
                        <a:lnSpc>
                          <a:spcPct val="100000"/>
                        </a:lnSpc>
                      </a:pPr>
                      <a:r>
                        <a:rPr lang="tr-TR" sz="2000" b="1" strike="noStrike" spc="-1">
                          <a:solidFill>
                            <a:srgbClr val="000000"/>
                          </a:solidFill>
                          <a:uFill>
                            <a:solidFill>
                              <a:srgbClr val="FFFFFF"/>
                            </a:solidFill>
                          </a:uFill>
                          <a:latin typeface="Calibri"/>
                        </a:rPr>
                        <a:t>&lt;</a:t>
                      </a:r>
                      <a:endParaRPr lang="tr-TR" sz="1800" b="0" strike="noStrike" spc="-1">
                        <a:solidFill>
                          <a:srgbClr val="000000"/>
                        </a:solidFill>
                        <a:uFill>
                          <a:solidFill>
                            <a:srgbClr val="FFFFFF"/>
                          </a:solidFill>
                        </a:uFill>
                        <a:latin typeface="Arial"/>
                      </a:endParaRPr>
                    </a:p>
                    <a:p>
                      <a:pPr algn="ct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tc>
                  <a:txBody>
                    <a:bodyPr/>
                    <a:lstStyle/>
                    <a:p>
                      <a:pPr algn="ctr">
                        <a:lnSpc>
                          <a:spcPct val="100000"/>
                        </a:lnSpc>
                      </a:pPr>
                      <a:r>
                        <a:rPr lang="tr-TR" sz="2000" b="0" strike="noStrike" spc="-1">
                          <a:solidFill>
                            <a:srgbClr val="000000"/>
                          </a:solidFill>
                          <a:uFill>
                            <a:solidFill>
                              <a:srgbClr val="FFFFFF"/>
                            </a:solidFill>
                          </a:uFill>
                          <a:latin typeface="Calibri"/>
                        </a:rPr>
                        <a:t>30.06.2016</a:t>
                      </a:r>
                      <a:endParaRPr lang="tr-TR" sz="1800" b="0" strike="noStrike" spc="-1">
                        <a:solidFill>
                          <a:srgbClr val="000000"/>
                        </a:solidFill>
                        <a:uFill>
                          <a:solidFill>
                            <a:srgbClr val="FFFFFF"/>
                          </a:solidFill>
                        </a:uFill>
                        <a:latin typeface="Arial"/>
                      </a:endParaRPr>
                    </a:p>
                    <a:p>
                      <a:pPr algn="ct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extLst>
                  <a:ext uri="{0D108BD9-81ED-4DB2-BD59-A6C34878D82A}">
                    <a16:rowId xmlns="" xmlns:a16="http://schemas.microsoft.com/office/drawing/2014/main" val="10001"/>
                  </a:ext>
                </a:extLst>
              </a:tr>
              <a:tr h="966960">
                <a:tc>
                  <a:txBody>
                    <a:bodyPr/>
                    <a:lstStyle/>
                    <a:p>
                      <a:pPr algn="ctr">
                        <a:lnSpc>
                          <a:spcPct val="100000"/>
                        </a:lnSpc>
                      </a:pPr>
                      <a:r>
                        <a:rPr lang="tr-TR" sz="2000" b="0" strike="noStrike" spc="-1">
                          <a:solidFill>
                            <a:srgbClr val="000000"/>
                          </a:solidFill>
                          <a:uFill>
                            <a:solidFill>
                              <a:srgbClr val="FFFFFF"/>
                            </a:solidFill>
                          </a:uFill>
                          <a:latin typeface="Calibri"/>
                        </a:rPr>
                        <a:t>İdari Para Cezası </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B9B8"/>
                    </a:solidFill>
                  </a:tcPr>
                </a:tc>
                <a:tc>
                  <a:txBody>
                    <a:bodyPr/>
                    <a:lstStyle/>
                    <a:p>
                      <a:pPr algn="ctr">
                        <a:lnSpc>
                          <a:spcPct val="100000"/>
                        </a:lnSpc>
                      </a:pPr>
                      <a:r>
                        <a:rPr lang="tr-TR" sz="2000" b="0" strike="noStrike" spc="-1">
                          <a:solidFill>
                            <a:srgbClr val="000000"/>
                          </a:solidFill>
                          <a:uFill>
                            <a:solidFill>
                              <a:srgbClr val="FFFFFF"/>
                            </a:solidFill>
                          </a:uFill>
                          <a:latin typeface="Calibri"/>
                        </a:rPr>
                        <a:t>Verilme Tarihi</a:t>
                      </a:r>
                      <a:endParaRPr lang="tr-TR" sz="1800" b="0" strike="noStrike" spc="-1">
                        <a:solidFill>
                          <a:srgbClr val="000000"/>
                        </a:solidFill>
                        <a:uFill>
                          <a:solidFill>
                            <a:srgbClr val="FFFFFF"/>
                          </a:solidFill>
                        </a:uFill>
                        <a:latin typeface="Arial"/>
                      </a:endParaRPr>
                    </a:p>
                    <a:p>
                      <a:pPr algn="ct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B9B8"/>
                    </a:solidFill>
                  </a:tcPr>
                </a:tc>
                <a:tc>
                  <a:txBody>
                    <a:bodyPr/>
                    <a:lstStyle/>
                    <a:p>
                      <a:pPr algn="ctr">
                        <a:lnSpc>
                          <a:spcPct val="100000"/>
                        </a:lnSpc>
                      </a:pPr>
                      <a:r>
                        <a:rPr lang="tr-TR" sz="2000" b="1" strike="noStrike" spc="-1">
                          <a:solidFill>
                            <a:srgbClr val="000000"/>
                          </a:solidFill>
                          <a:uFill>
                            <a:solidFill>
                              <a:srgbClr val="FFFFFF"/>
                            </a:solidFill>
                          </a:uFill>
                          <a:latin typeface="Calibri"/>
                        </a:rPr>
                        <a:t>&lt;</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B9B8"/>
                    </a:solidFill>
                  </a:tcPr>
                </a:tc>
                <a:tc>
                  <a:txBody>
                    <a:bodyPr/>
                    <a:lstStyle/>
                    <a:p>
                      <a:pPr algn="ctr">
                        <a:lnSpc>
                          <a:spcPct val="100000"/>
                        </a:lnSpc>
                      </a:pPr>
                      <a:r>
                        <a:rPr lang="tr-TR" sz="2000" b="0" strike="noStrike" spc="-1">
                          <a:solidFill>
                            <a:srgbClr val="000000"/>
                          </a:solidFill>
                          <a:uFill>
                            <a:solidFill>
                              <a:srgbClr val="FFFFFF"/>
                            </a:solidFill>
                          </a:uFill>
                          <a:latin typeface="Calibri"/>
                        </a:rPr>
                        <a:t>30.06.2016</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B9B8"/>
                    </a:solidFill>
                  </a:tcPr>
                </a:tc>
                <a:extLst>
                  <a:ext uri="{0D108BD9-81ED-4DB2-BD59-A6C34878D82A}">
                    <a16:rowId xmlns="" xmlns:a16="http://schemas.microsoft.com/office/drawing/2014/main" val="10002"/>
                  </a:ext>
                </a:extLst>
              </a:tr>
              <a:tr h="1252080">
                <a:tc>
                  <a:txBody>
                    <a:bodyPr/>
                    <a:lstStyle/>
                    <a:p>
                      <a:pPr algn="ctr">
                        <a:lnSpc>
                          <a:spcPct val="100000"/>
                        </a:lnSpc>
                      </a:pPr>
                      <a:r>
                        <a:rPr lang="tr-TR" sz="2000" b="0" strike="noStrike" spc="-1">
                          <a:solidFill>
                            <a:srgbClr val="000000"/>
                          </a:solidFill>
                          <a:uFill>
                            <a:solidFill>
                              <a:srgbClr val="FFFFFF"/>
                            </a:solidFill>
                          </a:uFill>
                          <a:latin typeface="Calibri"/>
                        </a:rPr>
                        <a:t>Kapsamdaki Diğer Alacaklar</a:t>
                      </a:r>
                      <a:endParaRPr lang="tr-TR" sz="1800" b="0" strike="noStrike" spc="-1">
                        <a:solidFill>
                          <a:srgbClr val="000000"/>
                        </a:solidFill>
                        <a:uFill>
                          <a:solidFill>
                            <a:srgbClr val="FFFFFF"/>
                          </a:solidFill>
                        </a:uFill>
                        <a:latin typeface="Arial"/>
                      </a:endParaRPr>
                    </a:p>
                    <a:p>
                      <a:pPr algn="ct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gn="ctr">
                        <a:lnSpc>
                          <a:spcPct val="100000"/>
                        </a:lnSpc>
                      </a:pPr>
                      <a:r>
                        <a:rPr lang="tr-TR" sz="2000" b="0" strike="noStrike" spc="-1">
                          <a:solidFill>
                            <a:srgbClr val="000000"/>
                          </a:solidFill>
                          <a:uFill>
                            <a:solidFill>
                              <a:srgbClr val="FFFFFF"/>
                            </a:solidFill>
                          </a:uFill>
                          <a:latin typeface="Calibri"/>
                        </a:rPr>
                        <a:t>Vadesi Tarihi + Ödeme Süresi Geçmemiş</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gn="ctr">
                        <a:lnSpc>
                          <a:spcPct val="100000"/>
                        </a:lnSpc>
                      </a:pPr>
                      <a:r>
                        <a:rPr lang="tr-TR" sz="2000" b="1" strike="noStrike" spc="-1">
                          <a:solidFill>
                            <a:srgbClr val="000000"/>
                          </a:solidFill>
                          <a:uFill>
                            <a:solidFill>
                              <a:srgbClr val="FFFFFF"/>
                            </a:solidFill>
                          </a:uFill>
                          <a:latin typeface="Calibri"/>
                        </a:rPr>
                        <a:t>&lt;</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gn="ctr">
                        <a:lnSpc>
                          <a:spcPct val="100000"/>
                        </a:lnSpc>
                      </a:pPr>
                      <a:r>
                        <a:rPr lang="tr-TR" sz="2000" b="0" strike="noStrike" spc="-1">
                          <a:solidFill>
                            <a:srgbClr val="000000"/>
                          </a:solidFill>
                          <a:uFill>
                            <a:solidFill>
                              <a:srgbClr val="FFFFFF"/>
                            </a:solidFill>
                          </a:uFill>
                          <a:latin typeface="Calibri"/>
                        </a:rPr>
                        <a:t>19.08.2016</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C29D3B3-6124-4175-A5F3-0F3BD8263546}" type="slidenum">
              <a:rPr lang="tr-TR" sz="1200" b="0" strike="noStrike" spc="-1">
                <a:solidFill>
                  <a:srgbClr val="000000"/>
                </a:solidFill>
                <a:uFill>
                  <a:solidFill>
                    <a:srgbClr val="FFFFFF"/>
                  </a:solidFill>
                </a:uFill>
                <a:latin typeface="Arial Black"/>
              </a:rPr>
              <a:pPr algn="r">
                <a:lnSpc>
                  <a:spcPct val="100000"/>
                </a:lnSpc>
              </a:pPr>
              <a:t>16</a:t>
            </a:fld>
            <a:endParaRPr lang="tr-TR" sz="1800" b="0" strike="noStrike" spc="-1">
              <a:solidFill>
                <a:srgbClr val="000000"/>
              </a:solidFill>
              <a:uFill>
                <a:solidFill>
                  <a:srgbClr val="FFFFFF"/>
                </a:solidFill>
              </a:uFill>
              <a:latin typeface="Arial"/>
            </a:endParaRPr>
          </a:p>
        </p:txBody>
      </p:sp>
      <p:sp>
        <p:nvSpPr>
          <p:cNvPr id="157" name="CustomShape 2"/>
          <p:cNvSpPr/>
          <p:nvPr/>
        </p:nvSpPr>
        <p:spPr>
          <a:xfrm>
            <a:off x="3168360" y="140040"/>
            <a:ext cx="43189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KESİNLEŞMİŞ ALACAKLAR (I)</a:t>
            </a:r>
            <a:endParaRPr lang="tr-TR" sz="1800" b="0" strike="noStrike" spc="-1">
              <a:solidFill>
                <a:srgbClr val="000000"/>
              </a:solidFill>
              <a:uFill>
                <a:solidFill>
                  <a:srgbClr val="FFFFFF"/>
                </a:solidFill>
              </a:uFill>
              <a:latin typeface="Arial"/>
            </a:endParaRPr>
          </a:p>
        </p:txBody>
      </p:sp>
      <p:sp>
        <p:nvSpPr>
          <p:cNvPr id="158"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159"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160" name="CustomShape 5"/>
          <p:cNvSpPr/>
          <p:nvPr/>
        </p:nvSpPr>
        <p:spPr>
          <a:xfrm>
            <a:off x="250920" y="1269720"/>
            <a:ext cx="8642160" cy="5327280"/>
          </a:xfrm>
          <a:prstGeom prst="rect">
            <a:avLst/>
          </a:prstGeom>
          <a:noFill/>
          <a:ln>
            <a:noFill/>
          </a:ln>
        </p:spPr>
        <p:style>
          <a:lnRef idx="0">
            <a:scrgbClr r="0" g="0" b="0"/>
          </a:lnRef>
          <a:fillRef idx="0">
            <a:scrgbClr r="0" g="0" b="0"/>
          </a:fillRef>
          <a:effectRef idx="0">
            <a:scrgbClr r="0" g="0" b="0"/>
          </a:effectRef>
          <a:fontRef idx="minor"/>
        </p:style>
        <p:txBody>
          <a:bodyPr/>
          <a:lstStyle/>
          <a:p>
            <a:pPr marL="343080" indent="-342720">
              <a:lnSpc>
                <a:spcPct val="80000"/>
              </a:lnSpc>
              <a:buClr>
                <a:srgbClr val="000000"/>
              </a:buClr>
              <a:buFont typeface="Wingdings" charset="2"/>
              <a:buChar char=""/>
            </a:pPr>
            <a:r>
              <a:rPr lang="tr-TR" sz="1800" b="1" strike="noStrike" spc="-1" dirty="0">
                <a:solidFill>
                  <a:srgbClr val="000000"/>
                </a:solidFill>
                <a:uFill>
                  <a:solidFill>
                    <a:srgbClr val="FFFFFF"/>
                  </a:solidFill>
                </a:uFill>
                <a:latin typeface="Arial"/>
              </a:rPr>
              <a:t>Kesinleşmiş Kamu Alacaklarında;</a:t>
            </a:r>
            <a:endParaRPr lang="tr-TR" sz="3200" b="0" strike="noStrike" spc="-1" dirty="0">
              <a:solidFill>
                <a:srgbClr val="000000"/>
              </a:solidFill>
              <a:uFill>
                <a:solidFill>
                  <a:srgbClr val="FFFFFF"/>
                </a:solidFill>
              </a:uFill>
              <a:latin typeface="Arial"/>
            </a:endParaRPr>
          </a:p>
          <a:p>
            <a:pPr algn="just">
              <a:lnSpc>
                <a:spcPct val="80000"/>
              </a:lnSpc>
            </a:pPr>
            <a:endParaRPr lang="tr-TR" sz="3200" b="0" strike="noStrike" spc="-1" dirty="0">
              <a:solidFill>
                <a:srgbClr val="000000"/>
              </a:solidFill>
              <a:uFill>
                <a:solidFill>
                  <a:srgbClr val="FFFFFF"/>
                </a:solidFill>
              </a:uFill>
              <a:latin typeface="Arial"/>
            </a:endParaRPr>
          </a:p>
          <a:p>
            <a:pPr marL="743040" lvl="1" indent="-285480" algn="just">
              <a:lnSpc>
                <a:spcPct val="80000"/>
              </a:lnSpc>
              <a:buClr>
                <a:srgbClr val="000000"/>
              </a:buClr>
              <a:buFont typeface="Wingdings" charset="2"/>
              <a:buChar char=""/>
            </a:pPr>
            <a:r>
              <a:rPr lang="tr-TR" sz="1800" b="1" strike="noStrike" spc="-1" dirty="0">
                <a:solidFill>
                  <a:srgbClr val="6565FF"/>
                </a:solidFill>
                <a:uFill>
                  <a:solidFill>
                    <a:srgbClr val="FFFFFF"/>
                  </a:solidFill>
                </a:uFill>
                <a:latin typeface="Arial"/>
              </a:rPr>
              <a:t>Alacak asıllarının (vergiler, diğer alacaklar) tamamı</a:t>
            </a:r>
            <a:r>
              <a:rPr lang="tr-TR" sz="1800" b="1" strike="noStrike" spc="-1" dirty="0" smtClean="0">
                <a:solidFill>
                  <a:srgbClr val="6565FF"/>
                </a:solidFill>
                <a:uFill>
                  <a:solidFill>
                    <a:srgbClr val="FFFFFF"/>
                  </a:solidFill>
                </a:uFill>
                <a:latin typeface="Arial"/>
              </a:rPr>
              <a:t>,</a:t>
            </a:r>
            <a:endParaRPr lang="tr-TR" sz="3200" b="0" strike="noStrike" spc="-1" dirty="0">
              <a:solidFill>
                <a:srgbClr val="000000"/>
              </a:solidFill>
              <a:uFill>
                <a:solidFill>
                  <a:srgbClr val="FFFFFF"/>
                </a:solidFill>
              </a:uFill>
              <a:latin typeface="Arial"/>
            </a:endParaRPr>
          </a:p>
          <a:p>
            <a:pPr algn="just">
              <a:lnSpc>
                <a:spcPct val="80000"/>
              </a:lnSpc>
            </a:pPr>
            <a:endParaRPr lang="tr-TR" sz="3200" b="0" strike="noStrike" spc="-1" dirty="0">
              <a:solidFill>
                <a:srgbClr val="000000"/>
              </a:solidFill>
              <a:uFill>
                <a:solidFill>
                  <a:srgbClr val="FFFFFF"/>
                </a:solidFill>
              </a:uFill>
              <a:latin typeface="Arial"/>
            </a:endParaRPr>
          </a:p>
          <a:p>
            <a:pPr marL="743040" lvl="1" indent="-285480" algn="just">
              <a:lnSpc>
                <a:spcPct val="80000"/>
              </a:lnSpc>
              <a:buClr>
                <a:srgbClr val="000000"/>
              </a:buClr>
              <a:buFont typeface="Wingdings" charset="2"/>
              <a:buChar char=""/>
            </a:pPr>
            <a:r>
              <a:rPr lang="tr-TR" sz="1800" b="1" strike="noStrike" spc="-1" dirty="0">
                <a:solidFill>
                  <a:srgbClr val="6565FF"/>
                </a:solidFill>
                <a:uFill>
                  <a:solidFill>
                    <a:srgbClr val="FFFFFF"/>
                  </a:solidFill>
                </a:uFill>
                <a:latin typeface="Arial"/>
              </a:rPr>
              <a:t>Gecikme faizi, gecikme zammı ve</a:t>
            </a:r>
            <a:r>
              <a:rPr lang="tr-TR" sz="1800" b="1" strike="noStrike" spc="-1" dirty="0">
                <a:solidFill>
                  <a:srgbClr val="000000"/>
                </a:solidFill>
                <a:uFill>
                  <a:solidFill>
                    <a:srgbClr val="FFFFFF"/>
                  </a:solidFill>
                </a:uFill>
                <a:latin typeface="Arial"/>
              </a:rPr>
              <a:t> </a:t>
            </a:r>
            <a:r>
              <a:rPr lang="tr-TR" sz="1800" b="1" strike="noStrike" spc="-1" dirty="0">
                <a:solidFill>
                  <a:srgbClr val="6565FF"/>
                </a:solidFill>
                <a:uFill>
                  <a:solidFill>
                    <a:srgbClr val="FFFFFF"/>
                  </a:solidFill>
                </a:uFill>
                <a:latin typeface="Arial"/>
              </a:rPr>
              <a:t>cezai faiz gibi fer’i alacaklar yerine Yİ-ÜFE tutarı,</a:t>
            </a:r>
            <a:endParaRPr lang="tr-TR" sz="3200" b="0" strike="noStrike" spc="-1" dirty="0">
              <a:solidFill>
                <a:srgbClr val="000000"/>
              </a:solidFill>
              <a:uFill>
                <a:solidFill>
                  <a:srgbClr val="FFFFFF"/>
                </a:solidFill>
              </a:uFill>
              <a:latin typeface="Arial"/>
            </a:endParaRPr>
          </a:p>
          <a:p>
            <a:pPr marL="743040" indent="-285480" algn="just">
              <a:lnSpc>
                <a:spcPct val="80000"/>
              </a:lnSpc>
            </a:pPr>
            <a:endParaRPr lang="tr-TR" sz="3200" b="0" strike="noStrike" spc="-1" dirty="0">
              <a:solidFill>
                <a:srgbClr val="000000"/>
              </a:solidFill>
              <a:uFill>
                <a:solidFill>
                  <a:srgbClr val="FFFFFF"/>
                </a:solidFill>
              </a:uFill>
              <a:latin typeface="Arial"/>
            </a:endParaRPr>
          </a:p>
          <a:p>
            <a:pPr marL="743040" indent="-285480" algn="just">
              <a:lnSpc>
                <a:spcPct val="80000"/>
              </a:lnSpc>
            </a:pPr>
            <a:r>
              <a:rPr lang="tr-TR" sz="1400" b="1" strike="noStrike" spc="-1" dirty="0">
                <a:solidFill>
                  <a:srgbClr val="000000"/>
                </a:solidFill>
                <a:uFill>
                  <a:solidFill>
                    <a:srgbClr val="FFFFFF"/>
                  </a:solidFill>
                </a:uFill>
                <a:latin typeface="Arial"/>
              </a:rPr>
              <a:t>	</a:t>
            </a:r>
            <a:r>
              <a:rPr lang="tr-TR" sz="1800" b="1" strike="noStrike" spc="-1" dirty="0">
                <a:solidFill>
                  <a:srgbClr val="6565FF"/>
                </a:solidFill>
                <a:uFill>
                  <a:solidFill>
                    <a:srgbClr val="FFFFFF"/>
                  </a:solidFill>
                </a:uFill>
                <a:latin typeface="Arial"/>
              </a:rPr>
              <a:t>ödenecektir</a:t>
            </a:r>
            <a:r>
              <a:rPr lang="tr-TR" sz="1800" b="1" strike="noStrike" spc="-1" dirty="0" smtClean="0">
                <a:solidFill>
                  <a:srgbClr val="6565FF"/>
                </a:solidFill>
                <a:uFill>
                  <a:solidFill>
                    <a:srgbClr val="FFFFFF"/>
                  </a:solidFill>
                </a:uFill>
                <a:latin typeface="Arial"/>
              </a:rPr>
              <a:t>.</a:t>
            </a:r>
            <a:endParaRPr lang="tr-TR" sz="3200" b="0" strike="noStrike" spc="-1" dirty="0">
              <a:solidFill>
                <a:srgbClr val="000000"/>
              </a:solidFill>
              <a:uFill>
                <a:solidFill>
                  <a:srgbClr val="FFFFFF"/>
                </a:solidFill>
              </a:uFill>
              <a:latin typeface="Arial"/>
            </a:endParaRPr>
          </a:p>
          <a:p>
            <a:pPr marL="457200" algn="just">
              <a:lnSpc>
                <a:spcPct val="80000"/>
              </a:lnSpc>
            </a:pPr>
            <a:endParaRPr lang="tr-TR" sz="3200" b="0" strike="noStrike" spc="-1" dirty="0">
              <a:solidFill>
                <a:srgbClr val="000000"/>
              </a:solidFill>
              <a:uFill>
                <a:solidFill>
                  <a:srgbClr val="FFFFFF"/>
                </a:solidFill>
              </a:uFill>
              <a:latin typeface="Arial"/>
            </a:endParaRPr>
          </a:p>
          <a:p>
            <a:pPr marL="743040" lvl="1" indent="-285480" algn="just">
              <a:lnSpc>
                <a:spcPct val="80000"/>
              </a:lnSpc>
              <a:buClr>
                <a:srgbClr val="000000"/>
              </a:buClr>
              <a:buFont typeface="Wingdings" charset="2"/>
              <a:buChar char=""/>
            </a:pPr>
            <a:r>
              <a:rPr lang="tr-TR" sz="1800" b="1" strike="noStrike" spc="-1" dirty="0">
                <a:solidFill>
                  <a:srgbClr val="FF0000"/>
                </a:solidFill>
                <a:uFill>
                  <a:solidFill>
                    <a:srgbClr val="FFFFFF"/>
                  </a:solidFill>
                </a:uFill>
                <a:latin typeface="Arial"/>
              </a:rPr>
              <a:t>Vergi aslına bağlı olarak kesilen cezaların tamamının,</a:t>
            </a:r>
            <a:endParaRPr lang="tr-TR" sz="3200" b="0" strike="noStrike" spc="-1" dirty="0">
              <a:solidFill>
                <a:srgbClr val="000000"/>
              </a:solidFill>
              <a:uFill>
                <a:solidFill>
                  <a:srgbClr val="FFFFFF"/>
                </a:solidFill>
              </a:uFill>
              <a:latin typeface="Arial"/>
            </a:endParaRPr>
          </a:p>
          <a:p>
            <a:pPr marL="457200" algn="just">
              <a:lnSpc>
                <a:spcPct val="80000"/>
              </a:lnSpc>
            </a:pPr>
            <a:endParaRPr lang="tr-TR" sz="3200" b="0" strike="noStrike" spc="-1" dirty="0">
              <a:solidFill>
                <a:srgbClr val="000000"/>
              </a:solidFill>
              <a:uFill>
                <a:solidFill>
                  <a:srgbClr val="FFFFFF"/>
                </a:solidFill>
              </a:uFill>
              <a:latin typeface="Arial"/>
            </a:endParaRPr>
          </a:p>
          <a:p>
            <a:pPr marL="457200" algn="just">
              <a:lnSpc>
                <a:spcPct val="80000"/>
              </a:lnSpc>
            </a:pPr>
            <a:endParaRPr lang="tr-TR" sz="3200" b="0" strike="noStrike" spc="-1" dirty="0">
              <a:solidFill>
                <a:srgbClr val="000000"/>
              </a:solidFill>
              <a:uFill>
                <a:solidFill>
                  <a:srgbClr val="FFFFFF"/>
                </a:solidFill>
              </a:uFill>
              <a:latin typeface="Arial"/>
            </a:endParaRPr>
          </a:p>
          <a:p>
            <a:pPr marL="743040" lvl="1" indent="-285480" algn="just">
              <a:lnSpc>
                <a:spcPct val="80000"/>
              </a:lnSpc>
              <a:buClr>
                <a:srgbClr val="000000"/>
              </a:buClr>
              <a:buFont typeface="Wingdings" charset="2"/>
              <a:buChar char=""/>
            </a:pPr>
            <a:r>
              <a:rPr lang="tr-TR" sz="1800" b="1" strike="noStrike" spc="-1" dirty="0">
                <a:solidFill>
                  <a:srgbClr val="FF0000"/>
                </a:solidFill>
                <a:uFill>
                  <a:solidFill>
                    <a:srgbClr val="FFFFFF"/>
                  </a:solidFill>
                </a:uFill>
                <a:latin typeface="Arial"/>
              </a:rPr>
              <a:t>Gecikme faizi, gecikme zammı ve cezai faiz gibi fer’i alacakların tamamının,</a:t>
            </a:r>
            <a:endParaRPr lang="tr-TR" sz="3200" b="0" strike="noStrike" spc="-1" dirty="0">
              <a:solidFill>
                <a:srgbClr val="000000"/>
              </a:solidFill>
              <a:uFill>
                <a:solidFill>
                  <a:srgbClr val="FFFFFF"/>
                </a:solidFill>
              </a:uFill>
              <a:latin typeface="Arial"/>
            </a:endParaRPr>
          </a:p>
          <a:p>
            <a:pPr marL="743040" indent="-285480" algn="just">
              <a:lnSpc>
                <a:spcPct val="80000"/>
              </a:lnSpc>
            </a:pPr>
            <a:endParaRPr lang="tr-TR" sz="3200" b="0" strike="noStrike" spc="-1" dirty="0">
              <a:solidFill>
                <a:srgbClr val="000000"/>
              </a:solidFill>
              <a:uFill>
                <a:solidFill>
                  <a:srgbClr val="FFFFFF"/>
                </a:solidFill>
              </a:uFill>
              <a:latin typeface="Arial"/>
            </a:endParaRPr>
          </a:p>
          <a:p>
            <a:pPr marL="743040" indent="-285480" algn="just">
              <a:lnSpc>
                <a:spcPct val="80000"/>
              </a:lnSpc>
            </a:pPr>
            <a:r>
              <a:rPr lang="tr-TR" sz="1400" b="1" strike="noStrike" spc="-1" dirty="0">
                <a:solidFill>
                  <a:srgbClr val="000000"/>
                </a:solidFill>
                <a:uFill>
                  <a:solidFill>
                    <a:srgbClr val="FFFFFF"/>
                  </a:solidFill>
                </a:uFill>
                <a:latin typeface="Arial"/>
              </a:rPr>
              <a:t>	</a:t>
            </a:r>
            <a:r>
              <a:rPr lang="tr-TR" sz="1800" b="1" strike="noStrike" spc="-1" dirty="0">
                <a:solidFill>
                  <a:srgbClr val="FF0000"/>
                </a:solidFill>
                <a:uFill>
                  <a:solidFill>
                    <a:srgbClr val="FFFFFF"/>
                  </a:solidFill>
                </a:uFill>
                <a:latin typeface="Arial"/>
              </a:rPr>
              <a:t>tahsilinden vazgeçilecektir.</a:t>
            </a:r>
            <a:endParaRPr lang="tr-TR" sz="32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3B637F2-F1E1-4F74-8E0E-441BCB27237F}" type="slidenum">
              <a:rPr lang="tr-TR" sz="1200" b="0" strike="noStrike" spc="-1">
                <a:solidFill>
                  <a:srgbClr val="000000"/>
                </a:solidFill>
                <a:uFill>
                  <a:solidFill>
                    <a:srgbClr val="FFFFFF"/>
                  </a:solidFill>
                </a:uFill>
                <a:latin typeface="Arial Black"/>
              </a:rPr>
              <a:pPr algn="r">
                <a:lnSpc>
                  <a:spcPct val="100000"/>
                </a:lnSpc>
              </a:pPr>
              <a:t>17</a:t>
            </a:fld>
            <a:endParaRPr lang="tr-TR" sz="1800" b="0" strike="noStrike" spc="-1">
              <a:solidFill>
                <a:srgbClr val="000000"/>
              </a:solidFill>
              <a:uFill>
                <a:solidFill>
                  <a:srgbClr val="FFFFFF"/>
                </a:solidFill>
              </a:uFill>
              <a:latin typeface="Arial"/>
            </a:endParaRPr>
          </a:p>
        </p:txBody>
      </p:sp>
      <p:sp>
        <p:nvSpPr>
          <p:cNvPr id="162" name="CustomShape 2"/>
          <p:cNvSpPr/>
          <p:nvPr/>
        </p:nvSpPr>
        <p:spPr>
          <a:xfrm>
            <a:off x="3120840" y="140040"/>
            <a:ext cx="44132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KESİNLEŞMİŞ ALACAKLAR (II)</a:t>
            </a:r>
            <a:endParaRPr lang="tr-TR" sz="1800" b="0" strike="noStrike" spc="-1">
              <a:solidFill>
                <a:srgbClr val="000000"/>
              </a:solidFill>
              <a:uFill>
                <a:solidFill>
                  <a:srgbClr val="FFFFFF"/>
                </a:solidFill>
              </a:uFill>
              <a:latin typeface="Arial"/>
            </a:endParaRPr>
          </a:p>
        </p:txBody>
      </p:sp>
      <p:sp>
        <p:nvSpPr>
          <p:cNvPr id="163"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164"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graphicFrame>
        <p:nvGraphicFramePr>
          <p:cNvPr id="165" name="Table 5"/>
          <p:cNvGraphicFramePr/>
          <p:nvPr/>
        </p:nvGraphicFramePr>
        <p:xfrm>
          <a:off x="395640" y="2565000"/>
          <a:ext cx="2376000" cy="3474720"/>
        </p:xfrm>
        <a:graphic>
          <a:graphicData uri="http://schemas.openxmlformats.org/drawingml/2006/table">
            <a:tbl>
              <a:tblPr/>
              <a:tblGrid>
                <a:gridCol w="2376000">
                  <a:extLst>
                    <a:ext uri="{9D8B030D-6E8A-4147-A177-3AD203B41FA5}">
                      <a16:colId xmlns="" xmlns:a16="http://schemas.microsoft.com/office/drawing/2014/main" val="20000"/>
                    </a:ext>
                  </a:extLst>
                </a:gridCol>
              </a:tblGrid>
              <a:tr h="53352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17375E"/>
                          </a:solidFill>
                          <a:uFill>
                            <a:solidFill>
                              <a:srgbClr val="FFFFFF"/>
                            </a:solidFill>
                          </a:uFill>
                          <a:latin typeface="Calibri"/>
                        </a:rPr>
                        <a:t>Vergi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CE6F2"/>
                    </a:solidFill>
                  </a:tcPr>
                </a:tc>
                <a:extLst>
                  <a:ext uri="{0D108BD9-81ED-4DB2-BD59-A6C34878D82A}">
                    <a16:rowId xmlns="" xmlns:a16="http://schemas.microsoft.com/office/drawing/2014/main" val="10000"/>
                  </a:ext>
                </a:extLst>
              </a:tr>
              <a:tr h="53352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17375E"/>
                          </a:solidFill>
                          <a:uFill>
                            <a:solidFill>
                              <a:srgbClr val="FFFFFF"/>
                            </a:solidFill>
                          </a:uFill>
                          <a:latin typeface="Calibri"/>
                        </a:rPr>
                        <a:t>Gecikme Faizi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52596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17375E"/>
                          </a:solidFill>
                          <a:uFill>
                            <a:solidFill>
                              <a:srgbClr val="FFFFFF"/>
                            </a:solidFill>
                          </a:uFill>
                          <a:latin typeface="Calibri"/>
                        </a:rPr>
                        <a:t>Gecikme Zammı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52596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17375E"/>
                          </a:solidFill>
                          <a:uFill>
                            <a:solidFill>
                              <a:srgbClr val="FFFFFF"/>
                            </a:solidFill>
                          </a:uFill>
                          <a:latin typeface="Calibri"/>
                        </a:rPr>
                        <a:t>Vergi Ziyaı Cezası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3"/>
                  </a:ext>
                </a:extLst>
              </a:tr>
              <a:tr h="80784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17375E"/>
                          </a:solidFill>
                          <a:uFill>
                            <a:solidFill>
                              <a:srgbClr val="FFFFFF"/>
                            </a:solidFill>
                          </a:uFill>
                          <a:latin typeface="Calibri"/>
                        </a:rPr>
                        <a:t>V.Z.C.’na Ait Gecikme Zammı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4"/>
                  </a:ext>
                </a:extLst>
              </a:tr>
            </a:tbl>
          </a:graphicData>
        </a:graphic>
      </p:graphicFrame>
      <p:graphicFrame>
        <p:nvGraphicFramePr>
          <p:cNvPr id="166" name="Table 6"/>
          <p:cNvGraphicFramePr/>
          <p:nvPr/>
        </p:nvGraphicFramePr>
        <p:xfrm>
          <a:off x="3043440" y="2637000"/>
          <a:ext cx="2592000" cy="3474720"/>
        </p:xfrm>
        <a:graphic>
          <a:graphicData uri="http://schemas.openxmlformats.org/drawingml/2006/table">
            <a:tbl>
              <a:tblPr/>
              <a:tblGrid>
                <a:gridCol w="2592000">
                  <a:extLst>
                    <a:ext uri="{9D8B030D-6E8A-4147-A177-3AD203B41FA5}">
                      <a16:colId xmlns="" xmlns:a16="http://schemas.microsoft.com/office/drawing/2014/main" val="20000"/>
                    </a:ext>
                  </a:extLst>
                </a:gridCol>
              </a:tblGrid>
              <a:tr h="487800">
                <a:tc>
                  <a:txBody>
                    <a:bodyPr/>
                    <a:lstStyle/>
                    <a:p>
                      <a:pPr algn="just">
                        <a:lnSpc>
                          <a:spcPct val="100000"/>
                        </a:lnSpc>
                      </a:pPr>
                      <a:endParaRPr lang="tr-TR" sz="1800" b="0" strike="noStrike" spc="-1">
                        <a:solidFill>
                          <a:srgbClr val="000000"/>
                        </a:solidFill>
                        <a:uFill>
                          <a:solidFill>
                            <a:srgbClr val="FFFFFF"/>
                          </a:solidFill>
                        </a:uFill>
                        <a:latin typeface="Arial"/>
                      </a:endParaRPr>
                    </a:p>
                    <a:p>
                      <a:pPr algn="just">
                        <a:lnSpc>
                          <a:spcPct val="100000"/>
                        </a:lnSpc>
                      </a:pPr>
                      <a:r>
                        <a:rPr lang="tr-TR" sz="1800" b="1" strike="noStrike" spc="-1">
                          <a:solidFill>
                            <a:srgbClr val="000000"/>
                          </a:solidFill>
                          <a:uFill>
                            <a:solidFill>
                              <a:srgbClr val="FFFFFF"/>
                            </a:solidFill>
                          </a:uFill>
                          <a:latin typeface="Calibri"/>
                        </a:rPr>
                        <a:t>Vergi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7E4BD"/>
                    </a:solidFill>
                  </a:tcPr>
                </a:tc>
                <a:extLst>
                  <a:ext uri="{0D108BD9-81ED-4DB2-BD59-A6C34878D82A}">
                    <a16:rowId xmlns="" xmlns:a16="http://schemas.microsoft.com/office/drawing/2014/main" val="10000"/>
                  </a:ext>
                </a:extLst>
              </a:tr>
              <a:tr h="51840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000000"/>
                          </a:solidFill>
                          <a:uFill>
                            <a:solidFill>
                              <a:srgbClr val="FFFFFF"/>
                            </a:solidFill>
                          </a:uFill>
                          <a:latin typeface="Calibri"/>
                        </a:rPr>
                        <a:t>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BF1DE"/>
                    </a:solidFill>
                  </a:tcPr>
                </a:tc>
                <a:extLst>
                  <a:ext uri="{0D108BD9-81ED-4DB2-BD59-A6C34878D82A}">
                    <a16:rowId xmlns="" xmlns:a16="http://schemas.microsoft.com/office/drawing/2014/main" val="10001"/>
                  </a:ext>
                </a:extLst>
              </a:tr>
              <a:tr h="52596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000000"/>
                          </a:solidFill>
                          <a:uFill>
                            <a:solidFill>
                              <a:srgbClr val="FFFFFF"/>
                            </a:solidFill>
                          </a:uFill>
                          <a:latin typeface="Calibri"/>
                        </a:rPr>
                        <a:t>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7E4BD"/>
                    </a:solidFill>
                  </a:tcPr>
                </a:tc>
                <a:extLst>
                  <a:ext uri="{0D108BD9-81ED-4DB2-BD59-A6C34878D82A}">
                    <a16:rowId xmlns="" xmlns:a16="http://schemas.microsoft.com/office/drawing/2014/main" val="10002"/>
                  </a:ext>
                </a:extLst>
              </a:tr>
              <a:tr h="50328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Calibri"/>
                        </a:rPr>
                        <a:t>------</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DE"/>
                    </a:solidFill>
                  </a:tcPr>
                </a:tc>
                <a:extLst>
                  <a:ext uri="{0D108BD9-81ED-4DB2-BD59-A6C34878D82A}">
                    <a16:rowId xmlns="" xmlns:a16="http://schemas.microsoft.com/office/drawing/2014/main" val="10003"/>
                  </a:ext>
                </a:extLst>
              </a:tr>
              <a:tr h="76212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Calibri"/>
                        </a:rPr>
                        <a:t>------</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7E4BD"/>
                    </a:solidFill>
                  </a:tcPr>
                </a:tc>
                <a:extLst>
                  <a:ext uri="{0D108BD9-81ED-4DB2-BD59-A6C34878D82A}">
                    <a16:rowId xmlns="" xmlns:a16="http://schemas.microsoft.com/office/drawing/2014/main" val="10004"/>
                  </a:ext>
                </a:extLst>
              </a:tr>
            </a:tbl>
          </a:graphicData>
        </a:graphic>
      </p:graphicFrame>
      <p:graphicFrame>
        <p:nvGraphicFramePr>
          <p:cNvPr id="167" name="Table 7"/>
          <p:cNvGraphicFramePr/>
          <p:nvPr/>
        </p:nvGraphicFramePr>
        <p:xfrm>
          <a:off x="6084000" y="2637000"/>
          <a:ext cx="2327760" cy="3474720"/>
        </p:xfrm>
        <a:graphic>
          <a:graphicData uri="http://schemas.openxmlformats.org/drawingml/2006/table">
            <a:tbl>
              <a:tblPr/>
              <a:tblGrid>
                <a:gridCol w="2327760">
                  <a:extLst>
                    <a:ext uri="{9D8B030D-6E8A-4147-A177-3AD203B41FA5}">
                      <a16:colId xmlns="" xmlns:a16="http://schemas.microsoft.com/office/drawing/2014/main" val="20000"/>
                    </a:ext>
                  </a:extLst>
                </a:gridCol>
              </a:tblGrid>
              <a:tr h="533520">
                <a:tc>
                  <a:txBody>
                    <a:bodyPr/>
                    <a:lstStyle/>
                    <a:p>
                      <a:pPr marL="177840">
                        <a:lnSpc>
                          <a:spcPct val="100000"/>
                        </a:lnSpc>
                      </a:pPr>
                      <a:endParaRPr lang="tr-TR" sz="1800" b="0" strike="noStrike" spc="-1">
                        <a:solidFill>
                          <a:srgbClr val="000000"/>
                        </a:solidFill>
                        <a:uFill>
                          <a:solidFill>
                            <a:srgbClr val="FFFFFF"/>
                          </a:solidFill>
                        </a:uFill>
                        <a:latin typeface="Arial"/>
                      </a:endParaRPr>
                    </a:p>
                    <a:p>
                      <a:pPr marL="177840">
                        <a:lnSpc>
                          <a:spcPct val="100000"/>
                        </a:lnSpc>
                      </a:pPr>
                      <a:r>
                        <a:rPr lang="tr-TR" sz="1800" b="1" strike="noStrike" spc="-1">
                          <a:solidFill>
                            <a:srgbClr val="000000"/>
                          </a:solidFill>
                          <a:uFill>
                            <a:solidFill>
                              <a:srgbClr val="FFFFFF"/>
                            </a:solidFill>
                          </a:uFill>
                          <a:latin typeface="Calibri"/>
                        </a:rPr>
                        <a:t>--------</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6B9B8"/>
                    </a:solidFill>
                  </a:tcPr>
                </a:tc>
                <a:extLst>
                  <a:ext uri="{0D108BD9-81ED-4DB2-BD59-A6C34878D82A}">
                    <a16:rowId xmlns="" xmlns:a16="http://schemas.microsoft.com/office/drawing/2014/main" val="10000"/>
                  </a:ext>
                </a:extLst>
              </a:tr>
              <a:tr h="53352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000000"/>
                          </a:solidFill>
                          <a:uFill>
                            <a:solidFill>
                              <a:srgbClr val="FFFFFF"/>
                            </a:solidFill>
                          </a:uFill>
                          <a:latin typeface="Calibri"/>
                        </a:rPr>
                        <a:t>Gecikme Faizi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extLst>
                  <a:ext uri="{0D108BD9-81ED-4DB2-BD59-A6C34878D82A}">
                    <a16:rowId xmlns="" xmlns:a16="http://schemas.microsoft.com/office/drawing/2014/main" val="10001"/>
                  </a:ext>
                </a:extLst>
              </a:tr>
              <a:tr h="53352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000000"/>
                          </a:solidFill>
                          <a:uFill>
                            <a:solidFill>
                              <a:srgbClr val="FFFFFF"/>
                            </a:solidFill>
                          </a:uFill>
                          <a:latin typeface="Calibri"/>
                        </a:rPr>
                        <a:t>Gecikme Zammı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B9B8"/>
                    </a:solidFill>
                  </a:tcPr>
                </a:tc>
                <a:extLst>
                  <a:ext uri="{0D108BD9-81ED-4DB2-BD59-A6C34878D82A}">
                    <a16:rowId xmlns="" xmlns:a16="http://schemas.microsoft.com/office/drawing/2014/main" val="10002"/>
                  </a:ext>
                </a:extLst>
              </a:tr>
              <a:tr h="48780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000000"/>
                          </a:solidFill>
                          <a:uFill>
                            <a:solidFill>
                              <a:srgbClr val="FFFFFF"/>
                            </a:solidFill>
                          </a:uFill>
                          <a:latin typeface="Calibri"/>
                        </a:rPr>
                        <a:t>Vergi Ziyaı Cezası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3"/>
                  </a:ext>
                </a:extLst>
              </a:tr>
              <a:tr h="80028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000000"/>
                          </a:solidFill>
                          <a:uFill>
                            <a:solidFill>
                              <a:srgbClr val="FFFFFF"/>
                            </a:solidFill>
                          </a:uFill>
                          <a:latin typeface="Calibri"/>
                        </a:rPr>
                        <a:t>V.Z.C.’na Ait Gecikme Zammı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B9B8"/>
                    </a:solidFill>
                  </a:tcPr>
                </a:tc>
                <a:extLst>
                  <a:ext uri="{0D108BD9-81ED-4DB2-BD59-A6C34878D82A}">
                    <a16:rowId xmlns="" xmlns:a16="http://schemas.microsoft.com/office/drawing/2014/main" val="10004"/>
                  </a:ext>
                </a:extLst>
              </a:tr>
            </a:tbl>
          </a:graphicData>
        </a:graphic>
      </p:graphicFrame>
      <p:graphicFrame>
        <p:nvGraphicFramePr>
          <p:cNvPr id="168" name="Table 8"/>
          <p:cNvGraphicFramePr/>
          <p:nvPr/>
        </p:nvGraphicFramePr>
        <p:xfrm>
          <a:off x="395640" y="1620720"/>
          <a:ext cx="2376000" cy="640440"/>
        </p:xfrm>
        <a:graphic>
          <a:graphicData uri="http://schemas.openxmlformats.org/drawingml/2006/table">
            <a:tbl>
              <a:tblPr/>
              <a:tblGrid>
                <a:gridCol w="2376000">
                  <a:extLst>
                    <a:ext uri="{9D8B030D-6E8A-4147-A177-3AD203B41FA5}">
                      <a16:colId xmlns="" xmlns:a16="http://schemas.microsoft.com/office/drawing/2014/main" val="20000"/>
                    </a:ext>
                  </a:extLst>
                </a:gridCol>
              </a:tblGrid>
              <a:tr h="640440">
                <a:tc>
                  <a:txBody>
                    <a:bodyPr/>
                    <a:lstStyle/>
                    <a:p>
                      <a:pPr>
                        <a:lnSpc>
                          <a:spcPct val="100000"/>
                        </a:lnSpc>
                      </a:pPr>
                      <a:r>
                        <a:rPr lang="tr-TR" sz="1800" b="1" strike="noStrike" spc="-1">
                          <a:solidFill>
                            <a:srgbClr val="FFFFFF"/>
                          </a:solidFill>
                          <a:uFill>
                            <a:solidFill>
                              <a:srgbClr val="FFFFFF"/>
                            </a:solidFill>
                          </a:uFill>
                          <a:latin typeface="Calibri"/>
                        </a:rPr>
                        <a:t>Mevcut Alacaklar</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bl>
          </a:graphicData>
        </a:graphic>
      </p:graphicFrame>
      <p:graphicFrame>
        <p:nvGraphicFramePr>
          <p:cNvPr id="169" name="Table 9"/>
          <p:cNvGraphicFramePr/>
          <p:nvPr/>
        </p:nvGraphicFramePr>
        <p:xfrm>
          <a:off x="3043440" y="1620720"/>
          <a:ext cx="2608200" cy="640440"/>
        </p:xfrm>
        <a:graphic>
          <a:graphicData uri="http://schemas.openxmlformats.org/drawingml/2006/table">
            <a:tbl>
              <a:tblPr/>
              <a:tblGrid>
                <a:gridCol w="2608200">
                  <a:extLst>
                    <a:ext uri="{9D8B030D-6E8A-4147-A177-3AD203B41FA5}">
                      <a16:colId xmlns="" xmlns:a16="http://schemas.microsoft.com/office/drawing/2014/main" val="20000"/>
                    </a:ext>
                  </a:extLst>
                </a:gridCol>
              </a:tblGrid>
              <a:tr h="640440">
                <a:tc>
                  <a:txBody>
                    <a:bodyPr/>
                    <a:lstStyle/>
                    <a:p>
                      <a:pPr>
                        <a:lnSpc>
                          <a:spcPct val="100000"/>
                        </a:lnSpc>
                      </a:pPr>
                      <a:r>
                        <a:rPr lang="tr-TR" sz="1800" b="1" strike="noStrike" spc="-1">
                          <a:solidFill>
                            <a:srgbClr val="FFFFFF"/>
                          </a:solidFill>
                          <a:uFill>
                            <a:solidFill>
                              <a:srgbClr val="FFFFFF"/>
                            </a:solidFill>
                          </a:uFill>
                          <a:latin typeface="Calibri"/>
                        </a:rPr>
                        <a:t>Tahsil Edilecek Alacaklar</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B050"/>
                    </a:solidFill>
                  </a:tcPr>
                </a:tc>
                <a:extLst>
                  <a:ext uri="{0D108BD9-81ED-4DB2-BD59-A6C34878D82A}">
                    <a16:rowId xmlns="" xmlns:a16="http://schemas.microsoft.com/office/drawing/2014/main" val="10000"/>
                  </a:ext>
                </a:extLst>
              </a:tr>
            </a:tbl>
          </a:graphicData>
        </a:graphic>
      </p:graphicFrame>
      <p:graphicFrame>
        <p:nvGraphicFramePr>
          <p:cNvPr id="170" name="Table 10"/>
          <p:cNvGraphicFramePr/>
          <p:nvPr/>
        </p:nvGraphicFramePr>
        <p:xfrm>
          <a:off x="6084000" y="1620720"/>
          <a:ext cx="2304000" cy="640440"/>
        </p:xfrm>
        <a:graphic>
          <a:graphicData uri="http://schemas.openxmlformats.org/drawingml/2006/table">
            <a:tbl>
              <a:tblPr/>
              <a:tblGrid>
                <a:gridCol w="2304000">
                  <a:extLst>
                    <a:ext uri="{9D8B030D-6E8A-4147-A177-3AD203B41FA5}">
                      <a16:colId xmlns="" xmlns:a16="http://schemas.microsoft.com/office/drawing/2014/main" val="20000"/>
                    </a:ext>
                  </a:extLst>
                </a:gridCol>
              </a:tblGrid>
              <a:tr h="640440">
                <a:tc>
                  <a:txBody>
                    <a:bodyPr/>
                    <a:lstStyle/>
                    <a:p>
                      <a:pPr>
                        <a:lnSpc>
                          <a:spcPct val="100000"/>
                        </a:lnSpc>
                      </a:pPr>
                      <a:r>
                        <a:rPr lang="tr-TR" sz="1800" b="1" strike="noStrike" spc="-1">
                          <a:solidFill>
                            <a:srgbClr val="FFFFFF"/>
                          </a:solidFill>
                          <a:uFill>
                            <a:solidFill>
                              <a:srgbClr val="FFFFFF"/>
                            </a:solidFill>
                          </a:uFill>
                          <a:latin typeface="Calibri"/>
                        </a:rPr>
                        <a:t>Vazgeçilecek Alacaklar</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0000"/>
                    </a:solidFill>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A890C65-4883-40F9-8525-CA6733385746}" type="slidenum">
              <a:rPr lang="tr-TR" sz="1200" b="0" strike="noStrike" spc="-1">
                <a:solidFill>
                  <a:srgbClr val="000000"/>
                </a:solidFill>
                <a:uFill>
                  <a:solidFill>
                    <a:srgbClr val="FFFFFF"/>
                  </a:solidFill>
                </a:uFill>
                <a:latin typeface="Arial Black"/>
              </a:rPr>
              <a:pPr algn="r">
                <a:lnSpc>
                  <a:spcPct val="100000"/>
                </a:lnSpc>
              </a:pPr>
              <a:t>18</a:t>
            </a:fld>
            <a:endParaRPr lang="tr-TR" sz="1800" b="0" strike="noStrike" spc="-1">
              <a:solidFill>
                <a:srgbClr val="000000"/>
              </a:solidFill>
              <a:uFill>
                <a:solidFill>
                  <a:srgbClr val="FFFFFF"/>
                </a:solidFill>
              </a:uFill>
              <a:latin typeface="Arial"/>
            </a:endParaRPr>
          </a:p>
        </p:txBody>
      </p:sp>
      <p:sp>
        <p:nvSpPr>
          <p:cNvPr id="172" name="CustomShape 2"/>
          <p:cNvSpPr/>
          <p:nvPr/>
        </p:nvSpPr>
        <p:spPr>
          <a:xfrm>
            <a:off x="3073680" y="140040"/>
            <a:ext cx="450756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KESİNLEŞMİŞ ALACAKLAR (III)</a:t>
            </a:r>
            <a:endParaRPr lang="tr-TR" sz="1800" b="0" strike="noStrike" spc="-1">
              <a:solidFill>
                <a:srgbClr val="000000"/>
              </a:solidFill>
              <a:uFill>
                <a:solidFill>
                  <a:srgbClr val="FFFFFF"/>
                </a:solidFill>
              </a:uFill>
              <a:latin typeface="Arial"/>
            </a:endParaRPr>
          </a:p>
        </p:txBody>
      </p:sp>
      <p:sp>
        <p:nvSpPr>
          <p:cNvPr id="173" name="CustomShape 3"/>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174" name="CustomShape 4"/>
          <p:cNvSpPr/>
          <p:nvPr/>
        </p:nvSpPr>
        <p:spPr>
          <a:xfrm>
            <a:off x="251640" y="1268640"/>
            <a:ext cx="8424720" cy="41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68200" lvl="1" indent="-267840" algn="just">
              <a:lnSpc>
                <a:spcPct val="80000"/>
              </a:lnSpc>
              <a:buClr>
                <a:srgbClr val="000000"/>
              </a:buClr>
              <a:buFont typeface="Wingdings" charset="2"/>
              <a:buChar char=""/>
            </a:pPr>
            <a:r>
              <a:rPr lang="tr-TR" sz="2400" b="1" strike="noStrike" spc="-1">
                <a:solidFill>
                  <a:srgbClr val="000000"/>
                </a:solidFill>
                <a:uFill>
                  <a:solidFill>
                    <a:srgbClr val="FFFFFF"/>
                  </a:solidFill>
                </a:uFill>
                <a:latin typeface="Calibri"/>
              </a:rPr>
              <a:t>Vergi aslına bağlı olmayan </a:t>
            </a:r>
            <a:endParaRPr lang="tr-TR" sz="1800" b="0" strike="noStrike" spc="-1">
              <a:solidFill>
                <a:srgbClr val="000000"/>
              </a:solidFill>
              <a:uFill>
                <a:solidFill>
                  <a:srgbClr val="FFFFFF"/>
                </a:solidFill>
              </a:uFill>
              <a:latin typeface="Arial"/>
            </a:endParaRPr>
          </a:p>
          <a:p>
            <a:pPr algn="just">
              <a:lnSpc>
                <a:spcPct val="80000"/>
              </a:lnSpc>
            </a:pPr>
            <a:endParaRPr lang="tr-TR" sz="1800" b="0" strike="noStrike" spc="-1">
              <a:solidFill>
                <a:srgbClr val="000000"/>
              </a:solidFill>
              <a:uFill>
                <a:solidFill>
                  <a:srgbClr val="FFFFFF"/>
                </a:solidFill>
              </a:uFill>
              <a:latin typeface="Arial"/>
            </a:endParaRPr>
          </a:p>
          <a:p>
            <a:pPr marL="914400" lvl="2" indent="-216000" algn="just">
              <a:lnSpc>
                <a:spcPct val="100000"/>
              </a:lnSpc>
              <a:buClr>
                <a:srgbClr val="000000"/>
              </a:buClr>
              <a:buFont typeface="Wingdings" charset="2"/>
              <a:buChar char=""/>
            </a:pPr>
            <a:r>
              <a:rPr lang="tr-TR" sz="2400" b="1" strike="noStrike" spc="-1">
                <a:solidFill>
                  <a:srgbClr val="0070C0"/>
                </a:solidFill>
                <a:uFill>
                  <a:solidFill>
                    <a:srgbClr val="FFFFFF"/>
                  </a:solidFill>
                </a:uFill>
                <a:latin typeface="Calibri"/>
              </a:rPr>
              <a:t>  Usulsüzlük cezaları</a:t>
            </a:r>
            <a:endParaRPr lang="tr-TR" sz="1800" b="0" strike="noStrike" spc="-1">
              <a:solidFill>
                <a:srgbClr val="000000"/>
              </a:solidFill>
              <a:uFill>
                <a:solidFill>
                  <a:srgbClr val="FFFFFF"/>
                </a:solidFill>
              </a:uFill>
              <a:latin typeface="Arial"/>
            </a:endParaRPr>
          </a:p>
          <a:p>
            <a:pPr marL="914400" lvl="2" indent="-216000" algn="just">
              <a:lnSpc>
                <a:spcPct val="100000"/>
              </a:lnSpc>
              <a:buClr>
                <a:srgbClr val="000000"/>
              </a:buClr>
              <a:buFont typeface="Wingdings" charset="2"/>
              <a:buChar char=""/>
            </a:pPr>
            <a:r>
              <a:rPr lang="tr-TR" sz="2400" b="1" strike="noStrike" spc="-1">
                <a:solidFill>
                  <a:srgbClr val="0070C0"/>
                </a:solidFill>
                <a:uFill>
                  <a:solidFill>
                    <a:srgbClr val="FFFFFF"/>
                  </a:solidFill>
                </a:uFill>
                <a:latin typeface="Calibri"/>
              </a:rPr>
              <a:t>  Özel usulsüzlük cezalarının</a:t>
            </a:r>
            <a:endParaRPr lang="tr-TR" sz="1800" b="0" strike="noStrike" spc="-1">
              <a:solidFill>
                <a:srgbClr val="000000"/>
              </a:solidFill>
              <a:uFill>
                <a:solidFill>
                  <a:srgbClr val="FFFFFF"/>
                </a:solidFill>
              </a:uFill>
              <a:latin typeface="Arial"/>
            </a:endParaRPr>
          </a:p>
          <a:p>
            <a:pPr marL="914400" algn="just">
              <a:lnSpc>
                <a:spcPct val="80000"/>
              </a:lnSpc>
            </a:pPr>
            <a:endParaRPr lang="tr-TR" sz="1800" b="0" strike="noStrike" spc="-1">
              <a:solidFill>
                <a:srgbClr val="000000"/>
              </a:solidFill>
              <a:uFill>
                <a:solidFill>
                  <a:srgbClr val="FFFFFF"/>
                </a:solidFill>
              </a:uFill>
              <a:latin typeface="Arial"/>
            </a:endParaRPr>
          </a:p>
          <a:p>
            <a:pPr marL="676440" algn="just">
              <a:lnSpc>
                <a:spcPct val="80000"/>
              </a:lnSpc>
            </a:pPr>
            <a:r>
              <a:rPr lang="tr-TR" sz="2400" b="1" strike="noStrike" spc="-1">
                <a:solidFill>
                  <a:srgbClr val="FF0000"/>
                </a:solidFill>
                <a:uFill>
                  <a:solidFill>
                    <a:srgbClr val="FFFFFF"/>
                  </a:solidFill>
                </a:uFill>
                <a:latin typeface="Calibri"/>
              </a:rPr>
              <a:t>YARISI</a:t>
            </a:r>
            <a:r>
              <a:rPr lang="tr-TR" sz="2400" b="1" strike="noStrike" spc="-1">
                <a:solidFill>
                  <a:srgbClr val="000000"/>
                </a:solidFill>
                <a:uFill>
                  <a:solidFill>
                    <a:srgbClr val="FFFFFF"/>
                  </a:solidFill>
                </a:uFill>
                <a:latin typeface="Calibri"/>
              </a:rPr>
              <a:t> ödenecek, kalanının tahsilinden vazgeçilecektir.</a:t>
            </a:r>
            <a:endParaRPr lang="tr-TR" sz="1800" b="0" strike="noStrike" spc="-1">
              <a:solidFill>
                <a:srgbClr val="000000"/>
              </a:solidFill>
              <a:uFill>
                <a:solidFill>
                  <a:srgbClr val="FFFFFF"/>
                </a:solidFill>
              </a:uFill>
              <a:latin typeface="Arial"/>
            </a:endParaRPr>
          </a:p>
          <a:p>
            <a:pPr marL="457200" algn="just">
              <a:lnSpc>
                <a:spcPct val="80000"/>
              </a:lnSpc>
            </a:pPr>
            <a:endParaRPr lang="tr-TR" sz="1800" b="0" strike="noStrike" spc="-1">
              <a:solidFill>
                <a:srgbClr val="000000"/>
              </a:solidFill>
              <a:uFill>
                <a:solidFill>
                  <a:srgbClr val="FFFFFF"/>
                </a:solidFill>
              </a:uFill>
              <a:latin typeface="Arial"/>
            </a:endParaRPr>
          </a:p>
          <a:p>
            <a:pPr marL="268200" lvl="1" indent="-26784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Trafik, seçim, askerlik, nüfus para cezaları ile köprü ve otoyollardan usulsüz geçişler için kesilen para cezaları ile RTÜK para cezalarının tamamı, faizleri yerine Yİ-ÜFE tutarı </a:t>
            </a:r>
            <a:endParaRPr lang="tr-TR" sz="1800" b="0" strike="noStrike" spc="-1">
              <a:solidFill>
                <a:srgbClr val="000000"/>
              </a:solidFill>
              <a:uFill>
                <a:solidFill>
                  <a:srgbClr val="FFFFFF"/>
                </a:solidFill>
              </a:uFill>
              <a:latin typeface="Arial"/>
            </a:endParaRPr>
          </a:p>
          <a:p>
            <a:pPr marL="457200" algn="just">
              <a:lnSpc>
                <a:spcPct val="80000"/>
              </a:lnSpc>
            </a:pPr>
            <a:endParaRPr lang="tr-TR" sz="1800" b="0" strike="noStrike" spc="-1">
              <a:solidFill>
                <a:srgbClr val="000000"/>
              </a:solidFill>
              <a:uFill>
                <a:solidFill>
                  <a:srgbClr val="FFFFFF"/>
                </a:solidFill>
              </a:uFill>
              <a:latin typeface="Arial"/>
            </a:endParaRPr>
          </a:p>
          <a:p>
            <a:pPr marL="457200" algn="just">
              <a:lnSpc>
                <a:spcPct val="80000"/>
              </a:lnSpc>
            </a:pPr>
            <a:r>
              <a:rPr lang="tr-TR" sz="2400" b="1" strike="noStrike" spc="-1">
                <a:solidFill>
                  <a:srgbClr val="000000"/>
                </a:solidFill>
                <a:uFill>
                  <a:solidFill>
                    <a:srgbClr val="FFFFFF"/>
                  </a:solidFill>
                </a:uFill>
                <a:latin typeface="Calibri"/>
              </a:rPr>
              <a:t>ödenecek, faizlerin tahsilinden vazgeçilecektir.</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1B9623D-9CB0-4C38-BDF9-0DAD9F62AA62}" type="slidenum">
              <a:rPr lang="tr-TR" sz="1200" b="0" strike="noStrike" spc="-1">
                <a:solidFill>
                  <a:srgbClr val="000000"/>
                </a:solidFill>
                <a:uFill>
                  <a:solidFill>
                    <a:srgbClr val="FFFFFF"/>
                  </a:solidFill>
                </a:uFill>
                <a:latin typeface="Arial Black"/>
              </a:rPr>
              <a:pPr algn="r">
                <a:lnSpc>
                  <a:spcPct val="100000"/>
                </a:lnSpc>
              </a:pPr>
              <a:t>19</a:t>
            </a:fld>
            <a:endParaRPr lang="tr-TR" sz="1800" b="0" strike="noStrike" spc="-1">
              <a:solidFill>
                <a:srgbClr val="000000"/>
              </a:solidFill>
              <a:uFill>
                <a:solidFill>
                  <a:srgbClr val="FFFFFF"/>
                </a:solidFill>
              </a:uFill>
              <a:latin typeface="Arial"/>
            </a:endParaRPr>
          </a:p>
        </p:txBody>
      </p:sp>
      <p:sp>
        <p:nvSpPr>
          <p:cNvPr id="176" name="CustomShape 2"/>
          <p:cNvSpPr/>
          <p:nvPr/>
        </p:nvSpPr>
        <p:spPr>
          <a:xfrm>
            <a:off x="3120840" y="140040"/>
            <a:ext cx="44132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KESİNLEŞMİŞ ALACAKLAR (II)</a:t>
            </a:r>
            <a:endParaRPr lang="tr-TR" sz="1800" b="0" strike="noStrike" spc="-1">
              <a:solidFill>
                <a:srgbClr val="000000"/>
              </a:solidFill>
              <a:uFill>
                <a:solidFill>
                  <a:srgbClr val="FFFFFF"/>
                </a:solidFill>
              </a:uFill>
              <a:latin typeface="Arial"/>
            </a:endParaRPr>
          </a:p>
        </p:txBody>
      </p:sp>
      <p:sp>
        <p:nvSpPr>
          <p:cNvPr id="177"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178"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graphicFrame>
        <p:nvGraphicFramePr>
          <p:cNvPr id="179" name="Table 5"/>
          <p:cNvGraphicFramePr/>
          <p:nvPr/>
        </p:nvGraphicFramePr>
        <p:xfrm>
          <a:off x="395640" y="2565000"/>
          <a:ext cx="2376000" cy="4023720"/>
        </p:xfrm>
        <a:graphic>
          <a:graphicData uri="http://schemas.openxmlformats.org/drawingml/2006/table">
            <a:tbl>
              <a:tblPr/>
              <a:tblGrid>
                <a:gridCol w="2376000">
                  <a:extLst>
                    <a:ext uri="{9D8B030D-6E8A-4147-A177-3AD203B41FA5}">
                      <a16:colId xmlns="" xmlns:a16="http://schemas.microsoft.com/office/drawing/2014/main" val="20000"/>
                    </a:ext>
                  </a:extLst>
                </a:gridCol>
              </a:tblGrid>
              <a:tr h="85320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17375E"/>
                          </a:solidFill>
                          <a:uFill>
                            <a:solidFill>
                              <a:srgbClr val="FFFFFF"/>
                            </a:solidFill>
                          </a:uFill>
                          <a:latin typeface="Calibri"/>
                        </a:rPr>
                        <a:t>Usulsüzlük Cezası </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7DEE8"/>
                    </a:solidFill>
                  </a:tcPr>
                </a:tc>
                <a:extLst>
                  <a:ext uri="{0D108BD9-81ED-4DB2-BD59-A6C34878D82A}">
                    <a16:rowId xmlns="" xmlns:a16="http://schemas.microsoft.com/office/drawing/2014/main" val="10000"/>
                  </a:ext>
                </a:extLst>
              </a:tr>
              <a:tr h="83808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17375E"/>
                          </a:solidFill>
                          <a:uFill>
                            <a:solidFill>
                              <a:srgbClr val="FFFFFF"/>
                            </a:solidFill>
                          </a:uFill>
                          <a:latin typeface="Calibri"/>
                        </a:rPr>
                        <a:t>Özel Usulsüzlük Cezası</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B7DEE8"/>
                    </a:solidFill>
                  </a:tcPr>
                </a:tc>
                <a:extLst>
                  <a:ext uri="{0D108BD9-81ED-4DB2-BD59-A6C34878D82A}">
                    <a16:rowId xmlns="" xmlns:a16="http://schemas.microsoft.com/office/drawing/2014/main" val="10001"/>
                  </a:ext>
                </a:extLst>
              </a:tr>
              <a:tr h="366120">
                <a:tc>
                  <a:txBody>
                    <a:bodyPr/>
                    <a:lstStyle/>
                    <a:p>
                      <a:pPr>
                        <a:lnSpc>
                          <a:spcPct val="100000"/>
                        </a:lnSpc>
                      </a:pPr>
                      <a:r>
                        <a:rPr lang="tr-TR" sz="1800" b="1" strike="noStrike" spc="-1">
                          <a:solidFill>
                            <a:srgbClr val="17375E"/>
                          </a:solidFill>
                          <a:uFill>
                            <a:solidFill>
                              <a:srgbClr val="FFFFFF"/>
                            </a:solidFill>
                          </a:uFill>
                          <a:latin typeface="Calibri"/>
                        </a:rPr>
                        <a:t>         </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46C0A"/>
                    </a:solidFill>
                  </a:tcPr>
                </a:tc>
                <a:extLst>
                  <a:ext uri="{0D108BD9-81ED-4DB2-BD59-A6C34878D82A}">
                    <a16:rowId xmlns="" xmlns:a16="http://schemas.microsoft.com/office/drawing/2014/main" val="10002"/>
                  </a:ext>
                </a:extLst>
              </a:tr>
              <a:tr h="52596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17375E"/>
                          </a:solidFill>
                          <a:uFill>
                            <a:solidFill>
                              <a:srgbClr val="FFFFFF"/>
                            </a:solidFill>
                          </a:uFill>
                          <a:latin typeface="Calibri"/>
                        </a:rPr>
                        <a:t>İdari Para Cezası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EEF4"/>
                    </a:solidFill>
                  </a:tcPr>
                </a:tc>
                <a:extLst>
                  <a:ext uri="{0D108BD9-81ED-4DB2-BD59-A6C34878D82A}">
                    <a16:rowId xmlns="" xmlns:a16="http://schemas.microsoft.com/office/drawing/2014/main" val="10003"/>
                  </a:ext>
                </a:extLst>
              </a:tr>
              <a:tr h="525960">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1" strike="noStrike" spc="-1">
                          <a:solidFill>
                            <a:srgbClr val="17375E"/>
                          </a:solidFill>
                          <a:uFill>
                            <a:solidFill>
                              <a:srgbClr val="FFFFFF"/>
                            </a:solidFill>
                          </a:uFill>
                          <a:latin typeface="Calibri"/>
                        </a:rPr>
                        <a:t>İPC’ye Ait Faizler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EEF4"/>
                    </a:solidFill>
                  </a:tcPr>
                </a:tc>
                <a:extLst>
                  <a:ext uri="{0D108BD9-81ED-4DB2-BD59-A6C34878D82A}">
                    <a16:rowId xmlns="" xmlns:a16="http://schemas.microsoft.com/office/drawing/2014/main" val="10004"/>
                  </a:ext>
                </a:extLst>
              </a:tr>
            </a:tbl>
          </a:graphicData>
        </a:graphic>
      </p:graphicFrame>
      <p:graphicFrame>
        <p:nvGraphicFramePr>
          <p:cNvPr id="180" name="Table 6"/>
          <p:cNvGraphicFramePr/>
          <p:nvPr/>
        </p:nvGraphicFramePr>
        <p:xfrm>
          <a:off x="3043440" y="2637000"/>
          <a:ext cx="2592000" cy="3566520"/>
        </p:xfrm>
        <a:graphic>
          <a:graphicData uri="http://schemas.openxmlformats.org/drawingml/2006/table">
            <a:tbl>
              <a:tblPr/>
              <a:tblGrid>
                <a:gridCol w="2592000">
                  <a:extLst>
                    <a:ext uri="{9D8B030D-6E8A-4147-A177-3AD203B41FA5}">
                      <a16:colId xmlns="" xmlns:a16="http://schemas.microsoft.com/office/drawing/2014/main" val="20000"/>
                    </a:ext>
                  </a:extLst>
                </a:gridCol>
              </a:tblGrid>
              <a:tr h="807840">
                <a:tc>
                  <a:txBody>
                    <a:bodyPr/>
                    <a:lstStyle/>
                    <a:p>
                      <a:pPr algn="just">
                        <a:lnSpc>
                          <a:spcPct val="100000"/>
                        </a:lnSpc>
                      </a:pPr>
                      <a:endParaRPr lang="tr-TR" sz="1800" b="0" strike="noStrike" spc="-1">
                        <a:solidFill>
                          <a:srgbClr val="000000"/>
                        </a:solidFill>
                        <a:uFill>
                          <a:solidFill>
                            <a:srgbClr val="FFFFFF"/>
                          </a:solidFill>
                        </a:uFill>
                        <a:latin typeface="Arial"/>
                      </a:endParaRPr>
                    </a:p>
                    <a:p>
                      <a:pPr algn="just">
                        <a:lnSpc>
                          <a:spcPct val="100000"/>
                        </a:lnSpc>
                      </a:pPr>
                      <a:r>
                        <a:rPr lang="tr-TR" sz="1800" b="1" strike="noStrike" spc="-1">
                          <a:solidFill>
                            <a:srgbClr val="000000"/>
                          </a:solidFill>
                          <a:uFill>
                            <a:solidFill>
                              <a:srgbClr val="FFFFFF"/>
                            </a:solidFill>
                          </a:uFill>
                          <a:latin typeface="Calibri"/>
                        </a:rPr>
                        <a:t>Usulsüzlük Cezasının %50’si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7E4BD"/>
                    </a:solidFill>
                  </a:tcPr>
                </a:tc>
                <a:extLst>
                  <a:ext uri="{0D108BD9-81ED-4DB2-BD59-A6C34878D82A}">
                    <a16:rowId xmlns="" xmlns:a16="http://schemas.microsoft.com/office/drawing/2014/main" val="10000"/>
                  </a:ext>
                </a:extLst>
              </a:tr>
              <a:tr h="807840">
                <a:tc>
                  <a:txBody>
                    <a:bodyPr/>
                    <a:lstStyle/>
                    <a:p>
                      <a:pPr algn="just">
                        <a:lnSpc>
                          <a:spcPct val="100000"/>
                        </a:lnSpc>
                      </a:pPr>
                      <a:endParaRPr lang="tr-TR" sz="1800" b="0" strike="noStrike" spc="-1">
                        <a:solidFill>
                          <a:srgbClr val="000000"/>
                        </a:solidFill>
                        <a:uFill>
                          <a:solidFill>
                            <a:srgbClr val="FFFFFF"/>
                          </a:solidFill>
                        </a:uFill>
                        <a:latin typeface="Arial"/>
                      </a:endParaRPr>
                    </a:p>
                    <a:p>
                      <a:pPr algn="just">
                        <a:lnSpc>
                          <a:spcPct val="100000"/>
                        </a:lnSpc>
                      </a:pPr>
                      <a:r>
                        <a:rPr lang="tr-TR" sz="1800" b="1" strike="noStrike" spc="-1">
                          <a:solidFill>
                            <a:srgbClr val="000000"/>
                          </a:solidFill>
                          <a:uFill>
                            <a:solidFill>
                              <a:srgbClr val="FFFFFF"/>
                            </a:solidFill>
                          </a:uFill>
                          <a:latin typeface="Calibri"/>
                        </a:rPr>
                        <a:t>Özel Usulsüzlük Cezasının % 50’si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7E4BD"/>
                    </a:solidFill>
                  </a:tcPr>
                </a:tc>
                <a:extLst>
                  <a:ext uri="{0D108BD9-81ED-4DB2-BD59-A6C34878D82A}">
                    <a16:rowId xmlns="" xmlns:a16="http://schemas.microsoft.com/office/drawing/2014/main" val="10001"/>
                  </a:ext>
                </a:extLst>
              </a:tr>
              <a:tr h="457560">
                <a:tc>
                  <a:txBody>
                    <a:bodyPr/>
                    <a:lstStyle/>
                    <a:p>
                      <a:endParaRPr lang="tr-TR"/>
                    </a:p>
                  </a:txBody>
                  <a:tcPr>
                    <a:lnL w="12240">
                      <a:solidFill>
                        <a:srgbClr val="FFFFFF"/>
                      </a:solidFill>
                    </a:lnL>
                    <a:lnR w="12240">
                      <a:solidFill>
                        <a:srgbClr val="FFFFFF"/>
                      </a:solidFill>
                    </a:lnR>
                    <a:lnT w="12240">
                      <a:solidFill>
                        <a:srgbClr val="FFFFFF"/>
                      </a:solidFill>
                    </a:lnT>
                    <a:lnB w="12240">
                      <a:solidFill>
                        <a:srgbClr val="FFFFFF"/>
                      </a:solidFill>
                    </a:lnB>
                    <a:solidFill>
                      <a:srgbClr val="E46C0A"/>
                    </a:solidFill>
                  </a:tcPr>
                </a:tc>
                <a:extLst>
                  <a:ext uri="{0D108BD9-81ED-4DB2-BD59-A6C34878D82A}">
                    <a16:rowId xmlns="" xmlns:a16="http://schemas.microsoft.com/office/drawing/2014/main" val="10002"/>
                  </a:ext>
                </a:extLst>
              </a:tr>
              <a:tr h="525960">
                <a:tc>
                  <a:txBody>
                    <a:bodyPr/>
                    <a:lstStyle/>
                    <a:p>
                      <a:pPr algn="just">
                        <a:lnSpc>
                          <a:spcPct val="100000"/>
                        </a:lnSpc>
                      </a:pPr>
                      <a:endParaRPr lang="tr-TR" sz="1800" b="0" strike="noStrike" spc="-1">
                        <a:solidFill>
                          <a:srgbClr val="000000"/>
                        </a:solidFill>
                        <a:uFill>
                          <a:solidFill>
                            <a:srgbClr val="FFFFFF"/>
                          </a:solidFill>
                        </a:uFill>
                        <a:latin typeface="Arial"/>
                      </a:endParaRPr>
                    </a:p>
                    <a:p>
                      <a:pPr algn="just">
                        <a:lnSpc>
                          <a:spcPct val="100000"/>
                        </a:lnSpc>
                      </a:pPr>
                      <a:r>
                        <a:rPr lang="tr-TR" sz="1800" b="1" strike="noStrike" spc="-1">
                          <a:solidFill>
                            <a:srgbClr val="000000"/>
                          </a:solidFill>
                          <a:uFill>
                            <a:solidFill>
                              <a:srgbClr val="FFFFFF"/>
                            </a:solidFill>
                          </a:uFill>
                          <a:latin typeface="Calibri"/>
                        </a:rPr>
                        <a:t>İdari Para Cezası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DE"/>
                    </a:solidFill>
                  </a:tcPr>
                </a:tc>
                <a:extLst>
                  <a:ext uri="{0D108BD9-81ED-4DB2-BD59-A6C34878D82A}">
                    <a16:rowId xmlns="" xmlns:a16="http://schemas.microsoft.com/office/drawing/2014/main" val="10003"/>
                  </a:ext>
                </a:extLst>
              </a:tr>
              <a:tr h="487800">
                <a:tc>
                  <a:txBody>
                    <a:bodyPr/>
                    <a:lstStyle/>
                    <a:p>
                      <a:pPr algn="just">
                        <a:lnSpc>
                          <a:spcPct val="100000"/>
                        </a:lnSpc>
                      </a:pPr>
                      <a:endParaRPr lang="tr-TR" sz="1800" b="0" strike="noStrike" spc="-1">
                        <a:solidFill>
                          <a:srgbClr val="000000"/>
                        </a:solidFill>
                        <a:uFill>
                          <a:solidFill>
                            <a:srgbClr val="FFFFFF"/>
                          </a:solidFill>
                        </a:uFill>
                        <a:latin typeface="Arial"/>
                      </a:endParaRPr>
                    </a:p>
                    <a:p>
                      <a:pPr algn="just">
                        <a:lnSpc>
                          <a:spcPct val="100000"/>
                        </a:lnSpc>
                      </a:pPr>
                      <a:r>
                        <a:rPr lang="tr-TR" sz="1800" b="1" strike="noStrike" spc="-1">
                          <a:solidFill>
                            <a:srgbClr val="000000"/>
                          </a:solidFill>
                          <a:uFill>
                            <a:solidFill>
                              <a:srgbClr val="FFFFFF"/>
                            </a:solidFill>
                          </a:uFill>
                          <a:latin typeface="Calibri"/>
                        </a:rPr>
                        <a:t>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DE"/>
                    </a:solidFill>
                  </a:tcPr>
                </a:tc>
                <a:extLst>
                  <a:ext uri="{0D108BD9-81ED-4DB2-BD59-A6C34878D82A}">
                    <a16:rowId xmlns="" xmlns:a16="http://schemas.microsoft.com/office/drawing/2014/main" val="10004"/>
                  </a:ext>
                </a:extLst>
              </a:tr>
            </a:tbl>
          </a:graphicData>
        </a:graphic>
      </p:graphicFrame>
      <p:graphicFrame>
        <p:nvGraphicFramePr>
          <p:cNvPr id="181" name="Table 7"/>
          <p:cNvGraphicFramePr/>
          <p:nvPr/>
        </p:nvGraphicFramePr>
        <p:xfrm>
          <a:off x="6084000" y="2637000"/>
          <a:ext cx="2327760" cy="3566520"/>
        </p:xfrm>
        <a:graphic>
          <a:graphicData uri="http://schemas.openxmlformats.org/drawingml/2006/table">
            <a:tbl>
              <a:tblPr/>
              <a:tblGrid>
                <a:gridCol w="2327760">
                  <a:extLst>
                    <a:ext uri="{9D8B030D-6E8A-4147-A177-3AD203B41FA5}">
                      <a16:colId xmlns="" xmlns:a16="http://schemas.microsoft.com/office/drawing/2014/main" val="20000"/>
                    </a:ext>
                  </a:extLst>
                </a:gridCol>
              </a:tblGrid>
              <a:tr h="800280">
                <a:tc>
                  <a:txBody>
                    <a:bodyPr/>
                    <a:lstStyle/>
                    <a:p>
                      <a:pPr marL="88920">
                        <a:lnSpc>
                          <a:spcPct val="100000"/>
                        </a:lnSpc>
                      </a:pPr>
                      <a:endParaRPr lang="tr-TR" sz="1800" b="0" strike="noStrike" spc="-1">
                        <a:solidFill>
                          <a:srgbClr val="000000"/>
                        </a:solidFill>
                        <a:uFill>
                          <a:solidFill>
                            <a:srgbClr val="FFFFFF"/>
                          </a:solidFill>
                        </a:uFill>
                        <a:latin typeface="Arial"/>
                      </a:endParaRPr>
                    </a:p>
                    <a:p>
                      <a:pPr marL="88920">
                        <a:lnSpc>
                          <a:spcPct val="100000"/>
                        </a:lnSpc>
                      </a:pPr>
                      <a:r>
                        <a:rPr lang="tr-TR" sz="1800" b="0" strike="noStrike" spc="-1">
                          <a:solidFill>
                            <a:srgbClr val="000000"/>
                          </a:solidFill>
                          <a:uFill>
                            <a:solidFill>
                              <a:srgbClr val="FFFFFF"/>
                            </a:solidFill>
                          </a:uFill>
                          <a:latin typeface="Calibri"/>
                        </a:rPr>
                        <a:t>Usulsüzlük Cezasının % 50’si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6B9B8"/>
                    </a:solidFill>
                  </a:tcPr>
                </a:tc>
                <a:extLst>
                  <a:ext uri="{0D108BD9-81ED-4DB2-BD59-A6C34878D82A}">
                    <a16:rowId xmlns="" xmlns:a16="http://schemas.microsoft.com/office/drawing/2014/main" val="10000"/>
                  </a:ext>
                </a:extLst>
              </a:tr>
              <a:tr h="800280">
                <a:tc>
                  <a:txBody>
                    <a:bodyPr/>
                    <a:lstStyle/>
                    <a:p>
                      <a:pPr marL="88920">
                        <a:lnSpc>
                          <a:spcPct val="100000"/>
                        </a:lnSpc>
                      </a:pPr>
                      <a:endParaRPr lang="tr-TR" sz="1800" b="0" strike="noStrike" spc="-1">
                        <a:solidFill>
                          <a:srgbClr val="000000"/>
                        </a:solidFill>
                        <a:uFill>
                          <a:solidFill>
                            <a:srgbClr val="FFFFFF"/>
                          </a:solidFill>
                        </a:uFill>
                        <a:latin typeface="Arial"/>
                      </a:endParaRPr>
                    </a:p>
                    <a:p>
                      <a:pPr marL="88920">
                        <a:lnSpc>
                          <a:spcPct val="100000"/>
                        </a:lnSpc>
                      </a:pPr>
                      <a:r>
                        <a:rPr lang="tr-TR" sz="1800" b="0" strike="noStrike" spc="-1">
                          <a:solidFill>
                            <a:srgbClr val="000000"/>
                          </a:solidFill>
                          <a:uFill>
                            <a:solidFill>
                              <a:srgbClr val="FFFFFF"/>
                            </a:solidFill>
                          </a:uFill>
                          <a:latin typeface="Calibri"/>
                        </a:rPr>
                        <a:t>Özel Usulsüzlük Cezasının % 50’si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B9B8"/>
                    </a:solidFill>
                  </a:tcPr>
                </a:tc>
                <a:extLst>
                  <a:ext uri="{0D108BD9-81ED-4DB2-BD59-A6C34878D82A}">
                    <a16:rowId xmlns="" xmlns:a16="http://schemas.microsoft.com/office/drawing/2014/main" val="10001"/>
                  </a:ext>
                </a:extLst>
              </a:tr>
              <a:tr h="457560">
                <a:tc>
                  <a:txBody>
                    <a:bodyPr/>
                    <a:lstStyle/>
                    <a:p>
                      <a:endParaRPr lang="tr-TR"/>
                    </a:p>
                  </a:txBody>
                  <a:tcPr>
                    <a:lnL w="12240">
                      <a:solidFill>
                        <a:srgbClr val="FFFFFF"/>
                      </a:solidFill>
                    </a:lnL>
                    <a:lnR w="12240">
                      <a:solidFill>
                        <a:srgbClr val="FFFFFF"/>
                      </a:solidFill>
                    </a:lnR>
                    <a:lnT w="12240">
                      <a:solidFill>
                        <a:srgbClr val="FFFFFF"/>
                      </a:solidFill>
                    </a:lnT>
                    <a:lnB w="12240">
                      <a:solidFill>
                        <a:srgbClr val="FFFFFF"/>
                      </a:solidFill>
                    </a:lnB>
                    <a:solidFill>
                      <a:srgbClr val="E46C0A"/>
                    </a:solidFill>
                  </a:tcPr>
                </a:tc>
                <a:extLst>
                  <a:ext uri="{0D108BD9-81ED-4DB2-BD59-A6C34878D82A}">
                    <a16:rowId xmlns="" xmlns:a16="http://schemas.microsoft.com/office/drawing/2014/main" val="10002"/>
                  </a:ext>
                </a:extLst>
              </a:tr>
              <a:tr h="487800">
                <a:tc>
                  <a:txBody>
                    <a:bodyPr/>
                    <a:lstStyle/>
                    <a:p>
                      <a:pPr marL="88920">
                        <a:lnSpc>
                          <a:spcPct val="100000"/>
                        </a:lnSpc>
                      </a:pPr>
                      <a:endParaRPr lang="tr-TR" sz="1800" b="0" strike="noStrike" spc="-1">
                        <a:solidFill>
                          <a:srgbClr val="000000"/>
                        </a:solidFill>
                        <a:uFill>
                          <a:solidFill>
                            <a:srgbClr val="FFFFFF"/>
                          </a:solidFill>
                        </a:uFill>
                        <a:latin typeface="Arial"/>
                      </a:endParaRPr>
                    </a:p>
                    <a:p>
                      <a:pPr marL="88920">
                        <a:lnSpc>
                          <a:spcPct val="100000"/>
                        </a:lnSpc>
                      </a:pPr>
                      <a:r>
                        <a:rPr lang="tr-TR" sz="1800" b="0" strike="noStrike" spc="-1">
                          <a:solidFill>
                            <a:srgbClr val="000000"/>
                          </a:solidFill>
                          <a:uFill>
                            <a:solidFill>
                              <a:srgbClr val="FFFFFF"/>
                            </a:solidFill>
                          </a:uFill>
                          <a:latin typeface="Calibri"/>
                        </a:rPr>
                        <a:t>------</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3"/>
                  </a:ext>
                </a:extLst>
              </a:tr>
              <a:tr h="503280">
                <a:tc>
                  <a:txBody>
                    <a:bodyPr/>
                    <a:lstStyle/>
                    <a:p>
                      <a:pPr marL="88920">
                        <a:lnSpc>
                          <a:spcPct val="100000"/>
                        </a:lnSpc>
                      </a:pPr>
                      <a:endParaRPr lang="tr-TR" sz="1800" b="0" strike="noStrike" spc="-1">
                        <a:solidFill>
                          <a:srgbClr val="000000"/>
                        </a:solidFill>
                        <a:uFill>
                          <a:solidFill>
                            <a:srgbClr val="FFFFFF"/>
                          </a:solidFill>
                        </a:uFill>
                        <a:latin typeface="Arial"/>
                      </a:endParaRPr>
                    </a:p>
                    <a:p>
                      <a:pPr marL="88920">
                        <a:lnSpc>
                          <a:spcPct val="100000"/>
                        </a:lnSpc>
                      </a:pPr>
                      <a:r>
                        <a:rPr lang="tr-TR" sz="1800" b="0" strike="noStrike" spc="-1">
                          <a:solidFill>
                            <a:srgbClr val="000000"/>
                          </a:solidFill>
                          <a:uFill>
                            <a:solidFill>
                              <a:srgbClr val="FFFFFF"/>
                            </a:solidFill>
                          </a:uFill>
                          <a:latin typeface="Calibri"/>
                        </a:rPr>
                        <a:t>İPC’ye Ait Faizler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4"/>
                  </a:ext>
                </a:extLst>
              </a:tr>
            </a:tbl>
          </a:graphicData>
        </a:graphic>
      </p:graphicFrame>
      <p:graphicFrame>
        <p:nvGraphicFramePr>
          <p:cNvPr id="182" name="Table 8"/>
          <p:cNvGraphicFramePr/>
          <p:nvPr/>
        </p:nvGraphicFramePr>
        <p:xfrm>
          <a:off x="395640" y="1620720"/>
          <a:ext cx="2376000" cy="640440"/>
        </p:xfrm>
        <a:graphic>
          <a:graphicData uri="http://schemas.openxmlformats.org/drawingml/2006/table">
            <a:tbl>
              <a:tblPr/>
              <a:tblGrid>
                <a:gridCol w="2376000">
                  <a:extLst>
                    <a:ext uri="{9D8B030D-6E8A-4147-A177-3AD203B41FA5}">
                      <a16:colId xmlns="" xmlns:a16="http://schemas.microsoft.com/office/drawing/2014/main" val="20000"/>
                    </a:ext>
                  </a:extLst>
                </a:gridCol>
              </a:tblGrid>
              <a:tr h="640440">
                <a:tc>
                  <a:txBody>
                    <a:bodyPr/>
                    <a:lstStyle/>
                    <a:p>
                      <a:pPr>
                        <a:lnSpc>
                          <a:spcPct val="100000"/>
                        </a:lnSpc>
                      </a:pPr>
                      <a:r>
                        <a:rPr lang="tr-TR" sz="1800" b="1" strike="noStrike" spc="-1">
                          <a:solidFill>
                            <a:srgbClr val="FFFFFF"/>
                          </a:solidFill>
                          <a:uFill>
                            <a:solidFill>
                              <a:srgbClr val="FFFFFF"/>
                            </a:solidFill>
                          </a:uFill>
                          <a:latin typeface="Calibri"/>
                        </a:rPr>
                        <a:t>Mevcut Alacaklar</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bl>
          </a:graphicData>
        </a:graphic>
      </p:graphicFrame>
      <p:graphicFrame>
        <p:nvGraphicFramePr>
          <p:cNvPr id="183" name="Table 9"/>
          <p:cNvGraphicFramePr/>
          <p:nvPr/>
        </p:nvGraphicFramePr>
        <p:xfrm>
          <a:off x="3043440" y="1620720"/>
          <a:ext cx="2608200" cy="640440"/>
        </p:xfrm>
        <a:graphic>
          <a:graphicData uri="http://schemas.openxmlformats.org/drawingml/2006/table">
            <a:tbl>
              <a:tblPr/>
              <a:tblGrid>
                <a:gridCol w="2608200">
                  <a:extLst>
                    <a:ext uri="{9D8B030D-6E8A-4147-A177-3AD203B41FA5}">
                      <a16:colId xmlns="" xmlns:a16="http://schemas.microsoft.com/office/drawing/2014/main" val="20000"/>
                    </a:ext>
                  </a:extLst>
                </a:gridCol>
              </a:tblGrid>
              <a:tr h="640440">
                <a:tc>
                  <a:txBody>
                    <a:bodyPr/>
                    <a:lstStyle/>
                    <a:p>
                      <a:pPr>
                        <a:lnSpc>
                          <a:spcPct val="100000"/>
                        </a:lnSpc>
                      </a:pPr>
                      <a:r>
                        <a:rPr lang="tr-TR" sz="1800" b="1" strike="noStrike" spc="-1">
                          <a:solidFill>
                            <a:srgbClr val="FFFFFF"/>
                          </a:solidFill>
                          <a:uFill>
                            <a:solidFill>
                              <a:srgbClr val="FFFFFF"/>
                            </a:solidFill>
                          </a:uFill>
                          <a:latin typeface="Calibri"/>
                        </a:rPr>
                        <a:t>Tahsil Edilecek Alacaklar</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B050"/>
                    </a:solidFill>
                  </a:tcPr>
                </a:tc>
                <a:extLst>
                  <a:ext uri="{0D108BD9-81ED-4DB2-BD59-A6C34878D82A}">
                    <a16:rowId xmlns="" xmlns:a16="http://schemas.microsoft.com/office/drawing/2014/main" val="10000"/>
                  </a:ext>
                </a:extLst>
              </a:tr>
            </a:tbl>
          </a:graphicData>
        </a:graphic>
      </p:graphicFrame>
      <p:graphicFrame>
        <p:nvGraphicFramePr>
          <p:cNvPr id="184" name="Table 10"/>
          <p:cNvGraphicFramePr/>
          <p:nvPr/>
        </p:nvGraphicFramePr>
        <p:xfrm>
          <a:off x="6084000" y="1620720"/>
          <a:ext cx="2304000" cy="640440"/>
        </p:xfrm>
        <a:graphic>
          <a:graphicData uri="http://schemas.openxmlformats.org/drawingml/2006/table">
            <a:tbl>
              <a:tblPr/>
              <a:tblGrid>
                <a:gridCol w="2304000">
                  <a:extLst>
                    <a:ext uri="{9D8B030D-6E8A-4147-A177-3AD203B41FA5}">
                      <a16:colId xmlns="" xmlns:a16="http://schemas.microsoft.com/office/drawing/2014/main" val="20000"/>
                    </a:ext>
                  </a:extLst>
                </a:gridCol>
              </a:tblGrid>
              <a:tr h="640440">
                <a:tc>
                  <a:txBody>
                    <a:bodyPr/>
                    <a:lstStyle/>
                    <a:p>
                      <a:pPr>
                        <a:lnSpc>
                          <a:spcPct val="100000"/>
                        </a:lnSpc>
                      </a:pPr>
                      <a:r>
                        <a:rPr lang="tr-TR" sz="1800" b="1" strike="noStrike" spc="-1">
                          <a:solidFill>
                            <a:srgbClr val="FFFFFF"/>
                          </a:solidFill>
                          <a:uFill>
                            <a:solidFill>
                              <a:srgbClr val="FFFFFF"/>
                            </a:solidFill>
                          </a:uFill>
                          <a:latin typeface="Calibri"/>
                        </a:rPr>
                        <a:t>Vazgeçilecek Alacaklar</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0000"/>
                    </a:solidFill>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2411640" y="260640"/>
            <a:ext cx="6192360" cy="43164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AMAÇ</a:t>
            </a:r>
            <a:endParaRPr lang="tr-TR" sz="1800" b="0" strike="noStrike" spc="-1">
              <a:solidFill>
                <a:srgbClr val="000000"/>
              </a:solidFill>
              <a:uFill>
                <a:solidFill>
                  <a:srgbClr val="FFFFFF"/>
                </a:solidFill>
              </a:uFill>
              <a:latin typeface="Calibri"/>
            </a:endParaRPr>
          </a:p>
        </p:txBody>
      </p:sp>
      <p:sp>
        <p:nvSpPr>
          <p:cNvPr id="91" name="TextShape 2"/>
          <p:cNvSpPr txBox="1"/>
          <p:nvPr/>
        </p:nvSpPr>
        <p:spPr>
          <a:xfrm>
            <a:off x="539640" y="1340640"/>
            <a:ext cx="8208720" cy="4824000"/>
          </a:xfrm>
          <a:prstGeom prst="rect">
            <a:avLst/>
          </a:prstGeom>
          <a:noFill/>
          <a:ln>
            <a:noFill/>
          </a:ln>
        </p:spPr>
        <p:txBody>
          <a:bodyPr/>
          <a:lstStyle/>
          <a:p>
            <a:pPr marL="365760" indent="-255600" algn="just">
              <a:lnSpc>
                <a:spcPct val="80000"/>
              </a:lnSpc>
              <a:buClr>
                <a:srgbClr val="000000"/>
              </a:buClr>
              <a:buFont typeface="Wingdings" charset="2"/>
              <a:buChar char=""/>
            </a:pPr>
            <a:r>
              <a:rPr lang="tr-TR" sz="2000" b="1" strike="noStrike" spc="-1">
                <a:solidFill>
                  <a:srgbClr val="000000"/>
                </a:solidFill>
                <a:uFill>
                  <a:solidFill>
                    <a:srgbClr val="FFFFFF"/>
                  </a:solidFill>
                </a:uFill>
                <a:latin typeface="Calibri"/>
              </a:rPr>
              <a:t>Vatandaşlarımızın kamuya olan </a:t>
            </a:r>
            <a:r>
              <a:rPr lang="tr-TR" sz="2000" b="1" strike="noStrike" spc="-1">
                <a:solidFill>
                  <a:srgbClr val="FF0000"/>
                </a:solidFill>
                <a:uFill>
                  <a:solidFill>
                    <a:srgbClr val="FFFFFF"/>
                  </a:solidFill>
                </a:uFill>
                <a:latin typeface="Calibri"/>
              </a:rPr>
              <a:t>borç yükünün azaltılarak taksitler halinde ödenmesine </a:t>
            </a:r>
            <a:r>
              <a:rPr lang="tr-TR" sz="2000" b="1" strike="noStrike" spc="-1">
                <a:solidFill>
                  <a:srgbClr val="000000"/>
                </a:solidFill>
                <a:uFill>
                  <a:solidFill>
                    <a:srgbClr val="FFFFFF"/>
                  </a:solidFill>
                </a:uFill>
                <a:latin typeface="Calibri"/>
              </a:rPr>
              <a:t>imkân verilmesi</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000" b="1" strike="noStrike" spc="-1">
                <a:solidFill>
                  <a:srgbClr val="000000"/>
                </a:solidFill>
                <a:uFill>
                  <a:solidFill>
                    <a:srgbClr val="FFFFFF"/>
                  </a:solidFill>
                </a:uFill>
                <a:latin typeface="Calibri"/>
              </a:rPr>
              <a:t>Vergi </a:t>
            </a:r>
            <a:r>
              <a:rPr lang="tr-TR" sz="2000" b="1" strike="noStrike" spc="-1">
                <a:solidFill>
                  <a:srgbClr val="FF0000"/>
                </a:solidFill>
                <a:uFill>
                  <a:solidFill>
                    <a:srgbClr val="FFFFFF"/>
                  </a:solidFill>
                </a:uFill>
                <a:latin typeface="Calibri"/>
              </a:rPr>
              <a:t>ihtilaflarının sulh yoluyla </a:t>
            </a:r>
            <a:r>
              <a:rPr lang="tr-TR" sz="2000" b="1" strike="noStrike" spc="-1">
                <a:solidFill>
                  <a:srgbClr val="000000"/>
                </a:solidFill>
                <a:uFill>
                  <a:solidFill>
                    <a:srgbClr val="FFFFFF"/>
                  </a:solidFill>
                </a:uFill>
                <a:latin typeface="Calibri"/>
              </a:rPr>
              <a:t>sonlandırılması</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000" b="1" strike="noStrike" spc="-1">
                <a:solidFill>
                  <a:srgbClr val="FF0000"/>
                </a:solidFill>
                <a:uFill>
                  <a:solidFill>
                    <a:srgbClr val="FFFFFF"/>
                  </a:solidFill>
                </a:uFill>
                <a:latin typeface="Calibri"/>
              </a:rPr>
              <a:t>Vergi incelemelerinde </a:t>
            </a:r>
            <a:r>
              <a:rPr lang="tr-TR" sz="2000" b="1" strike="noStrike" spc="-1">
                <a:solidFill>
                  <a:srgbClr val="000000"/>
                </a:solidFill>
                <a:uFill>
                  <a:solidFill>
                    <a:srgbClr val="FFFFFF"/>
                  </a:solidFill>
                </a:uFill>
                <a:latin typeface="Calibri"/>
              </a:rPr>
              <a:t>tespit edilen vergilerin dava yoluna gidilmeksizin ödenmesi</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000" b="1" strike="noStrike" spc="-1">
                <a:solidFill>
                  <a:srgbClr val="FF0000"/>
                </a:solidFill>
                <a:uFill>
                  <a:solidFill>
                    <a:srgbClr val="FFFFFF"/>
                  </a:solidFill>
                </a:uFill>
                <a:latin typeface="Calibri"/>
              </a:rPr>
              <a:t>Matrah ve vergi artırımı </a:t>
            </a:r>
            <a:r>
              <a:rPr lang="tr-TR" sz="2000" b="1" strike="noStrike" spc="-1">
                <a:solidFill>
                  <a:srgbClr val="000000"/>
                </a:solidFill>
                <a:uFill>
                  <a:solidFill>
                    <a:srgbClr val="FFFFFF"/>
                  </a:solidFill>
                </a:uFill>
                <a:latin typeface="Calibri"/>
              </a:rPr>
              <a:t>koşuluyla geçmiş yıllara ilişkin vergi incelemesi yapılmaması</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000" b="1" strike="noStrike" spc="-1">
                <a:solidFill>
                  <a:srgbClr val="000000"/>
                </a:solidFill>
                <a:uFill>
                  <a:solidFill>
                    <a:srgbClr val="FFFFFF"/>
                  </a:solidFill>
                </a:uFill>
                <a:latin typeface="Calibri"/>
              </a:rPr>
              <a:t>Stokların, kasa ve ortaklardan alacaklara ilişkin </a:t>
            </a:r>
            <a:r>
              <a:rPr lang="tr-TR" sz="2000" b="1" strike="noStrike" spc="-1">
                <a:solidFill>
                  <a:srgbClr val="FF0000"/>
                </a:solidFill>
                <a:uFill>
                  <a:solidFill>
                    <a:srgbClr val="FFFFFF"/>
                  </a:solidFill>
                </a:uFill>
                <a:latin typeface="Calibri"/>
              </a:rPr>
              <a:t>işletme kayıtlarının </a:t>
            </a:r>
            <a:r>
              <a:rPr lang="tr-TR" sz="2000" b="1" strike="noStrike" spc="-1">
                <a:solidFill>
                  <a:srgbClr val="000000"/>
                </a:solidFill>
                <a:uFill>
                  <a:solidFill>
                    <a:srgbClr val="FFFFFF"/>
                  </a:solidFill>
                </a:uFill>
                <a:latin typeface="Calibri"/>
              </a:rPr>
              <a:t>düzeltilerek gerçek duruma uygun hale getirilmesi</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000" b="1" strike="noStrike" spc="-1">
                <a:solidFill>
                  <a:srgbClr val="000000"/>
                </a:solidFill>
                <a:uFill>
                  <a:solidFill>
                    <a:srgbClr val="FFFFFF"/>
                  </a:solidFill>
                </a:uFill>
                <a:latin typeface="Calibri"/>
              </a:rPr>
              <a:t>Yurt içi ve yurt dışındaki bazı </a:t>
            </a:r>
            <a:r>
              <a:rPr lang="tr-TR" sz="2000" b="1" strike="noStrike" spc="-1">
                <a:solidFill>
                  <a:srgbClr val="FF0000"/>
                </a:solidFill>
                <a:uFill>
                  <a:solidFill>
                    <a:srgbClr val="FFFFFF"/>
                  </a:solidFill>
                </a:uFill>
                <a:latin typeface="Calibri"/>
              </a:rPr>
              <a:t>varlıkların milli ekonomiye </a:t>
            </a:r>
            <a:r>
              <a:rPr lang="tr-TR" sz="2000" b="1" strike="noStrike" spc="-1">
                <a:solidFill>
                  <a:srgbClr val="000000"/>
                </a:solidFill>
                <a:uFill>
                  <a:solidFill>
                    <a:srgbClr val="FFFFFF"/>
                  </a:solidFill>
                </a:uFill>
                <a:latin typeface="Calibri"/>
              </a:rPr>
              <a:t>kazandırılması</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p:txBody>
      </p:sp>
      <p:sp>
        <p:nvSpPr>
          <p:cNvPr id="92" name="TextShape 3"/>
          <p:cNvSpPr txBox="1"/>
          <p:nvPr/>
        </p:nvSpPr>
        <p:spPr>
          <a:xfrm>
            <a:off x="6553080" y="6356520"/>
            <a:ext cx="2133360" cy="364680"/>
          </a:xfrm>
          <a:prstGeom prst="rect">
            <a:avLst/>
          </a:prstGeom>
          <a:noFill/>
          <a:ln>
            <a:noFill/>
          </a:ln>
        </p:spPr>
        <p:txBody>
          <a:bodyPr anchor="ctr"/>
          <a:lstStyle/>
          <a:p>
            <a:pPr algn="r">
              <a:lnSpc>
                <a:spcPct val="100000"/>
              </a:lnSpc>
            </a:pPr>
            <a:fld id="{5EE3F024-91D6-424E-835C-637038D98607}" type="slidenum">
              <a:rPr lang="tr-TR" sz="1200" b="0" strike="noStrike" spc="-1">
                <a:solidFill>
                  <a:srgbClr val="8B8B8B"/>
                </a:solidFill>
                <a:uFill>
                  <a:solidFill>
                    <a:srgbClr val="FFFFFF"/>
                  </a:solidFill>
                </a:uFill>
                <a:latin typeface="Arial Black"/>
              </a:rPr>
              <a:pPr algn="r">
                <a:lnSpc>
                  <a:spcPct val="100000"/>
                </a:lnSpc>
              </a:pPr>
              <a:t>2</a:t>
            </a:fld>
            <a:endParaRPr lang="tr-TR" sz="1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E375B84-462B-4412-B8EC-EAAB054CF428}" type="slidenum">
              <a:rPr lang="tr-TR" sz="1200" b="0" strike="noStrike" spc="-1">
                <a:solidFill>
                  <a:srgbClr val="000000"/>
                </a:solidFill>
                <a:uFill>
                  <a:solidFill>
                    <a:srgbClr val="FFFFFF"/>
                  </a:solidFill>
                </a:uFill>
                <a:latin typeface="Arial Black"/>
              </a:rPr>
              <a:pPr algn="r">
                <a:lnSpc>
                  <a:spcPct val="100000"/>
                </a:lnSpc>
              </a:pPr>
              <a:t>20</a:t>
            </a:fld>
            <a:endParaRPr lang="tr-TR" sz="1800" b="0" strike="noStrike" spc="-1">
              <a:solidFill>
                <a:srgbClr val="000000"/>
              </a:solidFill>
              <a:uFill>
                <a:solidFill>
                  <a:srgbClr val="FFFFFF"/>
                </a:solidFill>
              </a:uFill>
              <a:latin typeface="Arial"/>
            </a:endParaRPr>
          </a:p>
        </p:txBody>
      </p:sp>
      <p:sp>
        <p:nvSpPr>
          <p:cNvPr id="186" name="CustomShape 2"/>
          <p:cNvSpPr/>
          <p:nvPr/>
        </p:nvSpPr>
        <p:spPr>
          <a:xfrm>
            <a:off x="2631600" y="140040"/>
            <a:ext cx="53917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KESİNLEŞMİŞ ALACAKLAR (Örnek 1)</a:t>
            </a:r>
            <a:endParaRPr lang="tr-TR" sz="1800" b="0" strike="noStrike" spc="-1">
              <a:solidFill>
                <a:srgbClr val="000000"/>
              </a:solidFill>
              <a:uFill>
                <a:solidFill>
                  <a:srgbClr val="FFFFFF"/>
                </a:solidFill>
              </a:uFill>
              <a:latin typeface="Arial"/>
            </a:endParaRPr>
          </a:p>
        </p:txBody>
      </p:sp>
      <p:sp>
        <p:nvSpPr>
          <p:cNvPr id="187" name="CustomShape 3"/>
          <p:cNvSpPr/>
          <p:nvPr/>
        </p:nvSpPr>
        <p:spPr>
          <a:xfrm>
            <a:off x="251640" y="1196640"/>
            <a:ext cx="8784720" cy="13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1600" b="0" strike="noStrike" spc="-1">
                <a:solidFill>
                  <a:srgbClr val="000000"/>
                </a:solidFill>
                <a:uFill>
                  <a:solidFill>
                    <a:srgbClr val="FFFFFF"/>
                  </a:solidFill>
                </a:uFill>
                <a:latin typeface="Calibri"/>
              </a:rPr>
              <a:t>26/4/2013 vadeli 5.700,00 TL katma değer vergisi süresinde ödenmemiştir. Bu Kanunun yayımlandığı tarihe kadar 3.173,42 TL gecikme zammı hesaplanmıştır. Kanunun yayımı tarihi itibarıyla toplam borç tutarı 8.873,42 TL’dir. </a:t>
            </a:r>
            <a:endParaRPr lang="tr-TR" sz="1800" b="0" strike="noStrike" spc="-1">
              <a:solidFill>
                <a:srgbClr val="000000"/>
              </a:solidFill>
              <a:uFill>
                <a:solidFill>
                  <a:srgbClr val="FFFFFF"/>
                </a:solidFill>
              </a:uFill>
              <a:latin typeface="Arial"/>
            </a:endParaRPr>
          </a:p>
          <a:p>
            <a:pPr algn="just">
              <a:lnSpc>
                <a:spcPct val="100000"/>
              </a:lnSpc>
            </a:pPr>
            <a:r>
              <a:rPr lang="tr-TR" sz="1600" b="0" strike="noStrike" spc="-1">
                <a:solidFill>
                  <a:srgbClr val="000000"/>
                </a:solidFill>
                <a:uFill>
                  <a:solidFill>
                    <a:srgbClr val="FFFFFF"/>
                  </a:solidFill>
                </a:uFill>
                <a:latin typeface="Calibri"/>
              </a:rPr>
              <a:t>Söz konusu borcun 6736 sayılı kanun hükümlerine göre ödenmesi halinde ödenecek olan tutar ve vazgeçilen alacak tutarı şu şekildedir.</a:t>
            </a:r>
            <a:endParaRPr lang="tr-TR" sz="1800" b="0" strike="noStrike" spc="-1">
              <a:solidFill>
                <a:srgbClr val="000000"/>
              </a:solidFill>
              <a:uFill>
                <a:solidFill>
                  <a:srgbClr val="FFFFFF"/>
                </a:solidFill>
              </a:uFill>
              <a:latin typeface="Arial"/>
            </a:endParaRPr>
          </a:p>
        </p:txBody>
      </p:sp>
      <p:graphicFrame>
        <p:nvGraphicFramePr>
          <p:cNvPr id="188" name="Table 4"/>
          <p:cNvGraphicFramePr/>
          <p:nvPr/>
        </p:nvGraphicFramePr>
        <p:xfrm>
          <a:off x="395640" y="2853000"/>
          <a:ext cx="8424720" cy="1432920"/>
        </p:xfrm>
        <a:graphic>
          <a:graphicData uri="http://schemas.openxmlformats.org/drawingml/2006/table">
            <a:tbl>
              <a:tblPr/>
              <a:tblGrid>
                <a:gridCol w="2016000">
                  <a:extLst>
                    <a:ext uri="{9D8B030D-6E8A-4147-A177-3AD203B41FA5}">
                      <a16:colId xmlns="" xmlns:a16="http://schemas.microsoft.com/office/drawing/2014/main" val="20000"/>
                    </a:ext>
                  </a:extLst>
                </a:gridCol>
                <a:gridCol w="1512000">
                  <a:extLst>
                    <a:ext uri="{9D8B030D-6E8A-4147-A177-3AD203B41FA5}">
                      <a16:colId xmlns="" xmlns:a16="http://schemas.microsoft.com/office/drawing/2014/main" val="20001"/>
                    </a:ext>
                  </a:extLst>
                </a:gridCol>
                <a:gridCol w="2448000">
                  <a:extLst>
                    <a:ext uri="{9D8B030D-6E8A-4147-A177-3AD203B41FA5}">
                      <a16:colId xmlns="" xmlns:a16="http://schemas.microsoft.com/office/drawing/2014/main" val="20002"/>
                    </a:ext>
                  </a:extLst>
                </a:gridCol>
                <a:gridCol w="2448720">
                  <a:extLst>
                    <a:ext uri="{9D8B030D-6E8A-4147-A177-3AD203B41FA5}">
                      <a16:colId xmlns="" xmlns:a16="http://schemas.microsoft.com/office/drawing/2014/main" val="20003"/>
                    </a:ext>
                  </a:extLst>
                </a:gridCol>
              </a:tblGrid>
              <a:tr h="518040">
                <a:tc>
                  <a:txBody>
                    <a:bodyPr/>
                    <a:lstStyle/>
                    <a:p>
                      <a:pPr>
                        <a:lnSpc>
                          <a:spcPct val="100000"/>
                        </a:lnSpc>
                      </a:pPr>
                      <a:r>
                        <a:rPr lang="tr-TR" sz="1400" b="1" strike="noStrike" spc="-1">
                          <a:solidFill>
                            <a:srgbClr val="FFFFFF"/>
                          </a:solidFill>
                          <a:uFill>
                            <a:solidFill>
                              <a:srgbClr val="FFFFFF"/>
                            </a:solidFill>
                          </a:uFill>
                          <a:latin typeface="Calibri"/>
                        </a:rPr>
                        <a:t>Alacak türü</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Borç Miktarı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6736 S.K. Göre Ödenecek Tutar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Vazgeçilen Alacak</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r h="304920">
                <a:tc>
                  <a:txBody>
                    <a:bodyPr/>
                    <a:lstStyle/>
                    <a:p>
                      <a:pPr>
                        <a:lnSpc>
                          <a:spcPct val="100000"/>
                        </a:lnSpc>
                      </a:pPr>
                      <a:r>
                        <a:rPr lang="tr-TR" sz="1400" b="0" strike="noStrike" spc="-1">
                          <a:solidFill>
                            <a:srgbClr val="000000"/>
                          </a:solidFill>
                          <a:uFill>
                            <a:solidFill>
                              <a:srgbClr val="FFFFFF"/>
                            </a:solidFill>
                          </a:uFill>
                          <a:latin typeface="Calibri"/>
                        </a:rPr>
                        <a:t>Katma Değer Vergisi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5.700,00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5.700,00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304920">
                <a:tc>
                  <a:txBody>
                    <a:bodyPr/>
                    <a:lstStyle/>
                    <a:p>
                      <a:pPr>
                        <a:lnSpc>
                          <a:spcPct val="100000"/>
                        </a:lnSpc>
                      </a:pPr>
                      <a:r>
                        <a:rPr lang="tr-TR" sz="1400" b="0" strike="noStrike" spc="-1">
                          <a:solidFill>
                            <a:srgbClr val="000000"/>
                          </a:solidFill>
                          <a:uFill>
                            <a:solidFill>
                              <a:srgbClr val="FFFFFF"/>
                            </a:solidFill>
                          </a:uFill>
                          <a:latin typeface="Calibri"/>
                        </a:rPr>
                        <a:t>Gecikme Zammı /Yİ-ÜFE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3.173,42</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1.223,85</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1.949,57</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304920">
                <a:tc>
                  <a:txBody>
                    <a:bodyPr/>
                    <a:lstStyle/>
                    <a:p>
                      <a:pPr>
                        <a:lnSpc>
                          <a:spcPct val="100000"/>
                        </a:lnSpc>
                      </a:pPr>
                      <a:r>
                        <a:rPr lang="tr-TR" sz="1400" b="1" strike="noStrike" spc="-1">
                          <a:solidFill>
                            <a:srgbClr val="000000"/>
                          </a:solidFill>
                          <a:uFill>
                            <a:solidFill>
                              <a:srgbClr val="FFFFFF"/>
                            </a:solidFill>
                          </a:uFill>
                          <a:latin typeface="Calibri"/>
                        </a:rPr>
                        <a:t>TOPLAM</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a:solidFill>
                            <a:srgbClr val="000000"/>
                          </a:solidFill>
                          <a:uFill>
                            <a:solidFill>
                              <a:srgbClr val="FFFFFF"/>
                            </a:solidFill>
                          </a:uFill>
                          <a:latin typeface="Calibri"/>
                        </a:rPr>
                        <a:t>8.873,42</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a:solidFill>
                            <a:srgbClr val="000000"/>
                          </a:solidFill>
                          <a:uFill>
                            <a:solidFill>
                              <a:srgbClr val="FFFFFF"/>
                            </a:solidFill>
                          </a:uFill>
                          <a:latin typeface="Calibri"/>
                        </a:rPr>
                        <a:t>6.923,85</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a:solidFill>
                            <a:srgbClr val="000000"/>
                          </a:solidFill>
                          <a:uFill>
                            <a:solidFill>
                              <a:srgbClr val="FFFFFF"/>
                            </a:solidFill>
                          </a:uFill>
                          <a:latin typeface="Calibri"/>
                        </a:rPr>
                        <a:t>1.949,57</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3"/>
                  </a:ext>
                </a:extLst>
              </a:tr>
            </a:tbl>
          </a:graphicData>
        </a:graphic>
      </p:graphicFrame>
      <p:sp>
        <p:nvSpPr>
          <p:cNvPr id="189" name="CustomShape 5"/>
          <p:cNvSpPr/>
          <p:nvPr/>
        </p:nvSpPr>
        <p:spPr>
          <a:xfrm>
            <a:off x="251640" y="4337640"/>
            <a:ext cx="8784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1400" b="0" strike="noStrike" spc="-1">
                <a:solidFill>
                  <a:srgbClr val="000000"/>
                </a:solidFill>
                <a:uFill>
                  <a:solidFill>
                    <a:srgbClr val="FFFFFF"/>
                  </a:solidFill>
                </a:uFill>
                <a:latin typeface="Calibri"/>
              </a:rPr>
              <a:t>Tabloda belirtilen borcun 6736 sayılı kanun hükümlerine göre peşin olarak ödenmesi halinde ayrıca 611,92 TL Yİ-ÜFE ‘nin de tahsilinden vazgeçilecektir.. Bu durumda borçlunun ödemesi gereken tutar 6.311,93 TL olacaktır.</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E1EFCED-9FCA-4C05-B002-F6E7CA80504F}" type="slidenum">
              <a:rPr lang="tr-TR" sz="1200" b="0" strike="noStrike" spc="-1">
                <a:solidFill>
                  <a:srgbClr val="000000"/>
                </a:solidFill>
                <a:uFill>
                  <a:solidFill>
                    <a:srgbClr val="FFFFFF"/>
                  </a:solidFill>
                </a:uFill>
                <a:latin typeface="Arial Black"/>
              </a:rPr>
              <a:pPr algn="r">
                <a:lnSpc>
                  <a:spcPct val="100000"/>
                </a:lnSpc>
              </a:pPr>
              <a:t>21</a:t>
            </a:fld>
            <a:endParaRPr lang="tr-TR" sz="1800" b="0" strike="noStrike" spc="-1">
              <a:solidFill>
                <a:srgbClr val="000000"/>
              </a:solidFill>
              <a:uFill>
                <a:solidFill>
                  <a:srgbClr val="FFFFFF"/>
                </a:solidFill>
              </a:uFill>
              <a:latin typeface="Arial"/>
            </a:endParaRPr>
          </a:p>
        </p:txBody>
      </p:sp>
      <p:sp>
        <p:nvSpPr>
          <p:cNvPr id="191" name="CustomShape 2"/>
          <p:cNvSpPr/>
          <p:nvPr/>
        </p:nvSpPr>
        <p:spPr>
          <a:xfrm>
            <a:off x="2631600" y="140040"/>
            <a:ext cx="53917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KESİNLEŞMİŞ ALACAKLAR (Örnek 2)</a:t>
            </a:r>
            <a:endParaRPr lang="tr-TR" sz="1800" b="0" strike="noStrike" spc="-1">
              <a:solidFill>
                <a:srgbClr val="000000"/>
              </a:solidFill>
              <a:uFill>
                <a:solidFill>
                  <a:srgbClr val="FFFFFF"/>
                </a:solidFill>
              </a:uFill>
              <a:latin typeface="Arial"/>
            </a:endParaRPr>
          </a:p>
        </p:txBody>
      </p:sp>
      <p:sp>
        <p:nvSpPr>
          <p:cNvPr id="192" name="CustomShape 3"/>
          <p:cNvSpPr/>
          <p:nvPr/>
        </p:nvSpPr>
        <p:spPr>
          <a:xfrm>
            <a:off x="251640" y="1196640"/>
            <a:ext cx="8784720" cy="15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1400" b="0" strike="noStrike" spc="-1">
                <a:solidFill>
                  <a:srgbClr val="000000"/>
                </a:solidFill>
                <a:uFill>
                  <a:solidFill>
                    <a:srgbClr val="FFFFFF"/>
                  </a:solidFill>
                </a:uFill>
                <a:latin typeface="Calibri"/>
              </a:rPr>
              <a:t>2011 vergilendirme dönemine ilişkin olarak 25/3/2012 tarihine kadar elektronik ortamda verilmesi gereken yıllık gelir vergisi beyannamesi verilmemiştir. Yapılan inceleme sonucunda, 2011 dönemi için 33.000,00 TL gelir vergisi tarh edilmesi ve bir kat vergi ziyaı cezası ile 1.070,00 TL özel usulsüzlük cezası kesilmesi gerektiği tespit edilmiştir. Vergi/ceza ihbarnamesi 13/3/2013 tarihinde mükellefe tebliğ edilmiştir. İnceleme sonucu yapılan bu tarhiyat 12/4/2013 tarihinde tahakkuk etmiş ve Kanunun yayımlandığı tarihe kadar herhangi bir ödemede bulunulmamıştır. Bu tarhiyata göre tahakkuk eden vergi, vergi ziyaı cezası, özel usulsüzlük cezası, gecikme faizi ve gecikme zamlarının 6736 sayılı kanun hükümlerine göre ödenmesi halinde ödenecek olan tutar ve vazgeçilen tutarlar şu şekildedir. </a:t>
            </a:r>
            <a:endParaRPr lang="tr-TR" sz="1800" b="0" strike="noStrike" spc="-1">
              <a:solidFill>
                <a:srgbClr val="000000"/>
              </a:solidFill>
              <a:uFill>
                <a:solidFill>
                  <a:srgbClr val="FFFFFF"/>
                </a:solidFill>
              </a:uFill>
              <a:latin typeface="Arial"/>
            </a:endParaRPr>
          </a:p>
        </p:txBody>
      </p:sp>
      <p:graphicFrame>
        <p:nvGraphicFramePr>
          <p:cNvPr id="193" name="Table 4"/>
          <p:cNvGraphicFramePr/>
          <p:nvPr>
            <p:extLst>
              <p:ext uri="{D42A27DB-BD31-4B8C-83A1-F6EECF244321}">
                <p14:modId xmlns="" xmlns:p14="http://schemas.microsoft.com/office/powerpoint/2010/main" val="88424046"/>
              </p:ext>
            </p:extLst>
          </p:nvPr>
        </p:nvGraphicFramePr>
        <p:xfrm>
          <a:off x="395640" y="2880720"/>
          <a:ext cx="8424720" cy="2347680"/>
        </p:xfrm>
        <a:graphic>
          <a:graphicData uri="http://schemas.openxmlformats.org/drawingml/2006/table">
            <a:tbl>
              <a:tblPr/>
              <a:tblGrid>
                <a:gridCol w="2016000">
                  <a:extLst>
                    <a:ext uri="{9D8B030D-6E8A-4147-A177-3AD203B41FA5}">
                      <a16:colId xmlns="" xmlns:a16="http://schemas.microsoft.com/office/drawing/2014/main" val="20000"/>
                    </a:ext>
                  </a:extLst>
                </a:gridCol>
                <a:gridCol w="1512000">
                  <a:extLst>
                    <a:ext uri="{9D8B030D-6E8A-4147-A177-3AD203B41FA5}">
                      <a16:colId xmlns="" xmlns:a16="http://schemas.microsoft.com/office/drawing/2014/main" val="20001"/>
                    </a:ext>
                  </a:extLst>
                </a:gridCol>
                <a:gridCol w="2448000">
                  <a:extLst>
                    <a:ext uri="{9D8B030D-6E8A-4147-A177-3AD203B41FA5}">
                      <a16:colId xmlns="" xmlns:a16="http://schemas.microsoft.com/office/drawing/2014/main" val="20002"/>
                    </a:ext>
                  </a:extLst>
                </a:gridCol>
                <a:gridCol w="2448720">
                  <a:extLst>
                    <a:ext uri="{9D8B030D-6E8A-4147-A177-3AD203B41FA5}">
                      <a16:colId xmlns="" xmlns:a16="http://schemas.microsoft.com/office/drawing/2014/main" val="20003"/>
                    </a:ext>
                  </a:extLst>
                </a:gridCol>
              </a:tblGrid>
              <a:tr h="518040">
                <a:tc>
                  <a:txBody>
                    <a:bodyPr/>
                    <a:lstStyle/>
                    <a:p>
                      <a:pPr>
                        <a:lnSpc>
                          <a:spcPct val="100000"/>
                        </a:lnSpc>
                      </a:pPr>
                      <a:r>
                        <a:rPr lang="tr-TR" sz="1400" b="1" strike="noStrike" spc="-1" dirty="0">
                          <a:solidFill>
                            <a:srgbClr val="FFFFFF"/>
                          </a:solidFill>
                          <a:uFill>
                            <a:solidFill>
                              <a:srgbClr val="FFFFFF"/>
                            </a:solidFill>
                          </a:uFill>
                          <a:latin typeface="Calibri"/>
                        </a:rPr>
                        <a:t>Alacak türü</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Borç Miktarı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6736 S.K. Göre Ödenecek Tutar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Vazgeçilen Alacak</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r h="304920">
                <a:tc>
                  <a:txBody>
                    <a:bodyPr/>
                    <a:lstStyle/>
                    <a:p>
                      <a:pPr>
                        <a:lnSpc>
                          <a:spcPct val="100000"/>
                        </a:lnSpc>
                      </a:pPr>
                      <a:r>
                        <a:rPr lang="tr-TR" sz="1400" b="0" strike="noStrike" spc="-1">
                          <a:solidFill>
                            <a:srgbClr val="000000"/>
                          </a:solidFill>
                          <a:uFill>
                            <a:solidFill>
                              <a:srgbClr val="FFFFFF"/>
                            </a:solidFill>
                          </a:uFill>
                          <a:latin typeface="Calibri"/>
                        </a:rPr>
                        <a:t>Gelir vergisi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33.000,00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33.000,00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304920">
                <a:tc>
                  <a:txBody>
                    <a:bodyPr/>
                    <a:lstStyle/>
                    <a:p>
                      <a:pPr>
                        <a:lnSpc>
                          <a:spcPct val="100000"/>
                        </a:lnSpc>
                      </a:pPr>
                      <a:r>
                        <a:rPr lang="tr-TR" sz="1400" b="0" strike="noStrike" spc="-1">
                          <a:solidFill>
                            <a:srgbClr val="000000"/>
                          </a:solidFill>
                          <a:uFill>
                            <a:solidFill>
                              <a:srgbClr val="FFFFFF"/>
                            </a:solidFill>
                          </a:uFill>
                          <a:latin typeface="Calibri"/>
                        </a:rPr>
                        <a:t>Vergi ziyaı cezası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33.000,00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33.000,00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304920">
                <a:tc>
                  <a:txBody>
                    <a:bodyPr/>
                    <a:lstStyle/>
                    <a:p>
                      <a:pPr>
                        <a:lnSpc>
                          <a:spcPct val="100000"/>
                        </a:lnSpc>
                      </a:pPr>
                      <a:r>
                        <a:rPr lang="tr-TR" sz="1400" b="0" strike="noStrike" spc="-1">
                          <a:solidFill>
                            <a:srgbClr val="000000"/>
                          </a:solidFill>
                          <a:uFill>
                            <a:solidFill>
                              <a:srgbClr val="FFFFFF"/>
                            </a:solidFill>
                          </a:uFill>
                          <a:latin typeface="Calibri"/>
                        </a:rPr>
                        <a:t>Özel usulsüzlük cezası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1.070,00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dirty="0">
                          <a:solidFill>
                            <a:srgbClr val="000000"/>
                          </a:solidFill>
                          <a:uFill>
                            <a:solidFill>
                              <a:srgbClr val="FFFFFF"/>
                            </a:solidFill>
                          </a:uFill>
                          <a:latin typeface="Calibri"/>
                        </a:rPr>
                        <a:t>535,00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535,00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3"/>
                  </a:ext>
                </a:extLst>
              </a:tr>
              <a:tr h="304920">
                <a:tc>
                  <a:txBody>
                    <a:bodyPr/>
                    <a:lstStyle/>
                    <a:p>
                      <a:pPr>
                        <a:lnSpc>
                          <a:spcPct val="100000"/>
                        </a:lnSpc>
                      </a:pPr>
                      <a:r>
                        <a:rPr lang="tr-TR" sz="1400" b="0" strike="noStrike" spc="-1">
                          <a:solidFill>
                            <a:srgbClr val="000000"/>
                          </a:solidFill>
                          <a:uFill>
                            <a:solidFill>
                              <a:srgbClr val="FFFFFF"/>
                            </a:solidFill>
                          </a:uFill>
                          <a:latin typeface="Calibri"/>
                        </a:rPr>
                        <a:t>Gecikme faizi / 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4.620,00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a:solidFill>
                            <a:srgbClr val="000000"/>
                          </a:solidFill>
                          <a:uFill>
                            <a:solidFill>
                              <a:srgbClr val="FFFFFF"/>
                            </a:solidFill>
                          </a:uFill>
                          <a:latin typeface="Calibri"/>
                        </a:rPr>
                        <a:t>699,60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3.920,4</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4"/>
                  </a:ext>
                </a:extLst>
              </a:tr>
              <a:tr h="304920">
                <a:tc>
                  <a:txBody>
                    <a:bodyPr/>
                    <a:lstStyle/>
                    <a:p>
                      <a:pPr>
                        <a:lnSpc>
                          <a:spcPct val="100000"/>
                        </a:lnSpc>
                      </a:pPr>
                      <a:r>
                        <a:rPr lang="tr-TR" sz="1400" b="0" strike="noStrike" spc="-1">
                          <a:solidFill>
                            <a:srgbClr val="000000"/>
                          </a:solidFill>
                          <a:uFill>
                            <a:solidFill>
                              <a:srgbClr val="FFFFFF"/>
                            </a:solidFill>
                          </a:uFill>
                          <a:latin typeface="Calibri"/>
                        </a:rPr>
                        <a:t>Gecikme zammı / 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36.220,94</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dirty="0">
                          <a:solidFill>
                            <a:srgbClr val="000000"/>
                          </a:solidFill>
                          <a:uFill>
                            <a:solidFill>
                              <a:srgbClr val="FFFFFF"/>
                            </a:solidFill>
                          </a:uFill>
                          <a:latin typeface="Calibri"/>
                        </a:rPr>
                        <a:t>7.283,76</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28.937,18</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5"/>
                  </a:ext>
                </a:extLst>
              </a:tr>
              <a:tr h="304920">
                <a:tc>
                  <a:txBody>
                    <a:bodyPr/>
                    <a:lstStyle/>
                    <a:p>
                      <a:pPr>
                        <a:lnSpc>
                          <a:spcPct val="100000"/>
                        </a:lnSpc>
                      </a:pPr>
                      <a:r>
                        <a:rPr lang="tr-TR" sz="1400" b="1" strike="noStrike" spc="-1">
                          <a:solidFill>
                            <a:srgbClr val="000000"/>
                          </a:solidFill>
                          <a:uFill>
                            <a:solidFill>
                              <a:srgbClr val="FFFFFF"/>
                            </a:solidFill>
                          </a:uFill>
                          <a:latin typeface="Calibri"/>
                        </a:rPr>
                        <a:t>TOPLAM</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1" strike="noStrike" spc="-1">
                          <a:solidFill>
                            <a:srgbClr val="000000"/>
                          </a:solidFill>
                          <a:uFill>
                            <a:solidFill>
                              <a:srgbClr val="FFFFFF"/>
                            </a:solidFill>
                          </a:uFill>
                          <a:latin typeface="Calibri"/>
                        </a:rPr>
                        <a:t>107.910,94</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1" strike="noStrike" spc="-1" dirty="0">
                          <a:solidFill>
                            <a:srgbClr val="000000"/>
                          </a:solidFill>
                          <a:uFill>
                            <a:solidFill>
                              <a:srgbClr val="FFFFFF"/>
                            </a:solidFill>
                          </a:uFill>
                          <a:latin typeface="Calibri"/>
                        </a:rPr>
                        <a:t>41.518,36</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1" strike="noStrike" spc="-1" dirty="0">
                          <a:solidFill>
                            <a:srgbClr val="000000"/>
                          </a:solidFill>
                          <a:uFill>
                            <a:solidFill>
                              <a:srgbClr val="FFFFFF"/>
                            </a:solidFill>
                          </a:uFill>
                          <a:latin typeface="Calibri"/>
                        </a:rPr>
                        <a:t>74.375,94</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6"/>
                  </a:ext>
                </a:extLst>
              </a:tr>
            </a:tbl>
          </a:graphicData>
        </a:graphic>
      </p:graphicFrame>
      <p:sp>
        <p:nvSpPr>
          <p:cNvPr id="194" name="CustomShape 5"/>
          <p:cNvSpPr/>
          <p:nvPr/>
        </p:nvSpPr>
        <p:spPr>
          <a:xfrm>
            <a:off x="251640" y="5353920"/>
            <a:ext cx="8784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1400" b="0" strike="noStrike" spc="-1">
                <a:solidFill>
                  <a:srgbClr val="000000"/>
                </a:solidFill>
                <a:uFill>
                  <a:solidFill>
                    <a:srgbClr val="FFFFFF"/>
                  </a:solidFill>
                </a:uFill>
                <a:latin typeface="Calibri"/>
              </a:rPr>
              <a:t>Tabloda belirtilen borcun 6736 sayılı kanun hükümlerine göre peşin olarak ödenmesi halinde ayrıca 3.991,68 TL Yİ-ÜFE ‘nin de tahsilinden vazgeçilecektir.. Bu durumda borçlunun ödemesi gereken tutar 37.526,68 TL olacaktır.</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E375B84-462B-4412-B8EC-EAAB054CF428}" type="slidenum">
              <a:rPr kumimoji="0" lang="tr-TR" sz="1200" b="0" i="0" u="none" strike="noStrike" kern="1200" cap="none" spc="-1" normalizeH="0" baseline="0" noProof="0">
                <a:ln>
                  <a:noFill/>
                </a:ln>
                <a:solidFill>
                  <a:srgbClr val="000000"/>
                </a:solidFill>
                <a:effectLst/>
                <a:uLnTx/>
                <a:uFill>
                  <a:solidFill>
                    <a:srgbClr val="FFFFFF"/>
                  </a:solidFill>
                </a:uFill>
                <a:latin typeface="Arial Black"/>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800" b="0" i="0" u="none" strike="noStrike" kern="1200" cap="none" spc="-1" normalizeH="0" baseline="0" noProof="0">
              <a:ln>
                <a:noFill/>
              </a:ln>
              <a:solidFill>
                <a:srgbClr val="000000"/>
              </a:solidFill>
              <a:effectLst/>
              <a:uLnTx/>
              <a:uFill>
                <a:solidFill>
                  <a:srgbClr val="FFFFFF"/>
                </a:solidFill>
              </a:uFill>
              <a:latin typeface="Arial"/>
              <a:ea typeface="DejaVu Sans"/>
              <a:cs typeface="DejaVu Sans"/>
            </a:endParaRPr>
          </a:p>
        </p:txBody>
      </p:sp>
      <p:sp>
        <p:nvSpPr>
          <p:cNvPr id="186" name="CustomShape 2"/>
          <p:cNvSpPr/>
          <p:nvPr/>
        </p:nvSpPr>
        <p:spPr>
          <a:xfrm>
            <a:off x="2824104" y="140040"/>
            <a:ext cx="53917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KESİNLEŞMİŞ ALACAKLAR </a:t>
            </a:r>
            <a:r>
              <a:rPr kumimoji="0" lang="tr-TR" sz="2400" b="1"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(Örnek </a:t>
            </a:r>
            <a:r>
              <a:rPr lang="tr-TR" sz="2400" b="1" spc="-1" dirty="0" smtClean="0">
                <a:solidFill>
                  <a:srgbClr val="000000"/>
                </a:solidFill>
                <a:uFill>
                  <a:solidFill>
                    <a:srgbClr val="FFFFFF"/>
                  </a:solidFill>
                </a:uFill>
                <a:latin typeface="Calibri"/>
                <a:ea typeface="DejaVu Sans"/>
                <a:cs typeface="DejaVu Sans"/>
              </a:rPr>
              <a:t>3</a:t>
            </a:r>
            <a:r>
              <a:rPr kumimoji="0" lang="tr-TR" sz="2400" b="1" i="0" u="none" strike="noStrike" kern="1200" cap="none" spc="-1" normalizeH="0" baseline="0" noProof="0" dirty="0" smtClean="0">
                <a:ln>
                  <a:noFill/>
                </a:ln>
                <a:solidFill>
                  <a:srgbClr val="000000"/>
                </a:solidFill>
                <a:effectLst/>
                <a:uLnTx/>
                <a:uFill>
                  <a:solidFill>
                    <a:srgbClr val="FFFFFF"/>
                  </a:solidFill>
                </a:uFill>
                <a:latin typeface="Calibri"/>
                <a:ea typeface="DejaVu Sans"/>
                <a:cs typeface="DejaVu Sans"/>
              </a:rPr>
              <a:t> – TPC)</a:t>
            </a:r>
            <a:endParaRPr kumimoji="0" lang="tr-TR" sz="24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87" name="CustomShape 3"/>
          <p:cNvSpPr/>
          <p:nvPr/>
        </p:nvSpPr>
        <p:spPr>
          <a:xfrm>
            <a:off x="251640" y="1196640"/>
            <a:ext cx="8784720" cy="8716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just"/>
            <a:r>
              <a:rPr lang="tr-TR" sz="1600" spc="-1" dirty="0">
                <a:solidFill>
                  <a:srgbClr val="000000"/>
                </a:solidFill>
                <a:uFill>
                  <a:solidFill>
                    <a:srgbClr val="FFFFFF"/>
                  </a:solidFill>
                </a:uFill>
                <a:latin typeface="Calibri"/>
              </a:rPr>
              <a:t> </a:t>
            </a:r>
            <a:r>
              <a:rPr lang="tr-TR" sz="1600" spc="-1" dirty="0" smtClean="0">
                <a:solidFill>
                  <a:srgbClr val="000000"/>
                </a:solidFill>
                <a:uFill>
                  <a:solidFill>
                    <a:srgbClr val="FFFFFF"/>
                  </a:solidFill>
                </a:uFill>
                <a:latin typeface="Calibri"/>
              </a:rPr>
              <a:t>28/4/2015 </a:t>
            </a:r>
            <a:r>
              <a:rPr lang="tr-TR" sz="1600" spc="-1" dirty="0">
                <a:solidFill>
                  <a:srgbClr val="000000"/>
                </a:solidFill>
                <a:uFill>
                  <a:solidFill>
                    <a:srgbClr val="FFFFFF"/>
                  </a:solidFill>
                </a:uFill>
                <a:latin typeface="Calibri"/>
              </a:rPr>
              <a:t>vadeli 800,00 TL tutarlı trafik idari para cezasının, Kanundan yararlanılmak suretiyle ödenmesi durumunda ödenmesi gereken alacak tutarı ile tahsilinden vazgeçilen alacak tutarı </a:t>
            </a:r>
            <a:r>
              <a:rPr lang="tr-TR" sz="1600" spc="-1" dirty="0" smtClean="0">
                <a:solidFill>
                  <a:srgbClr val="000000"/>
                </a:solidFill>
                <a:uFill>
                  <a:solidFill>
                    <a:srgbClr val="FFFFFF"/>
                  </a:solidFill>
                </a:uFill>
                <a:latin typeface="Calibri"/>
              </a:rPr>
              <a:t>şu şekilde </a:t>
            </a:r>
            <a:r>
              <a:rPr lang="tr-TR" sz="1600" spc="-1" dirty="0">
                <a:solidFill>
                  <a:srgbClr val="000000"/>
                </a:solidFill>
                <a:uFill>
                  <a:solidFill>
                    <a:srgbClr val="FFFFFF"/>
                  </a:solidFill>
                </a:uFill>
                <a:latin typeface="Calibri"/>
              </a:rPr>
              <a:t>olacaktır.</a:t>
            </a:r>
            <a:endParaRPr kumimoji="0" lang="tr-TR"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graphicFrame>
        <p:nvGraphicFramePr>
          <p:cNvPr id="188" name="Table 4"/>
          <p:cNvGraphicFramePr/>
          <p:nvPr>
            <p:extLst>
              <p:ext uri="{D42A27DB-BD31-4B8C-83A1-F6EECF244321}">
                <p14:modId xmlns="" xmlns:p14="http://schemas.microsoft.com/office/powerpoint/2010/main" val="410079321"/>
              </p:ext>
            </p:extLst>
          </p:nvPr>
        </p:nvGraphicFramePr>
        <p:xfrm>
          <a:off x="395640" y="3013420"/>
          <a:ext cx="8424720" cy="1432920"/>
        </p:xfrm>
        <a:graphic>
          <a:graphicData uri="http://schemas.openxmlformats.org/drawingml/2006/table">
            <a:tbl>
              <a:tblPr/>
              <a:tblGrid>
                <a:gridCol w="2016000">
                  <a:extLst>
                    <a:ext uri="{9D8B030D-6E8A-4147-A177-3AD203B41FA5}">
                      <a16:colId xmlns="" xmlns:a16="http://schemas.microsoft.com/office/drawing/2014/main" val="20000"/>
                    </a:ext>
                  </a:extLst>
                </a:gridCol>
                <a:gridCol w="1512000">
                  <a:extLst>
                    <a:ext uri="{9D8B030D-6E8A-4147-A177-3AD203B41FA5}">
                      <a16:colId xmlns="" xmlns:a16="http://schemas.microsoft.com/office/drawing/2014/main" val="20001"/>
                    </a:ext>
                  </a:extLst>
                </a:gridCol>
                <a:gridCol w="2448000">
                  <a:extLst>
                    <a:ext uri="{9D8B030D-6E8A-4147-A177-3AD203B41FA5}">
                      <a16:colId xmlns="" xmlns:a16="http://schemas.microsoft.com/office/drawing/2014/main" val="20002"/>
                    </a:ext>
                  </a:extLst>
                </a:gridCol>
                <a:gridCol w="2448720">
                  <a:extLst>
                    <a:ext uri="{9D8B030D-6E8A-4147-A177-3AD203B41FA5}">
                      <a16:colId xmlns="" xmlns:a16="http://schemas.microsoft.com/office/drawing/2014/main" val="20003"/>
                    </a:ext>
                  </a:extLst>
                </a:gridCol>
              </a:tblGrid>
              <a:tr h="518040">
                <a:tc>
                  <a:txBody>
                    <a:bodyPr/>
                    <a:lstStyle/>
                    <a:p>
                      <a:pPr>
                        <a:lnSpc>
                          <a:spcPct val="100000"/>
                        </a:lnSpc>
                      </a:pPr>
                      <a:r>
                        <a:rPr lang="tr-TR" sz="1400" b="1" strike="noStrike" spc="-1">
                          <a:solidFill>
                            <a:srgbClr val="FFFFFF"/>
                          </a:solidFill>
                          <a:uFill>
                            <a:solidFill>
                              <a:srgbClr val="FFFFFF"/>
                            </a:solidFill>
                          </a:uFill>
                          <a:latin typeface="Calibri"/>
                        </a:rPr>
                        <a:t>Alacak türü</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Borç Miktarı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6736 S.K. Göre Ödenecek Tutar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Vazgeçilen Alacak</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r h="304920">
                <a:tc>
                  <a:txBody>
                    <a:bodyPr/>
                    <a:lstStyle/>
                    <a:p>
                      <a:pPr>
                        <a:lnSpc>
                          <a:spcPct val="100000"/>
                        </a:lnSpc>
                      </a:pPr>
                      <a:r>
                        <a:rPr lang="tr-TR" sz="1400" b="0" strike="noStrike" spc="-1" dirty="0" smtClean="0">
                          <a:solidFill>
                            <a:srgbClr val="000000"/>
                          </a:solidFill>
                          <a:uFill>
                            <a:solidFill>
                              <a:srgbClr val="FFFFFF"/>
                            </a:solidFill>
                          </a:uFill>
                          <a:latin typeface="Calibri"/>
                        </a:rPr>
                        <a:t>Trafik</a:t>
                      </a:r>
                      <a:r>
                        <a:rPr lang="tr-TR" sz="1400" b="0" strike="noStrike" spc="-1" baseline="0" dirty="0" smtClean="0">
                          <a:solidFill>
                            <a:srgbClr val="000000"/>
                          </a:solidFill>
                          <a:uFill>
                            <a:solidFill>
                              <a:srgbClr val="FFFFFF"/>
                            </a:solidFill>
                          </a:uFill>
                          <a:latin typeface="Calibri"/>
                        </a:rPr>
                        <a:t> Para Cezası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800,00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800,00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a:solidFill>
                            <a:srgbClr val="000000"/>
                          </a:solidFill>
                          <a:uFill>
                            <a:solidFill>
                              <a:srgbClr val="FFFFFF"/>
                            </a:solidFill>
                          </a:uFill>
                          <a:latin typeface="Calibri"/>
                        </a:rPr>
                        <a:t>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304920">
                <a:tc>
                  <a:txBody>
                    <a:bodyPr/>
                    <a:lstStyle/>
                    <a:p>
                      <a:pPr>
                        <a:lnSpc>
                          <a:spcPct val="100000"/>
                        </a:lnSpc>
                      </a:pPr>
                      <a:r>
                        <a:rPr lang="tr-TR" sz="1400" b="0" strike="noStrike" spc="-1" dirty="0" smtClean="0">
                          <a:solidFill>
                            <a:srgbClr val="000000"/>
                          </a:solidFill>
                          <a:uFill>
                            <a:solidFill>
                              <a:srgbClr val="FFFFFF"/>
                            </a:solidFill>
                          </a:uFill>
                          <a:latin typeface="Calibri"/>
                        </a:rPr>
                        <a:t>Hes. Faiz / Yİ-ÜFE</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640,00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51,20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588,80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304920">
                <a:tc>
                  <a:txBody>
                    <a:bodyPr/>
                    <a:lstStyle/>
                    <a:p>
                      <a:pPr>
                        <a:lnSpc>
                          <a:spcPct val="100000"/>
                        </a:lnSpc>
                      </a:pPr>
                      <a:r>
                        <a:rPr lang="tr-TR" sz="1400" b="1"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TOPLAM</a:t>
                      </a:r>
                      <a:endParaRPr lang="tr-TR" sz="1400" b="1"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1.440,00</a:t>
                      </a:r>
                      <a:endParaRPr lang="tr-TR" sz="1400" b="1"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851,20</a:t>
                      </a:r>
                      <a:endParaRPr lang="tr-TR" sz="1400" b="1"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588,80</a:t>
                      </a:r>
                      <a:endParaRPr lang="tr-TR" sz="1400" b="1"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857967463"/>
                  </a:ext>
                </a:extLst>
              </a:tr>
            </a:tbl>
          </a:graphicData>
        </a:graphic>
      </p:graphicFrame>
      <p:sp>
        <p:nvSpPr>
          <p:cNvPr id="189" name="CustomShape 5"/>
          <p:cNvSpPr/>
          <p:nvPr/>
        </p:nvSpPr>
        <p:spPr>
          <a:xfrm>
            <a:off x="267682" y="4786817"/>
            <a:ext cx="8784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just"/>
            <a:r>
              <a:rPr kumimoji="0" lang="tr-TR" sz="1400" b="0"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Tabloda belirtilen borcun 6736 sayılı kanun hükümlerine göre peşin olarak ödenmesi halinde ayrıca </a:t>
            </a:r>
            <a:r>
              <a:rPr lang="tr-TR" sz="1400" spc="-1" dirty="0" smtClean="0">
                <a:solidFill>
                  <a:srgbClr val="000000"/>
                </a:solidFill>
                <a:uFill>
                  <a:solidFill>
                    <a:srgbClr val="FFFFFF"/>
                  </a:solidFill>
                </a:uFill>
                <a:latin typeface="Calibri"/>
              </a:rPr>
              <a:t>25,60 </a:t>
            </a:r>
            <a:r>
              <a:rPr kumimoji="0" lang="tr-TR" sz="1400" b="0"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TL Yİ-ÜFE ‘nin de tahsilinden vazgeçilecektir.. Bu durumda borçlunun ödemesi gereken tutar </a:t>
            </a:r>
            <a:r>
              <a:rPr lang="tr-TR" sz="1400" spc="-1" dirty="0" smtClean="0">
                <a:solidFill>
                  <a:srgbClr val="000000"/>
                </a:solidFill>
                <a:uFill>
                  <a:solidFill>
                    <a:srgbClr val="FFFFFF"/>
                  </a:solidFill>
                </a:uFill>
                <a:latin typeface="Calibri"/>
              </a:rPr>
              <a:t>825,60 </a:t>
            </a:r>
            <a:r>
              <a:rPr kumimoji="0" lang="tr-TR" sz="1400" b="0"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TL olacaktır</a:t>
            </a:r>
            <a:r>
              <a:rPr kumimoji="0" lang="tr-TR" sz="1400" b="0" i="0" u="none" strike="noStrike" kern="1200" cap="none" spc="-1" normalizeH="0" baseline="0" noProof="0" dirty="0" smtClean="0">
                <a:ln>
                  <a:noFill/>
                </a:ln>
                <a:solidFill>
                  <a:srgbClr val="000000"/>
                </a:solidFill>
                <a:effectLst/>
                <a:uLnTx/>
                <a:uFill>
                  <a:solidFill>
                    <a:srgbClr val="FFFFFF"/>
                  </a:solidFill>
                </a:uFill>
                <a:latin typeface="Calibri"/>
                <a:ea typeface="DejaVu Sans"/>
                <a:cs typeface="DejaVu Sans"/>
              </a:rPr>
              <a:t>.</a:t>
            </a:r>
          </a:p>
        </p:txBody>
      </p:sp>
    </p:spTree>
    <p:extLst>
      <p:ext uri="{BB962C8B-B14F-4D97-AF65-F5344CB8AC3E}">
        <p14:creationId xmlns="" xmlns:p14="http://schemas.microsoft.com/office/powerpoint/2010/main" val="15022566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E375B84-462B-4412-B8EC-EAAB054CF428}" type="slidenum">
              <a:rPr kumimoji="0" lang="tr-TR" sz="1200" b="0" i="0" u="none" strike="noStrike" kern="1200" cap="none" spc="-1" normalizeH="0" baseline="0" noProof="0">
                <a:ln>
                  <a:noFill/>
                </a:ln>
                <a:solidFill>
                  <a:srgbClr val="000000"/>
                </a:solidFill>
                <a:effectLst/>
                <a:uLnTx/>
                <a:uFill>
                  <a:solidFill>
                    <a:srgbClr val="FFFFFF"/>
                  </a:solidFill>
                </a:uFill>
                <a:latin typeface="Arial Black"/>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800" b="0" i="0" u="none" strike="noStrike" kern="1200" cap="none" spc="-1" normalizeH="0" baseline="0" noProof="0">
              <a:ln>
                <a:noFill/>
              </a:ln>
              <a:solidFill>
                <a:srgbClr val="000000"/>
              </a:solidFill>
              <a:effectLst/>
              <a:uLnTx/>
              <a:uFill>
                <a:solidFill>
                  <a:srgbClr val="FFFFFF"/>
                </a:solidFill>
              </a:uFill>
              <a:latin typeface="Arial"/>
              <a:ea typeface="DejaVu Sans"/>
              <a:cs typeface="DejaVu Sans"/>
            </a:endParaRPr>
          </a:p>
        </p:txBody>
      </p:sp>
      <p:sp>
        <p:nvSpPr>
          <p:cNvPr id="186" name="CustomShape 2"/>
          <p:cNvSpPr/>
          <p:nvPr/>
        </p:nvSpPr>
        <p:spPr>
          <a:xfrm>
            <a:off x="2824104" y="140040"/>
            <a:ext cx="53917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KESİNLEŞMİŞ ALACAKLAR </a:t>
            </a:r>
            <a:r>
              <a:rPr kumimoji="0" lang="tr-TR" sz="2400" b="1"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(Örnek </a:t>
            </a:r>
            <a:r>
              <a:rPr lang="tr-TR" sz="2400" b="1" spc="-1" dirty="0" smtClean="0">
                <a:solidFill>
                  <a:srgbClr val="000000"/>
                </a:solidFill>
                <a:uFill>
                  <a:solidFill>
                    <a:srgbClr val="FFFFFF"/>
                  </a:solidFill>
                </a:uFill>
                <a:latin typeface="Calibri"/>
                <a:ea typeface="DejaVu Sans"/>
                <a:cs typeface="DejaVu Sans"/>
              </a:rPr>
              <a:t>4</a:t>
            </a:r>
            <a:r>
              <a:rPr kumimoji="0" lang="tr-TR" sz="2400" b="1" i="0" u="none" strike="noStrike" kern="1200" cap="none" spc="-1" normalizeH="0" baseline="0" noProof="0" dirty="0" smtClean="0">
                <a:ln>
                  <a:noFill/>
                </a:ln>
                <a:solidFill>
                  <a:srgbClr val="000000"/>
                </a:solidFill>
                <a:effectLst/>
                <a:uLnTx/>
                <a:uFill>
                  <a:solidFill>
                    <a:srgbClr val="FFFFFF"/>
                  </a:solidFill>
                </a:uFill>
                <a:latin typeface="Calibri"/>
                <a:ea typeface="DejaVu Sans"/>
                <a:cs typeface="DejaVu Sans"/>
              </a:rPr>
              <a:t> – KKDF)</a:t>
            </a:r>
            <a:endParaRPr kumimoji="0" lang="tr-TR" sz="24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87" name="CustomShape 3"/>
          <p:cNvSpPr/>
          <p:nvPr/>
        </p:nvSpPr>
        <p:spPr>
          <a:xfrm>
            <a:off x="251640" y="1196640"/>
            <a:ext cx="8784720" cy="8716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lvl="0" indent="-285750" algn="just">
              <a:buFont typeface="Arial" panose="020B0604020202020204" pitchFamily="34" charset="0"/>
              <a:buChar char="•"/>
            </a:pPr>
            <a:r>
              <a:rPr lang="tr-TR" sz="1600" spc="-1" dirty="0" smtClean="0">
                <a:solidFill>
                  <a:srgbClr val="000000"/>
                </a:solidFill>
                <a:uFill>
                  <a:solidFill>
                    <a:srgbClr val="FFFFFF"/>
                  </a:solidFill>
                </a:uFill>
                <a:latin typeface="Calibri"/>
              </a:rPr>
              <a:t>Yurtdışından </a:t>
            </a:r>
            <a:r>
              <a:rPr lang="tr-TR" sz="1600" spc="-1" dirty="0">
                <a:solidFill>
                  <a:srgbClr val="000000"/>
                </a:solidFill>
                <a:uFill>
                  <a:solidFill>
                    <a:srgbClr val="FFFFFF"/>
                  </a:solidFill>
                </a:uFill>
                <a:latin typeface="Calibri"/>
              </a:rPr>
              <a:t>10 ay vadeli ihracatın finansmanı için 4/5/2012 tarihinde kredi kullanan mükelleften </a:t>
            </a:r>
            <a:r>
              <a:rPr lang="tr-TR" sz="1600" spc="-1" dirty="0" smtClean="0">
                <a:solidFill>
                  <a:srgbClr val="000000"/>
                </a:solidFill>
                <a:uFill>
                  <a:solidFill>
                    <a:srgbClr val="FFFFFF"/>
                  </a:solidFill>
                </a:uFill>
                <a:latin typeface="Calibri"/>
              </a:rPr>
              <a:t>teşvik </a:t>
            </a:r>
            <a:r>
              <a:rPr lang="tr-TR" sz="1600" spc="-1" dirty="0">
                <a:solidFill>
                  <a:srgbClr val="000000"/>
                </a:solidFill>
                <a:uFill>
                  <a:solidFill>
                    <a:srgbClr val="FFFFFF"/>
                  </a:solidFill>
                </a:uFill>
                <a:latin typeface="Calibri"/>
              </a:rPr>
              <a:t>mevzuatı gereğince kaynak kullanımını destekleme fonu kesintisi </a:t>
            </a:r>
            <a:r>
              <a:rPr lang="tr-TR" sz="1600" spc="-1" dirty="0" smtClean="0">
                <a:solidFill>
                  <a:srgbClr val="000000"/>
                </a:solidFill>
                <a:uFill>
                  <a:solidFill>
                    <a:srgbClr val="FFFFFF"/>
                  </a:solidFill>
                </a:uFill>
                <a:latin typeface="Calibri"/>
              </a:rPr>
              <a:t>yapılmamıştır</a:t>
            </a:r>
            <a:r>
              <a:rPr lang="tr-TR" sz="1600" spc="-1" dirty="0">
                <a:solidFill>
                  <a:srgbClr val="000000"/>
                </a:solidFill>
                <a:uFill>
                  <a:solidFill>
                    <a:srgbClr val="FFFFFF"/>
                  </a:solidFill>
                </a:uFill>
                <a:latin typeface="Calibri"/>
              </a:rPr>
              <a:t>. </a:t>
            </a:r>
            <a:endParaRPr lang="tr-TR" sz="1600" spc="-1" dirty="0" smtClean="0">
              <a:solidFill>
                <a:srgbClr val="000000"/>
              </a:solidFill>
              <a:uFill>
                <a:solidFill>
                  <a:srgbClr val="FFFFFF"/>
                </a:solidFill>
              </a:uFill>
              <a:latin typeface="Calibri"/>
            </a:endParaRPr>
          </a:p>
          <a:p>
            <a:pPr marL="285750" lvl="0" indent="-285750" algn="just">
              <a:buFont typeface="Arial" panose="020B0604020202020204" pitchFamily="34" charset="0"/>
              <a:buChar char="•"/>
            </a:pPr>
            <a:r>
              <a:rPr lang="tr-TR" sz="1600" spc="-1" dirty="0" smtClean="0">
                <a:solidFill>
                  <a:srgbClr val="000000"/>
                </a:solidFill>
                <a:uFill>
                  <a:solidFill>
                    <a:srgbClr val="FFFFFF"/>
                  </a:solidFill>
                </a:uFill>
                <a:latin typeface="Calibri"/>
              </a:rPr>
              <a:t>İhracat </a:t>
            </a:r>
            <a:r>
              <a:rPr lang="tr-TR" sz="1600" spc="-1" dirty="0">
                <a:solidFill>
                  <a:srgbClr val="000000"/>
                </a:solidFill>
                <a:uFill>
                  <a:solidFill>
                    <a:srgbClr val="FFFFFF"/>
                  </a:solidFill>
                </a:uFill>
                <a:latin typeface="Calibri"/>
              </a:rPr>
              <a:t>taahhüdünü süresi içinde kapatan mükellefin taahhüt kapatılmasında kullanılan gümrük beyannamelerinin gerçeğe uygun olmadığının </a:t>
            </a:r>
            <a:r>
              <a:rPr lang="tr-TR" sz="1600" spc="-1" dirty="0" smtClean="0">
                <a:solidFill>
                  <a:srgbClr val="000000"/>
                </a:solidFill>
                <a:uFill>
                  <a:solidFill>
                    <a:srgbClr val="FFFFFF"/>
                  </a:solidFill>
                </a:uFill>
                <a:latin typeface="Calibri"/>
              </a:rPr>
              <a:t>anlaşılması </a:t>
            </a:r>
            <a:r>
              <a:rPr lang="tr-TR" sz="1600" spc="-1" dirty="0">
                <a:solidFill>
                  <a:srgbClr val="000000"/>
                </a:solidFill>
                <a:uFill>
                  <a:solidFill>
                    <a:srgbClr val="FFFFFF"/>
                  </a:solidFill>
                </a:uFill>
                <a:latin typeface="Calibri"/>
              </a:rPr>
              <a:t>üzerine ilgili banka tarafından 10.000,00 TL kaynak kullanımını destekleme fonu </a:t>
            </a:r>
            <a:r>
              <a:rPr lang="tr-TR" sz="1600" spc="-1" dirty="0" smtClean="0">
                <a:solidFill>
                  <a:srgbClr val="000000"/>
                </a:solidFill>
                <a:uFill>
                  <a:solidFill>
                    <a:srgbClr val="FFFFFF"/>
                  </a:solidFill>
                </a:uFill>
                <a:latin typeface="Calibri"/>
              </a:rPr>
              <a:t>kesintisi </a:t>
            </a:r>
            <a:r>
              <a:rPr lang="tr-TR" sz="1600" spc="-1" dirty="0">
                <a:solidFill>
                  <a:srgbClr val="000000"/>
                </a:solidFill>
                <a:uFill>
                  <a:solidFill>
                    <a:srgbClr val="FFFFFF"/>
                  </a:solidFill>
                </a:uFill>
                <a:latin typeface="Calibri"/>
              </a:rPr>
              <a:t>takip ve tahsil edilmek üzere mükellefin bağlı olduğu vergi dairesine 19/9/2013 tarihinde </a:t>
            </a:r>
            <a:r>
              <a:rPr lang="tr-TR" sz="1600" spc="-1" dirty="0" smtClean="0">
                <a:solidFill>
                  <a:srgbClr val="000000"/>
                </a:solidFill>
                <a:uFill>
                  <a:solidFill>
                    <a:srgbClr val="FFFFFF"/>
                  </a:solidFill>
                </a:uFill>
                <a:latin typeface="Calibri"/>
              </a:rPr>
              <a:t>bildirilmiştir</a:t>
            </a:r>
            <a:r>
              <a:rPr lang="tr-TR" sz="1600" spc="-1" dirty="0">
                <a:solidFill>
                  <a:srgbClr val="000000"/>
                </a:solidFill>
                <a:uFill>
                  <a:solidFill>
                    <a:srgbClr val="FFFFFF"/>
                  </a:solidFill>
                </a:uFill>
                <a:latin typeface="Calibri"/>
              </a:rPr>
              <a:t>. Vergi dairesince yapılan tebliğ üzerine vadesi 25/11/2013 tarihi olan kaynak kullanımını destekleme fonu kesintisi ile kredi kullanım tarihinden vade tarihine kadar hesaplanan cezai faiz için Kanunun yayımlandığı tarihe kadar herhangi bir ödemede </a:t>
            </a:r>
            <a:r>
              <a:rPr lang="tr-TR" sz="1600" spc="-1" dirty="0" smtClean="0">
                <a:solidFill>
                  <a:srgbClr val="000000"/>
                </a:solidFill>
                <a:uFill>
                  <a:solidFill>
                    <a:srgbClr val="FFFFFF"/>
                  </a:solidFill>
                </a:uFill>
                <a:latin typeface="Calibri"/>
              </a:rPr>
              <a:t>bulunulmamıştır</a:t>
            </a:r>
            <a:r>
              <a:rPr lang="tr-TR" sz="1600" spc="-1" dirty="0">
                <a:solidFill>
                  <a:srgbClr val="000000"/>
                </a:solidFill>
                <a:uFill>
                  <a:solidFill>
                    <a:srgbClr val="FFFFFF"/>
                  </a:solidFill>
                </a:uFill>
                <a:latin typeface="Calibri"/>
              </a:rPr>
              <a:t>. </a:t>
            </a:r>
            <a:endParaRPr kumimoji="0" lang="tr-TR"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graphicFrame>
        <p:nvGraphicFramePr>
          <p:cNvPr id="188" name="Table 4"/>
          <p:cNvGraphicFramePr/>
          <p:nvPr>
            <p:extLst>
              <p:ext uri="{D42A27DB-BD31-4B8C-83A1-F6EECF244321}">
                <p14:modId xmlns="" xmlns:p14="http://schemas.microsoft.com/office/powerpoint/2010/main" val="1934828806"/>
              </p:ext>
            </p:extLst>
          </p:nvPr>
        </p:nvGraphicFramePr>
        <p:xfrm>
          <a:off x="395640" y="3542806"/>
          <a:ext cx="8424720" cy="1737840"/>
        </p:xfrm>
        <a:graphic>
          <a:graphicData uri="http://schemas.openxmlformats.org/drawingml/2006/table">
            <a:tbl>
              <a:tblPr/>
              <a:tblGrid>
                <a:gridCol w="2016000">
                  <a:extLst>
                    <a:ext uri="{9D8B030D-6E8A-4147-A177-3AD203B41FA5}">
                      <a16:colId xmlns="" xmlns:a16="http://schemas.microsoft.com/office/drawing/2014/main" val="20000"/>
                    </a:ext>
                  </a:extLst>
                </a:gridCol>
                <a:gridCol w="1512000">
                  <a:extLst>
                    <a:ext uri="{9D8B030D-6E8A-4147-A177-3AD203B41FA5}">
                      <a16:colId xmlns="" xmlns:a16="http://schemas.microsoft.com/office/drawing/2014/main" val="20001"/>
                    </a:ext>
                  </a:extLst>
                </a:gridCol>
                <a:gridCol w="2448000">
                  <a:extLst>
                    <a:ext uri="{9D8B030D-6E8A-4147-A177-3AD203B41FA5}">
                      <a16:colId xmlns="" xmlns:a16="http://schemas.microsoft.com/office/drawing/2014/main" val="20002"/>
                    </a:ext>
                  </a:extLst>
                </a:gridCol>
                <a:gridCol w="2448720">
                  <a:extLst>
                    <a:ext uri="{9D8B030D-6E8A-4147-A177-3AD203B41FA5}">
                      <a16:colId xmlns="" xmlns:a16="http://schemas.microsoft.com/office/drawing/2014/main" val="20003"/>
                    </a:ext>
                  </a:extLst>
                </a:gridCol>
              </a:tblGrid>
              <a:tr h="518040">
                <a:tc>
                  <a:txBody>
                    <a:bodyPr/>
                    <a:lstStyle/>
                    <a:p>
                      <a:pPr>
                        <a:lnSpc>
                          <a:spcPct val="100000"/>
                        </a:lnSpc>
                      </a:pPr>
                      <a:r>
                        <a:rPr lang="tr-TR" sz="1400" b="1" strike="noStrike" spc="-1">
                          <a:solidFill>
                            <a:srgbClr val="FFFFFF"/>
                          </a:solidFill>
                          <a:uFill>
                            <a:solidFill>
                              <a:srgbClr val="FFFFFF"/>
                            </a:solidFill>
                          </a:uFill>
                          <a:latin typeface="Calibri"/>
                        </a:rPr>
                        <a:t>Alacak türü</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Borç Miktarı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6736 S.K. Göre Ödenecek Tutar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Vazgeçilen Alacak</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r h="304920">
                <a:tc>
                  <a:txBody>
                    <a:bodyPr/>
                    <a:lstStyle/>
                    <a:p>
                      <a:pPr>
                        <a:lnSpc>
                          <a:spcPct val="100000"/>
                        </a:lnSpc>
                      </a:pPr>
                      <a:r>
                        <a:rPr lang="tr-TR" sz="1400" b="0" strike="noStrike" spc="-1" dirty="0" smtClean="0">
                          <a:solidFill>
                            <a:srgbClr val="000000"/>
                          </a:solidFill>
                          <a:uFill>
                            <a:solidFill>
                              <a:srgbClr val="FFFFFF"/>
                            </a:solidFill>
                          </a:uFill>
                          <a:latin typeface="Calibri"/>
                        </a:rPr>
                        <a:t>Kaynak</a:t>
                      </a:r>
                      <a:r>
                        <a:rPr lang="tr-TR" sz="1400" b="0" strike="noStrike" spc="-1" baseline="0" dirty="0" smtClean="0">
                          <a:solidFill>
                            <a:srgbClr val="000000"/>
                          </a:solidFill>
                          <a:uFill>
                            <a:solidFill>
                              <a:srgbClr val="FFFFFF"/>
                            </a:solidFill>
                          </a:uFill>
                          <a:latin typeface="Calibri"/>
                        </a:rPr>
                        <a:t> Kul. Des. Fonu</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10.000,00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10.000,00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a:solidFill>
                            <a:srgbClr val="000000"/>
                          </a:solidFill>
                          <a:uFill>
                            <a:solidFill>
                              <a:srgbClr val="FFFFFF"/>
                            </a:solidFill>
                          </a:uFill>
                          <a:latin typeface="Calibri"/>
                        </a:rPr>
                        <a:t>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304920">
                <a:tc>
                  <a:txBody>
                    <a:bodyPr/>
                    <a:lstStyle/>
                    <a:p>
                      <a:pPr>
                        <a:lnSpc>
                          <a:spcPct val="100000"/>
                        </a:lnSpc>
                      </a:pPr>
                      <a:r>
                        <a:rPr lang="tr-TR" sz="1400" b="0" strike="noStrike" spc="-1" dirty="0" smtClean="0">
                          <a:solidFill>
                            <a:srgbClr val="000000"/>
                          </a:solidFill>
                          <a:uFill>
                            <a:solidFill>
                              <a:srgbClr val="FFFFFF"/>
                            </a:solidFill>
                          </a:uFill>
                          <a:latin typeface="Calibri"/>
                        </a:rPr>
                        <a:t>Cezai</a:t>
                      </a:r>
                      <a:r>
                        <a:rPr lang="tr-TR" sz="1400" b="0" strike="noStrike" spc="-1" baseline="0" dirty="0" smtClean="0">
                          <a:solidFill>
                            <a:srgbClr val="000000"/>
                          </a:solidFill>
                          <a:uFill>
                            <a:solidFill>
                              <a:srgbClr val="FFFFFF"/>
                            </a:solidFill>
                          </a:uFill>
                          <a:latin typeface="Calibri"/>
                        </a:rPr>
                        <a:t> </a:t>
                      </a:r>
                      <a:r>
                        <a:rPr lang="tr-TR" sz="1400" b="0" strike="noStrike" spc="-1" dirty="0" smtClean="0">
                          <a:solidFill>
                            <a:srgbClr val="000000"/>
                          </a:solidFill>
                          <a:uFill>
                            <a:solidFill>
                              <a:srgbClr val="FFFFFF"/>
                            </a:solidFill>
                          </a:uFill>
                          <a:latin typeface="Calibri"/>
                        </a:rPr>
                        <a:t>Faiz / Yİ-ÜFE</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2.810,96</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721,47</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2.089,49</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304920">
                <a:tc>
                  <a:txBody>
                    <a:bodyPr/>
                    <a:lstStyle/>
                    <a:p>
                      <a:pPr>
                        <a:lnSpc>
                          <a:spcPct val="100000"/>
                        </a:lnSpc>
                      </a:pPr>
                      <a:r>
                        <a:rPr lang="tr-TR" sz="1400" b="0"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G.Zammı</a:t>
                      </a:r>
                      <a:r>
                        <a:rPr lang="tr-TR" sz="1400" b="0" strike="noStrike" spc="-1" baseline="0" dirty="0" smtClean="0">
                          <a:solidFill>
                            <a:srgbClr val="000000"/>
                          </a:solidFill>
                          <a:uFill>
                            <a:solidFill>
                              <a:srgbClr val="FFFFFF"/>
                            </a:solidFill>
                          </a:uFill>
                          <a:latin typeface="Calibri" panose="020F0502020204030204" pitchFamily="34" charset="0"/>
                          <a:cs typeface="Calibri" panose="020F0502020204030204" pitchFamily="34" charset="0"/>
                        </a:rPr>
                        <a:t> / Yİ-ÜFE</a:t>
                      </a:r>
                      <a:endParaRPr lang="tr-TR"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4.592,08</a:t>
                      </a:r>
                      <a:endParaRPr lang="tr-TR"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1.692,80</a:t>
                      </a:r>
                      <a:endParaRPr lang="tr-TR"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2.899,28</a:t>
                      </a:r>
                      <a:endParaRPr lang="tr-TR"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 xmlns:a16="http://schemas.microsoft.com/office/drawing/2014/main" val="2015711103"/>
                  </a:ext>
                </a:extLst>
              </a:tr>
              <a:tr h="304920">
                <a:tc>
                  <a:txBody>
                    <a:bodyPr/>
                    <a:lstStyle/>
                    <a:p>
                      <a:pPr>
                        <a:lnSpc>
                          <a:spcPct val="100000"/>
                        </a:lnSpc>
                      </a:pPr>
                      <a:r>
                        <a:rPr lang="tr-TR" sz="1400" b="1"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TOPLAM</a:t>
                      </a:r>
                      <a:endParaRPr lang="tr-TR" sz="1400" b="1"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17.403,04</a:t>
                      </a:r>
                      <a:endParaRPr lang="tr-TR" sz="1400" b="1"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12.414,27</a:t>
                      </a:r>
                      <a:endParaRPr lang="tr-TR" sz="1400" b="1"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panose="020F0502020204030204" pitchFamily="34" charset="0"/>
                          <a:cs typeface="Calibri" panose="020F0502020204030204" pitchFamily="34" charset="0"/>
                        </a:rPr>
                        <a:t>4.988,77</a:t>
                      </a:r>
                      <a:endParaRPr lang="tr-TR" sz="1400" b="1"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857967463"/>
                  </a:ext>
                </a:extLst>
              </a:tr>
            </a:tbl>
          </a:graphicData>
        </a:graphic>
      </p:graphicFrame>
      <p:sp>
        <p:nvSpPr>
          <p:cNvPr id="189" name="CustomShape 5"/>
          <p:cNvSpPr/>
          <p:nvPr/>
        </p:nvSpPr>
        <p:spPr>
          <a:xfrm>
            <a:off x="267682" y="5300161"/>
            <a:ext cx="8784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just"/>
            <a:r>
              <a:rPr kumimoji="0" lang="tr-TR" sz="1400" b="0"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Tabloda belirtilen borcun 6736 sayılı kanun hükümlerine göre peşin olarak ödenmesi halinde ayrıca </a:t>
            </a:r>
            <a:r>
              <a:rPr lang="tr-TR" sz="1400" spc="-1" dirty="0" smtClean="0">
                <a:solidFill>
                  <a:srgbClr val="000000"/>
                </a:solidFill>
                <a:uFill>
                  <a:solidFill>
                    <a:srgbClr val="FFFFFF"/>
                  </a:solidFill>
                </a:uFill>
                <a:latin typeface="Calibri"/>
              </a:rPr>
              <a:t>1.207,13 </a:t>
            </a:r>
            <a:r>
              <a:rPr kumimoji="0" lang="tr-TR" sz="1400" b="0"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TL Yİ-ÜFE ‘nin de tahsilinden vazgeçilecektir.. Bu durumda borçlunun ödemesi gereken tutar </a:t>
            </a:r>
            <a:r>
              <a:rPr lang="tr-TR" sz="1400" spc="-1" dirty="0" smtClean="0">
                <a:solidFill>
                  <a:srgbClr val="000000"/>
                </a:solidFill>
                <a:uFill>
                  <a:solidFill>
                    <a:srgbClr val="FFFFFF"/>
                  </a:solidFill>
                </a:uFill>
                <a:latin typeface="Calibri"/>
              </a:rPr>
              <a:t>11.207,14 TL </a:t>
            </a:r>
            <a:r>
              <a:rPr kumimoji="0" lang="tr-TR" sz="1400" b="0" i="0" u="none" strike="noStrike" kern="1200" cap="none" spc="-1" normalizeH="0" baseline="0" noProof="0" dirty="0">
                <a:ln>
                  <a:noFill/>
                </a:ln>
                <a:solidFill>
                  <a:srgbClr val="000000"/>
                </a:solidFill>
                <a:effectLst/>
                <a:uLnTx/>
                <a:uFill>
                  <a:solidFill>
                    <a:srgbClr val="FFFFFF"/>
                  </a:solidFill>
                </a:uFill>
                <a:latin typeface="Calibri"/>
                <a:ea typeface="DejaVu Sans"/>
                <a:cs typeface="DejaVu Sans"/>
              </a:rPr>
              <a:t>olacaktır</a:t>
            </a:r>
            <a:r>
              <a:rPr kumimoji="0" lang="tr-TR" sz="1400" b="0" i="0" u="none" strike="noStrike" kern="1200" cap="none" spc="-1" normalizeH="0" baseline="0" noProof="0" dirty="0" smtClean="0">
                <a:ln>
                  <a:noFill/>
                </a:ln>
                <a:solidFill>
                  <a:srgbClr val="000000"/>
                </a:solidFill>
                <a:effectLst/>
                <a:uLnTx/>
                <a:uFill>
                  <a:solidFill>
                    <a:srgbClr val="FFFFFF"/>
                  </a:solidFill>
                </a:uFill>
                <a:latin typeface="Calibri"/>
                <a:ea typeface="DejaVu Sans"/>
                <a:cs typeface="DejaVu Sans"/>
              </a:rPr>
              <a:t>.</a:t>
            </a:r>
          </a:p>
        </p:txBody>
      </p:sp>
    </p:spTree>
    <p:extLst>
      <p:ext uri="{BB962C8B-B14F-4D97-AF65-F5344CB8AC3E}">
        <p14:creationId xmlns="" xmlns:p14="http://schemas.microsoft.com/office/powerpoint/2010/main" val="39793204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BB69269-435E-4650-8E8E-78DE439153D6}" type="slidenum">
              <a:rPr lang="tr-TR" sz="1200" b="0" strike="noStrike" spc="-1">
                <a:solidFill>
                  <a:srgbClr val="000000"/>
                </a:solidFill>
                <a:uFill>
                  <a:solidFill>
                    <a:srgbClr val="FFFFFF"/>
                  </a:solidFill>
                </a:uFill>
                <a:latin typeface="Arial Black"/>
              </a:rPr>
              <a:pPr algn="r">
                <a:lnSpc>
                  <a:spcPct val="100000"/>
                </a:lnSpc>
              </a:pPr>
              <a:t>24</a:t>
            </a:fld>
            <a:endParaRPr lang="tr-TR" sz="1800" b="0" strike="noStrike" spc="-1">
              <a:solidFill>
                <a:srgbClr val="000000"/>
              </a:solidFill>
              <a:uFill>
                <a:solidFill>
                  <a:srgbClr val="FFFFFF"/>
                </a:solidFill>
              </a:uFill>
              <a:latin typeface="Arial"/>
            </a:endParaRPr>
          </a:p>
        </p:txBody>
      </p:sp>
      <p:sp>
        <p:nvSpPr>
          <p:cNvPr id="201" name="CustomShape 2"/>
          <p:cNvSpPr/>
          <p:nvPr/>
        </p:nvSpPr>
        <p:spPr>
          <a:xfrm>
            <a:off x="2950560" y="140040"/>
            <a:ext cx="47545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İHTİLAFLI VERGİ ALACAKLARI(I)</a:t>
            </a:r>
            <a:endParaRPr lang="tr-TR" sz="1800" b="0" strike="noStrike" spc="-1">
              <a:solidFill>
                <a:srgbClr val="000000"/>
              </a:solidFill>
              <a:uFill>
                <a:solidFill>
                  <a:srgbClr val="FFFFFF"/>
                </a:solidFill>
              </a:uFill>
              <a:latin typeface="Arial"/>
            </a:endParaRPr>
          </a:p>
        </p:txBody>
      </p:sp>
      <p:sp>
        <p:nvSpPr>
          <p:cNvPr id="202"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03"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204" name="CustomShape 5"/>
          <p:cNvSpPr/>
          <p:nvPr/>
        </p:nvSpPr>
        <p:spPr>
          <a:xfrm>
            <a:off x="467640" y="1462320"/>
            <a:ext cx="8424720" cy="161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11120">
              <a:lnSpc>
                <a:spcPct val="80000"/>
              </a:lnSpc>
            </a:pPr>
            <a:endParaRPr lang="tr-TR" sz="1800" b="0" strike="noStrike" spc="-1">
              <a:solidFill>
                <a:srgbClr val="000000"/>
              </a:solidFill>
              <a:uFill>
                <a:solidFill>
                  <a:srgbClr val="FFFFFF"/>
                </a:solidFill>
              </a:uFill>
              <a:latin typeface="Arial"/>
            </a:endParaRPr>
          </a:p>
          <a:p>
            <a:pPr marL="411120">
              <a:lnSpc>
                <a:spcPct val="80000"/>
              </a:lnSpc>
            </a:pPr>
            <a:endParaRPr lang="tr-TR" sz="1800" b="0" strike="noStrike" spc="-1">
              <a:solidFill>
                <a:srgbClr val="000000"/>
              </a:solidFill>
              <a:uFill>
                <a:solidFill>
                  <a:srgbClr val="FFFFFF"/>
                </a:solidFill>
              </a:uFill>
              <a:latin typeface="Arial"/>
            </a:endParaRPr>
          </a:p>
          <a:p>
            <a:pPr marL="411120">
              <a:lnSpc>
                <a:spcPct val="80000"/>
              </a:lnSpc>
            </a:pPr>
            <a:endParaRPr lang="tr-TR" sz="1800" b="0" strike="noStrike" spc="-1">
              <a:solidFill>
                <a:srgbClr val="000000"/>
              </a:solidFill>
              <a:uFill>
                <a:solidFill>
                  <a:srgbClr val="FFFFFF"/>
                </a:solidFill>
              </a:uFill>
              <a:latin typeface="Arial"/>
            </a:endParaRPr>
          </a:p>
          <a:p>
            <a:pPr marL="411120">
              <a:lnSpc>
                <a:spcPct val="80000"/>
              </a:lnSpc>
            </a:pPr>
            <a:endParaRPr lang="tr-TR" sz="1800" b="0" strike="noStrike" spc="-1">
              <a:solidFill>
                <a:srgbClr val="000000"/>
              </a:solidFill>
              <a:uFill>
                <a:solidFill>
                  <a:srgbClr val="FFFFFF"/>
                </a:solidFill>
              </a:uFill>
              <a:latin typeface="Arial"/>
            </a:endParaRPr>
          </a:p>
          <a:p>
            <a:pPr marL="411120">
              <a:lnSpc>
                <a:spcPct val="80000"/>
              </a:lnSpc>
            </a:pPr>
            <a:endParaRPr lang="tr-TR" sz="1800" b="0" strike="noStrike" spc="-1">
              <a:solidFill>
                <a:srgbClr val="000000"/>
              </a:solidFill>
              <a:uFill>
                <a:solidFill>
                  <a:srgbClr val="FFFFFF"/>
                </a:solidFill>
              </a:uFill>
              <a:latin typeface="Arial"/>
            </a:endParaRPr>
          </a:p>
          <a:p>
            <a:pPr marL="411120">
              <a:lnSpc>
                <a:spcPct val="80000"/>
              </a:lnSpc>
            </a:pPr>
            <a:endParaRPr lang="tr-TR" sz="1800" b="0" strike="noStrike" spc="-1">
              <a:solidFill>
                <a:srgbClr val="000000"/>
              </a:solidFill>
              <a:uFill>
                <a:solidFill>
                  <a:srgbClr val="FFFFFF"/>
                </a:solidFill>
              </a:uFill>
              <a:latin typeface="Arial"/>
            </a:endParaRPr>
          </a:p>
        </p:txBody>
      </p:sp>
      <p:sp>
        <p:nvSpPr>
          <p:cNvPr id="205" name="CustomShape 6"/>
          <p:cNvSpPr/>
          <p:nvPr/>
        </p:nvSpPr>
        <p:spPr>
          <a:xfrm>
            <a:off x="323640" y="1340640"/>
            <a:ext cx="8496720" cy="44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9800" algn="ctr">
              <a:lnSpc>
                <a:spcPct val="80000"/>
              </a:lnSpc>
            </a:pPr>
            <a:r>
              <a:rPr lang="tr-TR" sz="2600" b="1" strike="noStrike" spc="-1">
                <a:solidFill>
                  <a:srgbClr val="0070C0"/>
                </a:solidFill>
                <a:uFill>
                  <a:solidFill>
                    <a:srgbClr val="FFFFFF"/>
                  </a:solidFill>
                </a:uFill>
                <a:latin typeface="Calibri"/>
              </a:rPr>
              <a:t>İhtilaflı vergi alacakları dava aşamasına göre yapılandırılıyor</a:t>
            </a:r>
            <a:endParaRPr lang="tr-TR" sz="1800" b="0" strike="noStrike" spc="-1">
              <a:solidFill>
                <a:srgbClr val="000000"/>
              </a:solidFill>
              <a:uFill>
                <a:solidFill>
                  <a:srgbClr val="FFFFFF"/>
                </a:solidFill>
              </a:uFill>
              <a:latin typeface="Arial"/>
            </a:endParaRPr>
          </a:p>
          <a:p>
            <a:pPr>
              <a:lnSpc>
                <a:spcPct val="80000"/>
              </a:lnSpc>
            </a:pPr>
            <a:endParaRPr lang="tr-TR" sz="1800" b="0" strike="noStrike" spc="-1">
              <a:solidFill>
                <a:srgbClr val="000000"/>
              </a:solidFill>
              <a:uFill>
                <a:solidFill>
                  <a:srgbClr val="FFFFFF"/>
                </a:solidFill>
              </a:uFill>
              <a:latin typeface="Arial"/>
            </a:endParaRPr>
          </a:p>
          <a:p>
            <a:pPr marL="365760" indent="-255600">
              <a:lnSpc>
                <a:spcPct val="80000"/>
              </a:lnSpc>
              <a:buClr>
                <a:srgbClr val="000000"/>
              </a:buClr>
              <a:buSzPct val="115000"/>
              <a:buFont typeface="Wingdings" charset="2"/>
              <a:buChar char=""/>
            </a:pPr>
            <a:r>
              <a:rPr lang="tr-TR" sz="2200" b="1" strike="noStrike" spc="-1">
                <a:solidFill>
                  <a:srgbClr val="000000"/>
                </a:solidFill>
                <a:uFill>
                  <a:solidFill>
                    <a:srgbClr val="FFFFFF"/>
                  </a:solidFill>
                </a:uFill>
                <a:latin typeface="Calibri"/>
              </a:rPr>
              <a:t>İhtilaf vergi mahkemesinde (henüz karara bağlanmamış) ise;</a:t>
            </a:r>
            <a:endParaRPr lang="tr-TR" sz="1800" b="0" strike="noStrike" spc="-1">
              <a:solidFill>
                <a:srgbClr val="000000"/>
              </a:solidFill>
              <a:uFill>
                <a:solidFill>
                  <a:srgbClr val="FFFFFF"/>
                </a:solidFill>
              </a:uFill>
              <a:latin typeface="Arial"/>
            </a:endParaRPr>
          </a:p>
          <a:p>
            <a:pPr>
              <a:lnSpc>
                <a:spcPct val="80000"/>
              </a:lnSpc>
            </a:pPr>
            <a:endParaRPr lang="tr-TR" sz="1800" b="0" strike="noStrike" spc="-1">
              <a:solidFill>
                <a:srgbClr val="000000"/>
              </a:solidFill>
              <a:uFill>
                <a:solidFill>
                  <a:srgbClr val="FFFFFF"/>
                </a:solidFill>
              </a:uFill>
              <a:latin typeface="Arial"/>
            </a:endParaRPr>
          </a:p>
          <a:p>
            <a:pPr marL="754560" lvl="1" indent="-342720">
              <a:lnSpc>
                <a:spcPct val="100000"/>
              </a:lnSpc>
              <a:buClr>
                <a:srgbClr val="000000"/>
              </a:buClr>
              <a:buSzPct val="115000"/>
              <a:buFont typeface="Arial"/>
              <a:buChar char="•"/>
            </a:pPr>
            <a:r>
              <a:rPr lang="tr-TR" sz="2200" b="1" strike="noStrike" spc="-1">
                <a:solidFill>
                  <a:srgbClr val="0070C0"/>
                </a:solidFill>
                <a:uFill>
                  <a:solidFill>
                    <a:srgbClr val="FFFFFF"/>
                  </a:solidFill>
                </a:uFill>
                <a:latin typeface="Calibri"/>
              </a:rPr>
              <a:t>Vergi aslının % 50’sinin</a:t>
            </a:r>
            <a:endParaRPr lang="tr-TR" sz="1800" b="0" strike="noStrike" spc="-1">
              <a:solidFill>
                <a:srgbClr val="000000"/>
              </a:solidFill>
              <a:uFill>
                <a:solidFill>
                  <a:srgbClr val="FFFFFF"/>
                </a:solidFill>
              </a:uFill>
              <a:latin typeface="Arial"/>
            </a:endParaRPr>
          </a:p>
          <a:p>
            <a:pPr marL="754560" lvl="1" indent="-342720">
              <a:lnSpc>
                <a:spcPct val="100000"/>
              </a:lnSpc>
              <a:buClr>
                <a:srgbClr val="000000"/>
              </a:buClr>
              <a:buSzPct val="115000"/>
              <a:buFont typeface="Arial"/>
              <a:buChar char="•"/>
            </a:pPr>
            <a:r>
              <a:rPr lang="tr-TR" sz="2200" b="1" strike="noStrike" spc="-1">
                <a:solidFill>
                  <a:srgbClr val="0070C0"/>
                </a:solidFill>
                <a:uFill>
                  <a:solidFill>
                    <a:srgbClr val="FFFFFF"/>
                  </a:solidFill>
                </a:uFill>
                <a:latin typeface="Calibri"/>
              </a:rPr>
              <a:t>Gecikme faizi ve gecikme zammı yerine Yİ-ÜFE tutarının,</a:t>
            </a:r>
            <a:endParaRPr lang="tr-TR" sz="1800" b="0" strike="noStrike" spc="-1">
              <a:solidFill>
                <a:srgbClr val="000000"/>
              </a:solidFill>
              <a:uFill>
                <a:solidFill>
                  <a:srgbClr val="FFFFFF"/>
                </a:solidFill>
              </a:uFill>
              <a:latin typeface="Arial"/>
            </a:endParaRPr>
          </a:p>
          <a:p>
            <a:pPr marL="457200">
              <a:lnSpc>
                <a:spcPct val="80000"/>
              </a:lnSpc>
            </a:pPr>
            <a:endParaRPr lang="tr-TR" sz="1800" b="0" strike="noStrike" spc="-1">
              <a:solidFill>
                <a:srgbClr val="000000"/>
              </a:solidFill>
              <a:uFill>
                <a:solidFill>
                  <a:srgbClr val="FFFFFF"/>
                </a:solidFill>
              </a:uFill>
              <a:latin typeface="Arial"/>
            </a:endParaRPr>
          </a:p>
          <a:p>
            <a:pPr marL="365760" indent="-255600">
              <a:lnSpc>
                <a:spcPct val="80000"/>
              </a:lnSpc>
            </a:pPr>
            <a:r>
              <a:rPr lang="tr-TR" sz="2200" b="1" strike="noStrike" spc="-1">
                <a:solidFill>
                  <a:srgbClr val="000000"/>
                </a:solidFill>
                <a:uFill>
                  <a:solidFill>
                    <a:srgbClr val="FFFFFF"/>
                  </a:solidFill>
                </a:uFill>
                <a:latin typeface="Calibri"/>
              </a:rPr>
              <a:t>		ödenmesi halinde,</a:t>
            </a:r>
            <a:endParaRPr lang="tr-TR" sz="1800" b="0" strike="noStrike" spc="-1">
              <a:solidFill>
                <a:srgbClr val="000000"/>
              </a:solidFill>
              <a:uFill>
                <a:solidFill>
                  <a:srgbClr val="FFFFFF"/>
                </a:solidFill>
              </a:uFill>
              <a:latin typeface="Arial"/>
            </a:endParaRPr>
          </a:p>
          <a:p>
            <a:pPr marL="343080" indent="-342720">
              <a:lnSpc>
                <a:spcPct val="80000"/>
              </a:lnSpc>
            </a:pPr>
            <a:endParaRPr lang="tr-TR" sz="1800" b="0" strike="noStrike" spc="-1">
              <a:solidFill>
                <a:srgbClr val="000000"/>
              </a:solidFill>
              <a:uFill>
                <a:solidFill>
                  <a:srgbClr val="FFFFFF"/>
                </a:solidFill>
              </a:uFill>
              <a:latin typeface="Arial"/>
            </a:endParaRPr>
          </a:p>
          <a:p>
            <a:pPr marL="719280" lvl="1" indent="-246600">
              <a:lnSpc>
                <a:spcPct val="100000"/>
              </a:lnSpc>
              <a:buClr>
                <a:srgbClr val="000000"/>
              </a:buClr>
              <a:buSzPct val="115000"/>
              <a:buFont typeface="Arial"/>
              <a:buChar char="•"/>
            </a:pPr>
            <a:r>
              <a:rPr lang="tr-TR" sz="2200" b="1" strike="noStrike" spc="-1">
                <a:solidFill>
                  <a:srgbClr val="FF0000"/>
                </a:solidFill>
                <a:uFill>
                  <a:solidFill>
                    <a:srgbClr val="FFFFFF"/>
                  </a:solidFill>
                </a:uFill>
                <a:latin typeface="Calibri"/>
              </a:rPr>
              <a:t>Kalan % 50 vergi aslından, </a:t>
            </a:r>
            <a:endParaRPr lang="tr-TR" sz="1800" b="0" strike="noStrike" spc="-1">
              <a:solidFill>
                <a:srgbClr val="000000"/>
              </a:solidFill>
              <a:uFill>
                <a:solidFill>
                  <a:srgbClr val="FFFFFF"/>
                </a:solidFill>
              </a:uFill>
              <a:latin typeface="Arial"/>
            </a:endParaRPr>
          </a:p>
          <a:p>
            <a:pPr marL="719280" lvl="1" indent="-246600">
              <a:lnSpc>
                <a:spcPct val="100000"/>
              </a:lnSpc>
              <a:buClr>
                <a:srgbClr val="000000"/>
              </a:buClr>
              <a:buSzPct val="115000"/>
              <a:buFont typeface="Arial"/>
              <a:buChar char="•"/>
            </a:pPr>
            <a:r>
              <a:rPr lang="tr-TR" sz="2200" b="1" strike="noStrike" spc="-1">
                <a:solidFill>
                  <a:srgbClr val="FF0000"/>
                </a:solidFill>
                <a:uFill>
                  <a:solidFill>
                    <a:srgbClr val="FFFFFF"/>
                  </a:solidFill>
                </a:uFill>
                <a:latin typeface="Calibri"/>
              </a:rPr>
              <a:t>Vergi aslına bağlı olarak kesilen vergi cezalarının tamamından,</a:t>
            </a:r>
            <a:endParaRPr lang="tr-TR" sz="1800" b="0" strike="noStrike" spc="-1">
              <a:solidFill>
                <a:srgbClr val="000000"/>
              </a:solidFill>
              <a:uFill>
                <a:solidFill>
                  <a:srgbClr val="FFFFFF"/>
                </a:solidFill>
              </a:uFill>
              <a:latin typeface="Arial"/>
            </a:endParaRPr>
          </a:p>
          <a:p>
            <a:pPr marL="719280" lvl="1" indent="-246600">
              <a:lnSpc>
                <a:spcPct val="100000"/>
              </a:lnSpc>
              <a:buClr>
                <a:srgbClr val="000000"/>
              </a:buClr>
              <a:buSzPct val="115000"/>
              <a:buFont typeface="Arial"/>
              <a:buChar char="•"/>
            </a:pPr>
            <a:r>
              <a:rPr lang="tr-TR" sz="2200" b="1" strike="noStrike" spc="-1">
                <a:solidFill>
                  <a:srgbClr val="FF0000"/>
                </a:solidFill>
                <a:uFill>
                  <a:solidFill>
                    <a:srgbClr val="FFFFFF"/>
                  </a:solidFill>
                </a:uFill>
                <a:latin typeface="Calibri"/>
              </a:rPr>
              <a:t>Gecikme faizi ve gecikme zammından,</a:t>
            </a:r>
            <a:endParaRPr lang="tr-TR" sz="1800" b="0" strike="noStrike" spc="-1">
              <a:solidFill>
                <a:srgbClr val="000000"/>
              </a:solidFill>
              <a:uFill>
                <a:solidFill>
                  <a:srgbClr val="FFFFFF"/>
                </a:solidFill>
              </a:uFill>
              <a:latin typeface="Arial"/>
            </a:endParaRPr>
          </a:p>
          <a:p>
            <a:pPr marL="433440">
              <a:lnSpc>
                <a:spcPct val="80000"/>
              </a:lnSpc>
            </a:pPr>
            <a:endParaRPr lang="tr-TR" sz="1800" b="0" strike="noStrike" spc="-1">
              <a:solidFill>
                <a:srgbClr val="000000"/>
              </a:solidFill>
              <a:uFill>
                <a:solidFill>
                  <a:srgbClr val="FFFFFF"/>
                </a:solidFill>
              </a:uFill>
              <a:latin typeface="Arial"/>
            </a:endParaRPr>
          </a:p>
          <a:p>
            <a:pPr marL="365760" indent="-255600">
              <a:lnSpc>
                <a:spcPct val="80000"/>
              </a:lnSpc>
            </a:pPr>
            <a:r>
              <a:rPr lang="tr-TR" sz="2200" b="1" strike="noStrike" spc="-1">
                <a:solidFill>
                  <a:srgbClr val="000000"/>
                </a:solidFill>
                <a:uFill>
                  <a:solidFill>
                    <a:srgbClr val="FFFFFF"/>
                  </a:solidFill>
                </a:uFill>
                <a:latin typeface="Calibri"/>
              </a:rPr>
              <a:t>		vazgeçilecek.</a:t>
            </a:r>
            <a:endParaRPr lang="tr-TR" sz="1800" b="0" strike="noStrike" spc="-1">
              <a:solidFill>
                <a:srgbClr val="000000"/>
              </a:solidFill>
              <a:uFill>
                <a:solidFill>
                  <a:srgbClr val="FFFFFF"/>
                </a:solidFill>
              </a:uFill>
              <a:latin typeface="Arial"/>
            </a:endParaRPr>
          </a:p>
        </p:txBody>
      </p:sp>
      <p:pic>
        <p:nvPicPr>
          <p:cNvPr id="206" name="Resim 7"/>
          <p:cNvPicPr/>
          <p:nvPr/>
        </p:nvPicPr>
        <p:blipFill>
          <a:blip r:embed="rId2"/>
          <a:stretch/>
        </p:blipFill>
        <p:spPr>
          <a:xfrm>
            <a:off x="6372360" y="4833360"/>
            <a:ext cx="2256840" cy="1475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BA50D87-1800-400E-ADF9-C77AB7CB3E44}" type="slidenum">
              <a:rPr lang="tr-TR" sz="1200" b="0" strike="noStrike" spc="-1">
                <a:solidFill>
                  <a:srgbClr val="000000"/>
                </a:solidFill>
                <a:uFill>
                  <a:solidFill>
                    <a:srgbClr val="FFFFFF"/>
                  </a:solidFill>
                </a:uFill>
                <a:latin typeface="Arial Black"/>
              </a:rPr>
              <a:pPr algn="r">
                <a:lnSpc>
                  <a:spcPct val="100000"/>
                </a:lnSpc>
              </a:pPr>
              <a:t>25</a:t>
            </a:fld>
            <a:endParaRPr lang="tr-TR" sz="1800" b="0" strike="noStrike" spc="-1">
              <a:solidFill>
                <a:srgbClr val="000000"/>
              </a:solidFill>
              <a:uFill>
                <a:solidFill>
                  <a:srgbClr val="FFFFFF"/>
                </a:solidFill>
              </a:uFill>
              <a:latin typeface="Arial"/>
            </a:endParaRPr>
          </a:p>
        </p:txBody>
      </p:sp>
      <p:sp>
        <p:nvSpPr>
          <p:cNvPr id="208" name="CustomShape 2"/>
          <p:cNvSpPr/>
          <p:nvPr/>
        </p:nvSpPr>
        <p:spPr>
          <a:xfrm>
            <a:off x="2903040" y="140040"/>
            <a:ext cx="48492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İHTİLAFLI VERGİ ALACAKLARI(II)</a:t>
            </a:r>
            <a:endParaRPr lang="tr-TR" sz="1800" b="0" strike="noStrike" spc="-1">
              <a:solidFill>
                <a:srgbClr val="000000"/>
              </a:solidFill>
              <a:uFill>
                <a:solidFill>
                  <a:srgbClr val="FFFFFF"/>
                </a:solidFill>
              </a:uFill>
              <a:latin typeface="Arial"/>
            </a:endParaRPr>
          </a:p>
        </p:txBody>
      </p:sp>
      <p:sp>
        <p:nvSpPr>
          <p:cNvPr id="209"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10" name="CustomShape 4"/>
          <p:cNvSpPr/>
          <p:nvPr/>
        </p:nvSpPr>
        <p:spPr>
          <a:xfrm>
            <a:off x="467640" y="980640"/>
            <a:ext cx="8424720" cy="523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5760" indent="-255600">
              <a:lnSpc>
                <a:spcPct val="80000"/>
              </a:lnSpc>
            </a:pPr>
            <a:r>
              <a:rPr lang="tr-TR" sz="1700" b="1" strike="noStrike" spc="-1" dirty="0">
                <a:solidFill>
                  <a:srgbClr val="000000"/>
                </a:solidFill>
                <a:uFill>
                  <a:solidFill>
                    <a:srgbClr val="FFFFFF"/>
                  </a:solidFill>
                </a:uFill>
                <a:latin typeface="Calibri"/>
              </a:rPr>
              <a:t>	</a:t>
            </a:r>
            <a:endParaRPr lang="tr-TR" sz="1800" b="0" strike="noStrike" spc="-1" dirty="0">
              <a:solidFill>
                <a:srgbClr val="000000"/>
              </a:solidFill>
              <a:uFill>
                <a:solidFill>
                  <a:srgbClr val="FFFFFF"/>
                </a:solidFill>
              </a:uFill>
              <a:latin typeface="Arial"/>
            </a:endParaRPr>
          </a:p>
          <a:p>
            <a:pPr algn="ctr">
              <a:lnSpc>
                <a:spcPct val="80000"/>
              </a:lnSpc>
            </a:pPr>
            <a:r>
              <a:rPr lang="tr-TR" sz="1800" b="1" strike="noStrike" spc="-1" dirty="0">
                <a:solidFill>
                  <a:srgbClr val="0070C0"/>
                </a:solidFill>
                <a:uFill>
                  <a:solidFill>
                    <a:srgbClr val="FFFFFF"/>
                  </a:solidFill>
                </a:uFill>
                <a:latin typeface="Calibri"/>
              </a:rPr>
              <a:t>İhtilaf, Danıştay veya Bölge İdare Mahkemesinde ise verilen en son karara bakılacaktır</a:t>
            </a:r>
            <a:r>
              <a:rPr lang="tr-TR" sz="1800" b="1" strike="noStrike" spc="-1" dirty="0" smtClean="0">
                <a:solidFill>
                  <a:srgbClr val="0070C0"/>
                </a:solidFill>
                <a:uFill>
                  <a:solidFill>
                    <a:srgbClr val="FFFFFF"/>
                  </a:solidFill>
                </a:uFill>
                <a:latin typeface="Calibri"/>
              </a:rPr>
              <a:t>.</a:t>
            </a:r>
            <a:endParaRPr lang="tr-TR" spc="-1" dirty="0">
              <a:solidFill>
                <a:srgbClr val="000000"/>
              </a:solidFill>
              <a:uFill>
                <a:solidFill>
                  <a:srgbClr val="FFFFFF"/>
                </a:solidFill>
              </a:uFill>
              <a:latin typeface="Arial"/>
            </a:endParaRPr>
          </a:p>
          <a:p>
            <a:pPr algn="ctr">
              <a:lnSpc>
                <a:spcPct val="80000"/>
              </a:lnSpc>
            </a:pPr>
            <a:endParaRPr lang="tr-TR" sz="1800" b="0" strike="noStrike" spc="-1" dirty="0">
              <a:solidFill>
                <a:srgbClr val="000000"/>
              </a:solidFill>
              <a:uFill>
                <a:solidFill>
                  <a:srgbClr val="FFFFFF"/>
                </a:solidFill>
              </a:uFill>
              <a:latin typeface="Arial"/>
            </a:endParaRPr>
          </a:p>
          <a:p>
            <a:pPr>
              <a:lnSpc>
                <a:spcPct val="80000"/>
              </a:lnSpc>
            </a:pPr>
            <a:r>
              <a:rPr lang="tr-TR" sz="2200" b="1" strike="noStrike" spc="-1" dirty="0">
                <a:solidFill>
                  <a:srgbClr val="000000"/>
                </a:solidFill>
                <a:uFill>
                  <a:solidFill>
                    <a:srgbClr val="FFFFFF"/>
                  </a:solidFill>
                </a:uFill>
                <a:latin typeface="Calibri"/>
              </a:rPr>
              <a:t>Vergi Mahkemesi</a:t>
            </a:r>
            <a:endParaRPr lang="tr-TR" sz="1800" b="0" strike="noStrike" spc="-1" dirty="0">
              <a:solidFill>
                <a:srgbClr val="000000"/>
              </a:solidFill>
              <a:uFill>
                <a:solidFill>
                  <a:srgbClr val="FFFFFF"/>
                </a:solidFill>
              </a:uFill>
              <a:latin typeface="Arial"/>
            </a:endParaRPr>
          </a:p>
          <a:p>
            <a:pPr algn="just">
              <a:lnSpc>
                <a:spcPct val="80000"/>
              </a:lnSpc>
            </a:pPr>
            <a:endParaRPr lang="tr-TR" sz="1800" b="0" strike="noStrike" spc="-1" dirty="0">
              <a:solidFill>
                <a:srgbClr val="000000"/>
              </a:solidFill>
              <a:uFill>
                <a:solidFill>
                  <a:srgbClr val="FFFFFF"/>
                </a:solidFill>
              </a:uFill>
              <a:latin typeface="Arial"/>
            </a:endParaRPr>
          </a:p>
          <a:p>
            <a:pPr marL="395640" indent="-285480" algn="just">
              <a:lnSpc>
                <a:spcPct val="80000"/>
              </a:lnSpc>
              <a:buClr>
                <a:srgbClr val="000000"/>
              </a:buClr>
              <a:buSzPct val="115000"/>
              <a:buFont typeface="Wingdings" charset="2"/>
              <a:buChar char=""/>
            </a:pPr>
            <a:r>
              <a:rPr lang="tr-TR" sz="1800" b="1" strike="noStrike" spc="-1" dirty="0">
                <a:solidFill>
                  <a:srgbClr val="0070C0"/>
                </a:solidFill>
                <a:uFill>
                  <a:solidFill>
                    <a:srgbClr val="FFFFFF"/>
                  </a:solidFill>
                </a:uFill>
                <a:latin typeface="Calibri"/>
              </a:rPr>
              <a:t>Vergiyi terkin etmişse; </a:t>
            </a:r>
            <a:endParaRPr lang="tr-TR" sz="1800" b="0" strike="noStrike" spc="-1" dirty="0">
              <a:solidFill>
                <a:srgbClr val="000000"/>
              </a:solidFill>
              <a:uFill>
                <a:solidFill>
                  <a:srgbClr val="FFFFFF"/>
                </a:solidFill>
              </a:uFill>
              <a:latin typeface="Arial"/>
            </a:endParaRPr>
          </a:p>
          <a:p>
            <a:pPr marL="658440" lvl="1" indent="-246600" algn="just">
              <a:lnSpc>
                <a:spcPct val="100000"/>
              </a:lnSpc>
              <a:buClr>
                <a:srgbClr val="000000"/>
              </a:buClr>
              <a:buSzPct val="115000"/>
              <a:buFont typeface="Symbol" charset="2"/>
              <a:buChar char=""/>
            </a:pPr>
            <a:r>
              <a:rPr lang="tr-TR" sz="1800" b="1" strike="noStrike" spc="-1" dirty="0">
                <a:solidFill>
                  <a:srgbClr val="000000"/>
                </a:solidFill>
                <a:uFill>
                  <a:solidFill>
                    <a:srgbClr val="FFFFFF"/>
                  </a:solidFill>
                </a:uFill>
                <a:latin typeface="Calibri"/>
              </a:rPr>
              <a:t>Vergi asıllarının </a:t>
            </a:r>
            <a:r>
              <a:rPr lang="tr-TR" sz="1800" b="1" strike="noStrike" spc="-1" dirty="0">
                <a:solidFill>
                  <a:srgbClr val="C00000"/>
                </a:solidFill>
                <a:uFill>
                  <a:solidFill>
                    <a:srgbClr val="FFFFFF"/>
                  </a:solidFill>
                </a:uFill>
                <a:latin typeface="Calibri"/>
              </a:rPr>
              <a:t>% 20’si</a:t>
            </a:r>
            <a:endParaRPr lang="tr-TR" sz="1800" b="0" strike="noStrike" spc="-1" dirty="0">
              <a:solidFill>
                <a:srgbClr val="000000"/>
              </a:solidFill>
              <a:uFill>
                <a:solidFill>
                  <a:srgbClr val="FFFFFF"/>
                </a:solidFill>
              </a:uFill>
              <a:latin typeface="Arial"/>
            </a:endParaRPr>
          </a:p>
          <a:p>
            <a:pPr marL="658440" lvl="1" indent="-246600" algn="just">
              <a:lnSpc>
                <a:spcPct val="100000"/>
              </a:lnSpc>
              <a:buClr>
                <a:srgbClr val="000000"/>
              </a:buClr>
              <a:buSzPct val="115000"/>
              <a:buFont typeface="Symbol" charset="2"/>
              <a:buChar char=""/>
            </a:pPr>
            <a:r>
              <a:rPr lang="tr-TR" sz="1800" b="1" strike="noStrike" spc="-1" dirty="0">
                <a:solidFill>
                  <a:srgbClr val="000000"/>
                </a:solidFill>
                <a:uFill>
                  <a:solidFill>
                    <a:srgbClr val="FFFFFF"/>
                  </a:solidFill>
                </a:uFill>
                <a:latin typeface="Calibri"/>
              </a:rPr>
              <a:t>Gecikme faizi ve gecikme zammı yerine </a:t>
            </a:r>
            <a:r>
              <a:rPr lang="tr-TR" sz="1800" b="1" strike="noStrike" spc="-1" dirty="0">
                <a:solidFill>
                  <a:srgbClr val="C00000"/>
                </a:solidFill>
                <a:uFill>
                  <a:solidFill>
                    <a:srgbClr val="FFFFFF"/>
                  </a:solidFill>
                </a:uFill>
                <a:latin typeface="Calibri"/>
              </a:rPr>
              <a:t>Yİ-ÜFE</a:t>
            </a:r>
            <a:r>
              <a:rPr lang="tr-TR" sz="1800" b="1" strike="noStrike" spc="-1" dirty="0">
                <a:solidFill>
                  <a:srgbClr val="8064A2"/>
                </a:solidFill>
                <a:uFill>
                  <a:solidFill>
                    <a:srgbClr val="FFFFFF"/>
                  </a:solidFill>
                </a:uFill>
                <a:latin typeface="Calibri"/>
              </a:rPr>
              <a:t> </a:t>
            </a:r>
            <a:r>
              <a:rPr lang="tr-TR" sz="1800" b="1" strike="noStrike" spc="-1" dirty="0">
                <a:solidFill>
                  <a:srgbClr val="000000"/>
                </a:solidFill>
                <a:uFill>
                  <a:solidFill>
                    <a:srgbClr val="FFFFFF"/>
                  </a:solidFill>
                </a:uFill>
                <a:latin typeface="Calibri"/>
              </a:rPr>
              <a:t>tutarı</a:t>
            </a:r>
            <a:endParaRPr lang="tr-TR" sz="1800" b="0" strike="noStrike" spc="-1" dirty="0">
              <a:solidFill>
                <a:srgbClr val="000000"/>
              </a:solidFill>
              <a:uFill>
                <a:solidFill>
                  <a:srgbClr val="FFFFFF"/>
                </a:solidFill>
              </a:uFill>
              <a:latin typeface="Arial"/>
            </a:endParaRPr>
          </a:p>
          <a:p>
            <a:pPr marL="457200" algn="just">
              <a:lnSpc>
                <a:spcPct val="80000"/>
              </a:lnSpc>
            </a:pPr>
            <a:endParaRPr lang="tr-TR" sz="1800" b="0" strike="noStrike" spc="-1" dirty="0">
              <a:solidFill>
                <a:srgbClr val="000000"/>
              </a:solidFill>
              <a:uFill>
                <a:solidFill>
                  <a:srgbClr val="FFFFFF"/>
                </a:solidFill>
              </a:uFill>
              <a:latin typeface="Arial"/>
            </a:endParaRPr>
          </a:p>
          <a:p>
            <a:pPr marL="365760" indent="-255600" algn="just">
              <a:lnSpc>
                <a:spcPct val="80000"/>
              </a:lnSpc>
            </a:pPr>
            <a:r>
              <a:rPr lang="tr-TR" sz="1600" b="1" strike="noStrike" spc="-1" dirty="0">
                <a:solidFill>
                  <a:srgbClr val="0070C0"/>
                </a:solidFill>
                <a:uFill>
                  <a:solidFill>
                    <a:srgbClr val="FFFFFF"/>
                  </a:solidFill>
                </a:uFill>
                <a:latin typeface="Calibri"/>
              </a:rPr>
              <a:t>	</a:t>
            </a:r>
            <a:r>
              <a:rPr lang="tr-TR" sz="1800" b="1" strike="noStrike" spc="-1" dirty="0">
                <a:solidFill>
                  <a:srgbClr val="0070C0"/>
                </a:solidFill>
                <a:uFill>
                  <a:solidFill>
                    <a:srgbClr val="FFFFFF"/>
                  </a:solidFill>
                </a:uFill>
                <a:latin typeface="Calibri"/>
              </a:rPr>
              <a:t>ödenecek</a:t>
            </a:r>
            <a:r>
              <a:rPr lang="tr-TR" sz="1600" b="1" strike="noStrike" spc="-1" dirty="0" smtClean="0">
                <a:solidFill>
                  <a:srgbClr val="0070C0"/>
                </a:solidFill>
                <a:uFill>
                  <a:solidFill>
                    <a:srgbClr val="FFFFFF"/>
                  </a:solidFill>
                </a:uFill>
                <a:latin typeface="Calibri"/>
              </a:rPr>
              <a:t>.</a:t>
            </a:r>
            <a:endParaRPr lang="tr-TR" sz="1800" b="0" strike="noStrike" spc="-1" dirty="0">
              <a:solidFill>
                <a:srgbClr val="000000"/>
              </a:solidFill>
              <a:uFill>
                <a:solidFill>
                  <a:srgbClr val="FFFFFF"/>
                </a:solidFill>
              </a:uFill>
              <a:latin typeface="Arial"/>
            </a:endParaRPr>
          </a:p>
          <a:p>
            <a:pPr marL="365760" indent="-255600" algn="just">
              <a:lnSpc>
                <a:spcPct val="80000"/>
              </a:lnSpc>
            </a:pPr>
            <a:endParaRPr lang="tr-TR" sz="1800" b="0" strike="noStrike" spc="-1" dirty="0">
              <a:solidFill>
                <a:srgbClr val="000000"/>
              </a:solidFill>
              <a:uFill>
                <a:solidFill>
                  <a:srgbClr val="FFFFFF"/>
                </a:solidFill>
              </a:uFill>
              <a:latin typeface="Arial"/>
            </a:endParaRPr>
          </a:p>
          <a:p>
            <a:pPr marL="395640" indent="-285480" algn="just">
              <a:lnSpc>
                <a:spcPct val="80000"/>
              </a:lnSpc>
              <a:buClr>
                <a:srgbClr val="000000"/>
              </a:buClr>
              <a:buSzPct val="115000"/>
              <a:buFont typeface="Wingdings" charset="2"/>
              <a:buChar char=""/>
            </a:pPr>
            <a:r>
              <a:rPr lang="tr-TR" sz="1800" b="1" strike="noStrike" spc="-1" dirty="0">
                <a:solidFill>
                  <a:srgbClr val="0070C0"/>
                </a:solidFill>
                <a:uFill>
                  <a:solidFill>
                    <a:srgbClr val="FFFFFF"/>
                  </a:solidFill>
                </a:uFill>
                <a:latin typeface="Calibri"/>
              </a:rPr>
              <a:t>Vergiyi tasdik ya da </a:t>
            </a:r>
            <a:r>
              <a:rPr lang="tr-TR" sz="1800" b="1" strike="noStrike" spc="-1" dirty="0" err="1">
                <a:solidFill>
                  <a:srgbClr val="0070C0"/>
                </a:solidFill>
                <a:uFill>
                  <a:solidFill>
                    <a:srgbClr val="FFFFFF"/>
                  </a:solidFill>
                </a:uFill>
                <a:latin typeface="Calibri"/>
              </a:rPr>
              <a:t>tadilen</a:t>
            </a:r>
            <a:r>
              <a:rPr lang="tr-TR" sz="1800" b="1" strike="noStrike" spc="-1" dirty="0">
                <a:solidFill>
                  <a:srgbClr val="0070C0"/>
                </a:solidFill>
                <a:uFill>
                  <a:solidFill>
                    <a:srgbClr val="FFFFFF"/>
                  </a:solidFill>
                </a:uFill>
                <a:latin typeface="Calibri"/>
              </a:rPr>
              <a:t> tasdik etmişse;</a:t>
            </a:r>
            <a:endParaRPr lang="tr-TR" sz="1800" b="0" strike="noStrike" spc="-1" dirty="0">
              <a:solidFill>
                <a:srgbClr val="000000"/>
              </a:solidFill>
              <a:uFill>
                <a:solidFill>
                  <a:srgbClr val="FFFFFF"/>
                </a:solidFill>
              </a:uFill>
              <a:latin typeface="Arial"/>
            </a:endParaRPr>
          </a:p>
          <a:p>
            <a:pPr algn="just">
              <a:lnSpc>
                <a:spcPct val="80000"/>
              </a:lnSpc>
            </a:pPr>
            <a:endParaRPr lang="tr-TR" sz="1800" b="0" strike="noStrike" spc="-1" dirty="0">
              <a:solidFill>
                <a:srgbClr val="000000"/>
              </a:solidFill>
              <a:uFill>
                <a:solidFill>
                  <a:srgbClr val="FFFFFF"/>
                </a:solidFill>
              </a:uFill>
              <a:latin typeface="Arial"/>
            </a:endParaRPr>
          </a:p>
          <a:p>
            <a:pPr marL="658440" lvl="1" indent="-246600" algn="just">
              <a:lnSpc>
                <a:spcPct val="100000"/>
              </a:lnSpc>
              <a:buClr>
                <a:srgbClr val="000000"/>
              </a:buClr>
              <a:buSzPct val="115000"/>
              <a:buFont typeface="Symbol" charset="2"/>
              <a:buChar char=""/>
            </a:pPr>
            <a:r>
              <a:rPr lang="tr-TR" sz="1800" b="1" strike="noStrike" spc="-1" dirty="0">
                <a:solidFill>
                  <a:srgbClr val="000000"/>
                </a:solidFill>
                <a:uFill>
                  <a:solidFill>
                    <a:srgbClr val="FFFFFF"/>
                  </a:solidFill>
                </a:uFill>
                <a:latin typeface="Calibri"/>
              </a:rPr>
              <a:t>Tasdik edilen vergi asıllarının </a:t>
            </a:r>
            <a:r>
              <a:rPr lang="tr-TR" sz="1800" b="1" strike="noStrike" spc="-1" dirty="0">
                <a:solidFill>
                  <a:srgbClr val="FF0000"/>
                </a:solidFill>
                <a:uFill>
                  <a:solidFill>
                    <a:srgbClr val="FFFFFF"/>
                  </a:solidFill>
                </a:uFill>
                <a:latin typeface="Calibri"/>
              </a:rPr>
              <a:t>tamamı</a:t>
            </a:r>
            <a:endParaRPr lang="tr-TR" sz="1800" b="0" strike="noStrike" spc="-1" dirty="0">
              <a:solidFill>
                <a:srgbClr val="000000"/>
              </a:solidFill>
              <a:uFill>
                <a:solidFill>
                  <a:srgbClr val="FFFFFF"/>
                </a:solidFill>
              </a:uFill>
              <a:latin typeface="Arial"/>
            </a:endParaRPr>
          </a:p>
          <a:p>
            <a:pPr marL="658440" lvl="1" indent="-246600" algn="just">
              <a:lnSpc>
                <a:spcPct val="100000"/>
              </a:lnSpc>
              <a:buClr>
                <a:srgbClr val="000000"/>
              </a:buClr>
              <a:buSzPct val="115000"/>
              <a:buFont typeface="Symbol" charset="2"/>
              <a:buChar char=""/>
            </a:pPr>
            <a:r>
              <a:rPr lang="tr-TR" sz="1800" b="1" strike="noStrike" spc="-1" dirty="0">
                <a:solidFill>
                  <a:srgbClr val="000000"/>
                </a:solidFill>
                <a:uFill>
                  <a:solidFill>
                    <a:srgbClr val="FFFFFF"/>
                  </a:solidFill>
                </a:uFill>
                <a:latin typeface="Calibri"/>
              </a:rPr>
              <a:t>Terkin edilen kısmın </a:t>
            </a:r>
            <a:r>
              <a:rPr lang="tr-TR" sz="1800" b="1" strike="noStrike" spc="-1" dirty="0">
                <a:solidFill>
                  <a:srgbClr val="C00000"/>
                </a:solidFill>
                <a:uFill>
                  <a:solidFill>
                    <a:srgbClr val="FFFFFF"/>
                  </a:solidFill>
                </a:uFill>
                <a:latin typeface="Calibri"/>
              </a:rPr>
              <a:t>% 20’si</a:t>
            </a:r>
            <a:endParaRPr lang="tr-TR" sz="1800" b="0" strike="noStrike" spc="-1" dirty="0">
              <a:solidFill>
                <a:srgbClr val="000000"/>
              </a:solidFill>
              <a:uFill>
                <a:solidFill>
                  <a:srgbClr val="FFFFFF"/>
                </a:solidFill>
              </a:uFill>
              <a:latin typeface="Arial"/>
            </a:endParaRPr>
          </a:p>
          <a:p>
            <a:pPr marL="658440" lvl="1" indent="-246600" algn="just">
              <a:lnSpc>
                <a:spcPct val="100000"/>
              </a:lnSpc>
              <a:buClr>
                <a:srgbClr val="000000"/>
              </a:buClr>
              <a:buSzPct val="115000"/>
              <a:buFont typeface="Symbol" charset="2"/>
              <a:buChar char=""/>
            </a:pPr>
            <a:r>
              <a:rPr lang="tr-TR" sz="1800" b="1" strike="noStrike" spc="-1" dirty="0">
                <a:solidFill>
                  <a:srgbClr val="000000"/>
                </a:solidFill>
                <a:uFill>
                  <a:solidFill>
                    <a:srgbClr val="FFFFFF"/>
                  </a:solidFill>
                </a:uFill>
                <a:latin typeface="Calibri"/>
              </a:rPr>
              <a:t>Gecikme faizi ve gecikme zammı yerine </a:t>
            </a:r>
            <a:r>
              <a:rPr lang="tr-TR" sz="1800" b="1" strike="noStrike" spc="-1" dirty="0">
                <a:solidFill>
                  <a:srgbClr val="C00000"/>
                </a:solidFill>
                <a:uFill>
                  <a:solidFill>
                    <a:srgbClr val="FFFFFF"/>
                  </a:solidFill>
                </a:uFill>
                <a:latin typeface="Calibri"/>
              </a:rPr>
              <a:t>Yİ-ÜFE </a:t>
            </a:r>
            <a:r>
              <a:rPr lang="tr-TR" sz="1800" b="1" strike="noStrike" spc="-1" dirty="0">
                <a:solidFill>
                  <a:srgbClr val="000000"/>
                </a:solidFill>
                <a:uFill>
                  <a:solidFill>
                    <a:srgbClr val="FFFFFF"/>
                  </a:solidFill>
                </a:uFill>
                <a:latin typeface="Calibri"/>
              </a:rPr>
              <a:t>tutarı</a:t>
            </a:r>
            <a:endParaRPr lang="tr-TR" sz="1800" b="0" strike="noStrike" spc="-1" dirty="0">
              <a:solidFill>
                <a:srgbClr val="000000"/>
              </a:solidFill>
              <a:uFill>
                <a:solidFill>
                  <a:srgbClr val="FFFFFF"/>
                </a:solidFill>
              </a:uFill>
              <a:latin typeface="Arial"/>
            </a:endParaRPr>
          </a:p>
          <a:p>
            <a:pPr marL="457200" algn="just">
              <a:lnSpc>
                <a:spcPct val="80000"/>
              </a:lnSpc>
            </a:pPr>
            <a:endParaRPr lang="tr-TR" sz="1800" b="0" strike="noStrike" spc="-1" dirty="0">
              <a:solidFill>
                <a:srgbClr val="000000"/>
              </a:solidFill>
              <a:uFill>
                <a:solidFill>
                  <a:srgbClr val="FFFFFF"/>
                </a:solidFill>
              </a:uFill>
              <a:latin typeface="Arial"/>
            </a:endParaRPr>
          </a:p>
          <a:p>
            <a:pPr marL="365760" indent="-255600" algn="just">
              <a:lnSpc>
                <a:spcPct val="80000"/>
              </a:lnSpc>
            </a:pPr>
            <a:r>
              <a:rPr lang="tr-TR" sz="1600" b="1" strike="noStrike" spc="-1" dirty="0">
                <a:solidFill>
                  <a:srgbClr val="0070C0"/>
                </a:solidFill>
                <a:uFill>
                  <a:solidFill>
                    <a:srgbClr val="FFFFFF"/>
                  </a:solidFill>
                </a:uFill>
                <a:latin typeface="Calibri"/>
              </a:rPr>
              <a:t>	</a:t>
            </a:r>
            <a:r>
              <a:rPr lang="tr-TR" sz="1800" b="1" strike="noStrike" spc="-1" dirty="0">
                <a:solidFill>
                  <a:srgbClr val="0070C0"/>
                </a:solidFill>
                <a:uFill>
                  <a:solidFill>
                    <a:srgbClr val="FFFFFF"/>
                  </a:solidFill>
                </a:uFill>
                <a:latin typeface="Calibri"/>
              </a:rPr>
              <a:t>ödenecek</a:t>
            </a:r>
            <a:r>
              <a:rPr lang="tr-TR" sz="1600" b="1" strike="noStrike" spc="-1" dirty="0" smtClean="0">
                <a:solidFill>
                  <a:srgbClr val="0070C0"/>
                </a:solidFill>
                <a:uFill>
                  <a:solidFill>
                    <a:srgbClr val="FFFFFF"/>
                  </a:solidFill>
                </a:uFill>
                <a:latin typeface="Calibri"/>
              </a:rPr>
              <a:t>.</a:t>
            </a:r>
            <a:endParaRPr lang="tr-TR" sz="1800" b="0" strike="noStrike" spc="-1" dirty="0">
              <a:solidFill>
                <a:srgbClr val="000000"/>
              </a:solidFill>
              <a:uFill>
                <a:solidFill>
                  <a:srgbClr val="FFFFFF"/>
                </a:solidFill>
              </a:uFill>
              <a:latin typeface="Arial"/>
            </a:endParaRPr>
          </a:p>
          <a:p>
            <a:pPr marL="395640" indent="-285480" algn="just">
              <a:lnSpc>
                <a:spcPct val="100000"/>
              </a:lnSpc>
              <a:buClr>
                <a:srgbClr val="000000"/>
              </a:buClr>
              <a:buSzPct val="115000"/>
              <a:buFont typeface="Wingdings" charset="2"/>
              <a:buChar char=""/>
            </a:pPr>
            <a:r>
              <a:rPr lang="tr-TR" sz="1800" b="1" strike="noStrike" spc="-1" dirty="0">
                <a:solidFill>
                  <a:srgbClr val="C00000"/>
                </a:solidFill>
                <a:uFill>
                  <a:solidFill>
                    <a:srgbClr val="FFFFFF"/>
                  </a:solidFill>
                </a:uFill>
                <a:latin typeface="Calibri"/>
              </a:rPr>
              <a:t>Kalan vergi asılları, vergi aslına bağlı olarak kesilen vergi cezalarının tamamı ile gecikme faizi ve gecikme zammı gibi fer’i alacakların </a:t>
            </a:r>
            <a:endParaRPr lang="tr-TR" sz="1800" b="0" strike="noStrike" spc="-1" dirty="0">
              <a:solidFill>
                <a:srgbClr val="000000"/>
              </a:solidFill>
              <a:uFill>
                <a:solidFill>
                  <a:srgbClr val="FFFFFF"/>
                </a:solidFill>
              </a:uFill>
              <a:latin typeface="Arial"/>
            </a:endParaRPr>
          </a:p>
          <a:p>
            <a:pPr algn="just">
              <a:lnSpc>
                <a:spcPct val="80000"/>
              </a:lnSpc>
            </a:pPr>
            <a:endParaRPr lang="tr-TR" sz="1800" b="0" strike="noStrike" spc="-1" dirty="0">
              <a:solidFill>
                <a:srgbClr val="000000"/>
              </a:solidFill>
              <a:uFill>
                <a:solidFill>
                  <a:srgbClr val="FFFFFF"/>
                </a:solidFill>
              </a:uFill>
              <a:latin typeface="Arial"/>
            </a:endParaRPr>
          </a:p>
          <a:p>
            <a:pPr marL="355680" algn="just">
              <a:lnSpc>
                <a:spcPct val="80000"/>
              </a:lnSpc>
            </a:pPr>
            <a:r>
              <a:rPr lang="tr-TR" sz="1800" b="1" strike="noStrike" spc="-1" dirty="0">
                <a:solidFill>
                  <a:srgbClr val="000000"/>
                </a:solidFill>
                <a:uFill>
                  <a:solidFill>
                    <a:srgbClr val="FFFFFF"/>
                  </a:solidFill>
                </a:uFill>
                <a:latin typeface="Calibri"/>
              </a:rPr>
              <a:t>tahsilinden  vazgeçilecek.</a:t>
            </a:r>
            <a:endParaRPr lang="tr-TR" sz="1800" b="0" strike="noStrike" spc="-1" dirty="0">
              <a:solidFill>
                <a:srgbClr val="000000"/>
              </a:solidFill>
              <a:uFill>
                <a:solidFill>
                  <a:srgbClr val="FFFFFF"/>
                </a:solidFill>
              </a:u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4B8BF0E-6C0B-450E-A38F-2FF88E5438CF}" type="slidenum">
              <a:rPr lang="tr-TR" sz="1200" b="0" strike="noStrike" spc="-1">
                <a:solidFill>
                  <a:srgbClr val="000000"/>
                </a:solidFill>
                <a:uFill>
                  <a:solidFill>
                    <a:srgbClr val="FFFFFF"/>
                  </a:solidFill>
                </a:uFill>
                <a:latin typeface="Arial Black"/>
              </a:rPr>
              <a:pPr algn="r">
                <a:lnSpc>
                  <a:spcPct val="100000"/>
                </a:lnSpc>
              </a:pPr>
              <a:t>26</a:t>
            </a:fld>
            <a:endParaRPr lang="tr-TR" sz="1800" b="0" strike="noStrike" spc="-1">
              <a:solidFill>
                <a:srgbClr val="000000"/>
              </a:solidFill>
              <a:uFill>
                <a:solidFill>
                  <a:srgbClr val="FFFFFF"/>
                </a:solidFill>
              </a:uFill>
              <a:latin typeface="Arial"/>
            </a:endParaRPr>
          </a:p>
        </p:txBody>
      </p:sp>
      <p:sp>
        <p:nvSpPr>
          <p:cNvPr id="212" name="CustomShape 2"/>
          <p:cNvSpPr/>
          <p:nvPr/>
        </p:nvSpPr>
        <p:spPr>
          <a:xfrm>
            <a:off x="2856240" y="140040"/>
            <a:ext cx="49435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İHTİLAFLI VERGİ ALACAKLARI(III)</a:t>
            </a:r>
            <a:endParaRPr lang="tr-TR" sz="1800" b="0" strike="noStrike" spc="-1">
              <a:solidFill>
                <a:srgbClr val="000000"/>
              </a:solidFill>
              <a:uFill>
                <a:solidFill>
                  <a:srgbClr val="FFFFFF"/>
                </a:solidFill>
              </a:uFill>
              <a:latin typeface="Arial"/>
            </a:endParaRPr>
          </a:p>
        </p:txBody>
      </p:sp>
      <p:sp>
        <p:nvSpPr>
          <p:cNvPr id="213"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14"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215" name="CustomShape 5"/>
          <p:cNvSpPr/>
          <p:nvPr/>
        </p:nvSpPr>
        <p:spPr>
          <a:xfrm>
            <a:off x="467640" y="1462320"/>
            <a:ext cx="8424720" cy="181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5760" indent="-255600">
              <a:lnSpc>
                <a:spcPct val="80000"/>
              </a:lnSpc>
            </a:pPr>
            <a:r>
              <a:rPr lang="tr-TR" sz="1700" b="1"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p:txBody>
      </p:sp>
      <p:sp>
        <p:nvSpPr>
          <p:cNvPr id="216" name="CustomShape 6"/>
          <p:cNvSpPr/>
          <p:nvPr/>
        </p:nvSpPr>
        <p:spPr>
          <a:xfrm>
            <a:off x="405720" y="1323720"/>
            <a:ext cx="8280720" cy="409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11480">
              <a:lnSpc>
                <a:spcPct val="80000"/>
              </a:lnSpc>
            </a:pPr>
            <a:endParaRPr lang="tr-TR" sz="1800" b="0" strike="noStrike" spc="-1">
              <a:solidFill>
                <a:srgbClr val="000000"/>
              </a:solidFill>
              <a:uFill>
                <a:solidFill>
                  <a:srgbClr val="FFFFFF"/>
                </a:solidFill>
              </a:uFill>
              <a:latin typeface="Arial"/>
            </a:endParaRPr>
          </a:p>
          <a:p>
            <a:pPr marL="411480">
              <a:lnSpc>
                <a:spcPct val="80000"/>
              </a:lnSpc>
            </a:pPr>
            <a:r>
              <a:rPr lang="tr-TR" sz="2200" b="1" strike="noStrike" spc="-1">
                <a:solidFill>
                  <a:srgbClr val="0070C0"/>
                </a:solidFill>
                <a:uFill>
                  <a:solidFill>
                    <a:srgbClr val="FFFFFF"/>
                  </a:solidFill>
                </a:uFill>
                <a:latin typeface="Calibri"/>
              </a:rPr>
              <a:t>Usulsüzlük ve özel usulsüzlük cezalarına açılan dava;</a:t>
            </a:r>
            <a:endParaRPr lang="tr-TR" sz="1800" b="0" strike="noStrike" spc="-1">
              <a:solidFill>
                <a:srgbClr val="000000"/>
              </a:solidFill>
              <a:uFill>
                <a:solidFill>
                  <a:srgbClr val="FFFFFF"/>
                </a:solidFill>
              </a:uFill>
              <a:latin typeface="Arial"/>
            </a:endParaRPr>
          </a:p>
          <a:p>
            <a:pPr marL="704160">
              <a:lnSpc>
                <a:spcPct val="80000"/>
              </a:lnSpc>
            </a:pPr>
            <a:endParaRPr lang="tr-TR" sz="1800" b="0" strike="noStrike" spc="-1">
              <a:solidFill>
                <a:srgbClr val="000000"/>
              </a:solidFill>
              <a:uFill>
                <a:solidFill>
                  <a:srgbClr val="FFFFFF"/>
                </a:solidFill>
              </a:uFill>
              <a:latin typeface="Arial"/>
            </a:endParaRPr>
          </a:p>
          <a:p>
            <a:pPr marL="704160">
              <a:lnSpc>
                <a:spcPct val="80000"/>
              </a:lnSpc>
            </a:pPr>
            <a:endParaRPr lang="tr-TR" sz="1800" b="0" strike="noStrike" spc="-1">
              <a:solidFill>
                <a:srgbClr val="000000"/>
              </a:solidFill>
              <a:uFill>
                <a:solidFill>
                  <a:srgbClr val="FFFFFF"/>
                </a:solidFill>
              </a:uFill>
              <a:latin typeface="Arial"/>
            </a:endParaRPr>
          </a:p>
          <a:p>
            <a:pPr marL="542880" lvl="3" indent="-285480">
              <a:lnSpc>
                <a:spcPct val="80000"/>
              </a:lnSpc>
              <a:buClr>
                <a:srgbClr val="000000"/>
              </a:buClr>
              <a:buSzPct val="115000"/>
              <a:buFont typeface="Wingdings" charset="2"/>
              <a:buChar char=""/>
            </a:pPr>
            <a:r>
              <a:rPr lang="tr-TR" sz="2200" b="1" strike="noStrike" spc="-1">
                <a:solidFill>
                  <a:srgbClr val="000000"/>
                </a:solidFill>
                <a:uFill>
                  <a:solidFill>
                    <a:srgbClr val="FFFFFF"/>
                  </a:solidFill>
                </a:uFill>
                <a:latin typeface="Calibri"/>
              </a:rPr>
              <a:t> Vergi mahkemesinde devam ediyorsa cezanın </a:t>
            </a:r>
            <a:r>
              <a:rPr lang="tr-TR" sz="2200" b="1" strike="noStrike" spc="-1">
                <a:solidFill>
                  <a:srgbClr val="C00000"/>
                </a:solidFill>
                <a:uFill>
                  <a:solidFill>
                    <a:srgbClr val="FFFFFF"/>
                  </a:solidFill>
                </a:uFill>
                <a:latin typeface="Calibri"/>
              </a:rPr>
              <a:t>% 25’i,</a:t>
            </a:r>
            <a:endParaRPr lang="tr-TR" sz="1800" b="0" strike="noStrike" spc="-1">
              <a:solidFill>
                <a:srgbClr val="000000"/>
              </a:solidFill>
              <a:uFill>
                <a:solidFill>
                  <a:srgbClr val="FFFFFF"/>
                </a:solidFill>
              </a:uFill>
              <a:latin typeface="Arial"/>
            </a:endParaRPr>
          </a:p>
          <a:p>
            <a:pPr>
              <a:lnSpc>
                <a:spcPct val="80000"/>
              </a:lnSpc>
            </a:pPr>
            <a:endParaRPr lang="tr-TR" sz="1800" b="0" strike="noStrike" spc="-1">
              <a:solidFill>
                <a:srgbClr val="000000"/>
              </a:solidFill>
              <a:uFill>
                <a:solidFill>
                  <a:srgbClr val="FFFFFF"/>
                </a:solidFill>
              </a:uFill>
              <a:latin typeface="Arial"/>
            </a:endParaRPr>
          </a:p>
          <a:p>
            <a:pPr marL="542880" lvl="3" indent="-285480">
              <a:lnSpc>
                <a:spcPct val="80000"/>
              </a:lnSpc>
              <a:buClr>
                <a:srgbClr val="000000"/>
              </a:buClr>
              <a:buSzPct val="115000"/>
              <a:buFont typeface="Wingdings" charset="2"/>
              <a:buChar char=""/>
            </a:pPr>
            <a:r>
              <a:rPr lang="tr-TR" sz="2200" b="1" strike="noStrike" spc="-1">
                <a:solidFill>
                  <a:srgbClr val="000000"/>
                </a:solidFill>
                <a:uFill>
                  <a:solidFill>
                    <a:srgbClr val="FFFFFF"/>
                  </a:solidFill>
                </a:uFill>
                <a:latin typeface="Calibri"/>
              </a:rPr>
              <a:t> Vergi mahkemesinde karar verilmişse</a:t>
            </a:r>
            <a:endParaRPr lang="tr-TR" sz="1800" b="0" strike="noStrike" spc="-1">
              <a:solidFill>
                <a:srgbClr val="000000"/>
              </a:solidFill>
              <a:uFill>
                <a:solidFill>
                  <a:srgbClr val="FFFFFF"/>
                </a:solidFill>
              </a:uFill>
              <a:latin typeface="Arial"/>
            </a:endParaRPr>
          </a:p>
          <a:p>
            <a:pPr>
              <a:lnSpc>
                <a:spcPct val="80000"/>
              </a:lnSpc>
            </a:pPr>
            <a:endParaRPr lang="tr-TR" sz="1800" b="0" strike="noStrike" spc="-1">
              <a:solidFill>
                <a:srgbClr val="000000"/>
              </a:solidFill>
              <a:uFill>
                <a:solidFill>
                  <a:srgbClr val="FFFFFF"/>
                </a:solidFill>
              </a:uFill>
              <a:latin typeface="Arial"/>
            </a:endParaRPr>
          </a:p>
          <a:p>
            <a:pPr marL="987480" lvl="4" indent="-285480">
              <a:lnSpc>
                <a:spcPct val="100000"/>
              </a:lnSpc>
              <a:buClr>
                <a:srgbClr val="000000"/>
              </a:buClr>
              <a:buSzPct val="115000"/>
              <a:buFont typeface="Arial"/>
              <a:buChar char="•"/>
            </a:pPr>
            <a:r>
              <a:rPr lang="tr-TR" sz="2200" b="1" strike="noStrike" spc="-1">
                <a:solidFill>
                  <a:srgbClr val="0070C0"/>
                </a:solidFill>
                <a:uFill>
                  <a:solidFill>
                    <a:srgbClr val="FFFFFF"/>
                  </a:solidFill>
                </a:uFill>
                <a:latin typeface="Calibri"/>
              </a:rPr>
              <a:t>Tasdik edilen cezanın %50’si</a:t>
            </a:r>
            <a:endParaRPr lang="tr-TR" sz="1800" b="0" strike="noStrike" spc="-1">
              <a:solidFill>
                <a:srgbClr val="000000"/>
              </a:solidFill>
              <a:uFill>
                <a:solidFill>
                  <a:srgbClr val="FFFFFF"/>
                </a:solidFill>
              </a:uFill>
              <a:latin typeface="Arial"/>
            </a:endParaRPr>
          </a:p>
          <a:p>
            <a:pPr marL="987480" lvl="4" indent="-285480">
              <a:lnSpc>
                <a:spcPct val="100000"/>
              </a:lnSpc>
              <a:buClr>
                <a:srgbClr val="000000"/>
              </a:buClr>
              <a:buSzPct val="115000"/>
              <a:buFont typeface="Arial"/>
              <a:buChar char="•"/>
            </a:pPr>
            <a:r>
              <a:rPr lang="tr-TR" sz="2200" b="1" strike="noStrike" spc="-1">
                <a:solidFill>
                  <a:srgbClr val="0070C0"/>
                </a:solidFill>
                <a:uFill>
                  <a:solidFill>
                    <a:srgbClr val="FFFFFF"/>
                  </a:solidFill>
                </a:uFill>
                <a:latin typeface="Calibri"/>
              </a:rPr>
              <a:t>Terkin edilen kısmın %10’u</a:t>
            </a:r>
            <a:endParaRPr lang="tr-TR" sz="1800" b="0" strike="noStrike" spc="-1">
              <a:solidFill>
                <a:srgbClr val="000000"/>
              </a:solidFill>
              <a:uFill>
                <a:solidFill>
                  <a:srgbClr val="FFFFFF"/>
                </a:solidFill>
              </a:uFill>
              <a:latin typeface="Arial"/>
            </a:endParaRPr>
          </a:p>
          <a:p>
            <a:pPr marL="209520">
              <a:lnSpc>
                <a:spcPct val="80000"/>
              </a:lnSpc>
            </a:pPr>
            <a:endParaRPr lang="tr-TR" sz="1800" b="0" strike="noStrike" spc="-1">
              <a:solidFill>
                <a:srgbClr val="000000"/>
              </a:solidFill>
              <a:uFill>
                <a:solidFill>
                  <a:srgbClr val="FFFFFF"/>
                </a:solidFill>
              </a:uFill>
              <a:latin typeface="Arial"/>
            </a:endParaRPr>
          </a:p>
          <a:p>
            <a:pPr marL="209520">
              <a:lnSpc>
                <a:spcPct val="80000"/>
              </a:lnSpc>
            </a:pPr>
            <a:r>
              <a:rPr lang="tr-TR" sz="2200" b="1" strike="noStrike" spc="-1">
                <a:solidFill>
                  <a:srgbClr val="000000"/>
                </a:solidFill>
                <a:uFill>
                  <a:solidFill>
                    <a:srgbClr val="FFFFFF"/>
                  </a:solidFill>
                </a:uFill>
                <a:latin typeface="Calibri"/>
              </a:rPr>
              <a:t>      ödenecek,</a:t>
            </a:r>
            <a:endParaRPr lang="tr-TR" sz="1800" b="0" strike="noStrike" spc="-1">
              <a:solidFill>
                <a:srgbClr val="000000"/>
              </a:solidFill>
              <a:uFill>
                <a:solidFill>
                  <a:srgbClr val="FFFFFF"/>
                </a:solidFill>
              </a:uFill>
              <a:latin typeface="Arial"/>
            </a:endParaRPr>
          </a:p>
          <a:p>
            <a:pPr marL="209520">
              <a:lnSpc>
                <a:spcPct val="80000"/>
              </a:lnSpc>
            </a:pPr>
            <a:endParaRPr lang="tr-TR" sz="1800" b="0" strike="noStrike" spc="-1">
              <a:solidFill>
                <a:srgbClr val="000000"/>
              </a:solidFill>
              <a:uFill>
                <a:solidFill>
                  <a:srgbClr val="FFFFFF"/>
                </a:solidFill>
              </a:uFill>
              <a:latin typeface="Arial"/>
            </a:endParaRPr>
          </a:p>
          <a:p>
            <a:pPr marL="209520">
              <a:lnSpc>
                <a:spcPct val="80000"/>
              </a:lnSpc>
            </a:pPr>
            <a:r>
              <a:rPr lang="tr-TR" sz="2200" b="1" strike="noStrike" spc="-1">
                <a:solidFill>
                  <a:srgbClr val="C00000"/>
                </a:solidFill>
                <a:uFill>
                  <a:solidFill>
                    <a:srgbClr val="FFFFFF"/>
                  </a:solidFill>
                </a:uFill>
                <a:latin typeface="Calibri"/>
              </a:rPr>
              <a:t>Kalan cezaların tahsilinden vazgeçilecektir.</a:t>
            </a:r>
            <a:endParaRPr lang="tr-TR" sz="1800" b="0" strike="noStrike" spc="-1">
              <a:solidFill>
                <a:srgbClr val="000000"/>
              </a:solidFill>
              <a:uFill>
                <a:solidFill>
                  <a:srgbClr val="FFFFFF"/>
                </a:solidFill>
              </a:u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DEE6607-F97A-4B61-84EE-3D5B1DDB8CF5}" type="slidenum">
              <a:rPr lang="tr-TR" sz="1200" b="0" strike="noStrike" spc="-1">
                <a:solidFill>
                  <a:srgbClr val="000000"/>
                </a:solidFill>
                <a:uFill>
                  <a:solidFill>
                    <a:srgbClr val="FFFFFF"/>
                  </a:solidFill>
                </a:uFill>
                <a:latin typeface="Arial Black"/>
              </a:rPr>
              <a:pPr algn="r">
                <a:lnSpc>
                  <a:spcPct val="100000"/>
                </a:lnSpc>
              </a:pPr>
              <a:t>27</a:t>
            </a:fld>
            <a:endParaRPr lang="tr-TR" sz="1800" b="0" strike="noStrike" spc="-1">
              <a:solidFill>
                <a:srgbClr val="000000"/>
              </a:solidFill>
              <a:uFill>
                <a:solidFill>
                  <a:srgbClr val="FFFFFF"/>
                </a:solidFill>
              </a:uFill>
              <a:latin typeface="Arial"/>
            </a:endParaRPr>
          </a:p>
        </p:txBody>
      </p:sp>
      <p:sp>
        <p:nvSpPr>
          <p:cNvPr id="218" name="CustomShape 2"/>
          <p:cNvSpPr/>
          <p:nvPr/>
        </p:nvSpPr>
        <p:spPr>
          <a:xfrm>
            <a:off x="2414160" y="140040"/>
            <a:ext cx="58276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İHTİLAFLI VERGİ ALACAKLARI(Örnek 1)</a:t>
            </a:r>
            <a:endParaRPr lang="tr-TR" sz="1800" b="0" strike="noStrike" spc="-1">
              <a:solidFill>
                <a:srgbClr val="000000"/>
              </a:solidFill>
              <a:uFill>
                <a:solidFill>
                  <a:srgbClr val="FFFFFF"/>
                </a:solidFill>
              </a:uFill>
              <a:latin typeface="Arial"/>
            </a:endParaRPr>
          </a:p>
        </p:txBody>
      </p:sp>
      <p:sp>
        <p:nvSpPr>
          <p:cNvPr id="219"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20"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221" name="CustomShape 5"/>
          <p:cNvSpPr/>
          <p:nvPr/>
        </p:nvSpPr>
        <p:spPr>
          <a:xfrm>
            <a:off x="467640" y="1462320"/>
            <a:ext cx="8424720" cy="181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5760" indent="-255600">
              <a:lnSpc>
                <a:spcPct val="80000"/>
              </a:lnSpc>
            </a:pPr>
            <a:r>
              <a:rPr lang="tr-TR" sz="1700" b="1"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p:txBody>
      </p:sp>
      <p:sp>
        <p:nvSpPr>
          <p:cNvPr id="222" name="CustomShape 6"/>
          <p:cNvSpPr/>
          <p:nvPr/>
        </p:nvSpPr>
        <p:spPr>
          <a:xfrm>
            <a:off x="251640" y="1196640"/>
            <a:ext cx="8784720" cy="15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1400" b="0" strike="noStrike" spc="-1">
                <a:solidFill>
                  <a:srgbClr val="000000"/>
                </a:solidFill>
                <a:uFill>
                  <a:solidFill>
                    <a:srgbClr val="FFFFFF"/>
                  </a:solidFill>
                </a:uFill>
                <a:latin typeface="Calibri"/>
              </a:rPr>
              <a:t> Mükellefin defter ve belgelerinin Nisan/2013 vergilendirme dönemi katma değer vergisi yönünden incelenmesi sonucunda, mükellef adına 150.000,00 TL katma değer vergisi tarh edilmesi ve bir kat vergi ziyaı cezası kesilmesi gerektiği tespit edilmiştir.  Bu tarhiyata ilişkin vergi/ceza ihbarnamesi, 21/6/2015 tarihinde mükellefe tebliğ edilmiş, yapılan tarhiyata süresinde vergi mahkemesi nezdinde dava açılmış ve Kanunun yayımlandığı tarih itibarıyla mahkemece bir karar verilmemiştir. Bu tarhiyata göre tahakkuk eden vergi, vergi ziyaı cezası, özel usulsüzlük cezası, gecikme faizi ve gecikme zamlarının 6736 sayılı kanun hükümlerine göre ödenmesi halinde ödenecek olan tutar ve vazgeçilen tutarlar şu şekildedir. </a:t>
            </a:r>
            <a:endParaRPr lang="tr-TR" sz="1800" b="0" strike="noStrike" spc="-1">
              <a:solidFill>
                <a:srgbClr val="000000"/>
              </a:solidFill>
              <a:uFill>
                <a:solidFill>
                  <a:srgbClr val="FFFFFF"/>
                </a:solidFill>
              </a:uFill>
              <a:latin typeface="Arial"/>
            </a:endParaRPr>
          </a:p>
        </p:txBody>
      </p:sp>
      <p:graphicFrame>
        <p:nvGraphicFramePr>
          <p:cNvPr id="223" name="Table 7"/>
          <p:cNvGraphicFramePr/>
          <p:nvPr/>
        </p:nvGraphicFramePr>
        <p:xfrm>
          <a:off x="395640" y="2880720"/>
          <a:ext cx="8424720" cy="2042760"/>
        </p:xfrm>
        <a:graphic>
          <a:graphicData uri="http://schemas.openxmlformats.org/drawingml/2006/table">
            <a:tbl>
              <a:tblPr/>
              <a:tblGrid>
                <a:gridCol w="2016000">
                  <a:extLst>
                    <a:ext uri="{9D8B030D-6E8A-4147-A177-3AD203B41FA5}">
                      <a16:colId xmlns="" xmlns:a16="http://schemas.microsoft.com/office/drawing/2014/main" val="20000"/>
                    </a:ext>
                  </a:extLst>
                </a:gridCol>
                <a:gridCol w="1512000">
                  <a:extLst>
                    <a:ext uri="{9D8B030D-6E8A-4147-A177-3AD203B41FA5}">
                      <a16:colId xmlns="" xmlns:a16="http://schemas.microsoft.com/office/drawing/2014/main" val="20001"/>
                    </a:ext>
                  </a:extLst>
                </a:gridCol>
                <a:gridCol w="2448000">
                  <a:extLst>
                    <a:ext uri="{9D8B030D-6E8A-4147-A177-3AD203B41FA5}">
                      <a16:colId xmlns="" xmlns:a16="http://schemas.microsoft.com/office/drawing/2014/main" val="20002"/>
                    </a:ext>
                  </a:extLst>
                </a:gridCol>
                <a:gridCol w="2448720">
                  <a:extLst>
                    <a:ext uri="{9D8B030D-6E8A-4147-A177-3AD203B41FA5}">
                      <a16:colId xmlns="" xmlns:a16="http://schemas.microsoft.com/office/drawing/2014/main" val="20003"/>
                    </a:ext>
                  </a:extLst>
                </a:gridCol>
              </a:tblGrid>
              <a:tr h="518040">
                <a:tc>
                  <a:txBody>
                    <a:bodyPr/>
                    <a:lstStyle/>
                    <a:p>
                      <a:pPr>
                        <a:lnSpc>
                          <a:spcPct val="100000"/>
                        </a:lnSpc>
                      </a:pPr>
                      <a:r>
                        <a:rPr lang="tr-TR" sz="1400" b="1" strike="noStrike" spc="-1">
                          <a:solidFill>
                            <a:srgbClr val="FFFFFF"/>
                          </a:solidFill>
                          <a:uFill>
                            <a:solidFill>
                              <a:srgbClr val="FFFFFF"/>
                            </a:solidFill>
                          </a:uFill>
                          <a:latin typeface="Calibri"/>
                        </a:rPr>
                        <a:t>Alacak türü</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Borç Miktarı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6736 S.K. Göre Ödenecek Tutar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Vazgeçilen Alacak</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r h="304920">
                <a:tc>
                  <a:txBody>
                    <a:bodyPr/>
                    <a:lstStyle/>
                    <a:p>
                      <a:pPr>
                        <a:lnSpc>
                          <a:spcPct val="100000"/>
                        </a:lnSpc>
                      </a:pPr>
                      <a:r>
                        <a:rPr lang="tr-TR" sz="1400" b="0" strike="noStrike" spc="-1">
                          <a:solidFill>
                            <a:srgbClr val="000000"/>
                          </a:solidFill>
                          <a:uFill>
                            <a:solidFill>
                              <a:srgbClr val="FFFFFF"/>
                            </a:solidFill>
                          </a:uFill>
                          <a:latin typeface="Calibri"/>
                        </a:rPr>
                        <a:t>Katma Değer Vergisi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150.000,00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75.000,00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75.000,00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304920">
                <a:tc>
                  <a:txBody>
                    <a:bodyPr/>
                    <a:lstStyle/>
                    <a:p>
                      <a:pPr>
                        <a:lnSpc>
                          <a:spcPct val="100000"/>
                        </a:lnSpc>
                      </a:pPr>
                      <a:r>
                        <a:rPr lang="tr-TR" sz="1400" b="0" strike="noStrike" spc="-1">
                          <a:solidFill>
                            <a:srgbClr val="000000"/>
                          </a:solidFill>
                          <a:uFill>
                            <a:solidFill>
                              <a:srgbClr val="FFFFFF"/>
                            </a:solidFill>
                          </a:uFill>
                          <a:latin typeface="Calibri"/>
                        </a:rPr>
                        <a:t>Vergi ziyaı cezası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150.000,00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150.000,00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304920">
                <a:tc>
                  <a:txBody>
                    <a:bodyPr/>
                    <a:lstStyle/>
                    <a:p>
                      <a:pPr>
                        <a:lnSpc>
                          <a:spcPct val="100000"/>
                        </a:lnSpc>
                      </a:pPr>
                      <a:r>
                        <a:rPr lang="tr-TR" sz="1400" b="0" strike="noStrike" spc="-1">
                          <a:solidFill>
                            <a:srgbClr val="000000"/>
                          </a:solidFill>
                          <a:uFill>
                            <a:solidFill>
                              <a:srgbClr val="FFFFFF"/>
                            </a:solidFill>
                          </a:uFill>
                          <a:latin typeface="Calibri"/>
                        </a:rPr>
                        <a:t>Gecikme Faizi /Yİ-ÜFE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52.500,00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13.627,50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38.872,50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3"/>
                  </a:ext>
                </a:extLst>
              </a:tr>
              <a:tr h="304920">
                <a:tc>
                  <a:txBody>
                    <a:bodyPr/>
                    <a:lstStyle/>
                    <a:p>
                      <a:pPr>
                        <a:lnSpc>
                          <a:spcPct val="100000"/>
                        </a:lnSpc>
                      </a:pPr>
                      <a:r>
                        <a:rPr lang="tr-TR" sz="1400" b="0" strike="noStrike" spc="-1">
                          <a:solidFill>
                            <a:srgbClr val="000000"/>
                          </a:solidFill>
                          <a:uFill>
                            <a:solidFill>
                              <a:srgbClr val="FFFFFF"/>
                            </a:solidFill>
                          </a:uFill>
                          <a:latin typeface="Calibri"/>
                        </a:rPr>
                        <a:t>Gecikme zammı / 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50.122,80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2.937,00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47.185,80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4"/>
                  </a:ext>
                </a:extLst>
              </a:tr>
              <a:tr h="304920">
                <a:tc>
                  <a:txBody>
                    <a:bodyPr/>
                    <a:lstStyle/>
                    <a:p>
                      <a:pPr>
                        <a:lnSpc>
                          <a:spcPct val="100000"/>
                        </a:lnSpc>
                      </a:pPr>
                      <a:r>
                        <a:rPr lang="tr-TR" sz="1400" b="1" strike="noStrike" spc="-1">
                          <a:solidFill>
                            <a:srgbClr val="000000"/>
                          </a:solidFill>
                          <a:uFill>
                            <a:solidFill>
                              <a:srgbClr val="FFFFFF"/>
                            </a:solidFill>
                          </a:uFill>
                          <a:latin typeface="Calibri"/>
                        </a:rPr>
                        <a:t>TOPLAM</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a:solidFill>
                            <a:srgbClr val="000000"/>
                          </a:solidFill>
                          <a:uFill>
                            <a:solidFill>
                              <a:srgbClr val="FFFFFF"/>
                            </a:solidFill>
                          </a:uFill>
                          <a:latin typeface="Calibri"/>
                        </a:rPr>
                        <a:t>402.622,80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a:solidFill>
                            <a:srgbClr val="000000"/>
                          </a:solidFill>
                          <a:uFill>
                            <a:solidFill>
                              <a:srgbClr val="FFFFFF"/>
                            </a:solidFill>
                          </a:uFill>
                          <a:latin typeface="Calibri"/>
                        </a:rPr>
                        <a:t>91.564,50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a:solidFill>
                            <a:srgbClr val="000000"/>
                          </a:solidFill>
                          <a:uFill>
                            <a:solidFill>
                              <a:srgbClr val="FFFFFF"/>
                            </a:solidFill>
                          </a:uFill>
                          <a:latin typeface="Calibri"/>
                        </a:rPr>
                        <a:t>327.622,80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5"/>
                  </a:ext>
                </a:extLst>
              </a:tr>
            </a:tbl>
          </a:graphicData>
        </a:graphic>
      </p:graphicFrame>
      <p:sp>
        <p:nvSpPr>
          <p:cNvPr id="224" name="CustomShape 8"/>
          <p:cNvSpPr/>
          <p:nvPr/>
        </p:nvSpPr>
        <p:spPr>
          <a:xfrm>
            <a:off x="251640" y="5157360"/>
            <a:ext cx="8784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1400" b="0" strike="noStrike" spc="-1">
                <a:solidFill>
                  <a:srgbClr val="000000"/>
                </a:solidFill>
                <a:uFill>
                  <a:solidFill>
                    <a:srgbClr val="FFFFFF"/>
                  </a:solidFill>
                </a:uFill>
                <a:latin typeface="Calibri"/>
              </a:rPr>
              <a:t>Tabloda belirtilen borcun 6736 sayılı kanun hükümlerine göre peşin olarak ödenmesi halinde ayrıca 8.282,25 TL Yİ-ÜFE ‘nin de tahsilinden vazgeçilecektir.. Bu durumda borçlunun ödemesi gereken tutar 83.282,25 TL olacaktır.</a:t>
            </a:r>
            <a:endParaRPr lang="tr-TR" sz="1800" b="0" strike="noStrike" spc="-1">
              <a:solidFill>
                <a:srgbClr val="000000"/>
              </a:solidFill>
              <a:uFill>
                <a:solidFill>
                  <a:srgbClr val="FFFFFF"/>
                </a:solidFill>
              </a:u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79082BE-C6BA-4E2B-B300-1F0831B5B00E}" type="slidenum">
              <a:rPr lang="tr-TR" sz="1200" b="0" strike="noStrike" spc="-1">
                <a:solidFill>
                  <a:srgbClr val="000000"/>
                </a:solidFill>
                <a:uFill>
                  <a:solidFill>
                    <a:srgbClr val="FFFFFF"/>
                  </a:solidFill>
                </a:uFill>
                <a:latin typeface="Arial Black"/>
              </a:rPr>
              <a:pPr algn="r">
                <a:lnSpc>
                  <a:spcPct val="100000"/>
                </a:lnSpc>
              </a:pPr>
              <a:t>28</a:t>
            </a:fld>
            <a:endParaRPr lang="tr-TR" sz="1800" b="0" strike="noStrike" spc="-1">
              <a:solidFill>
                <a:srgbClr val="000000"/>
              </a:solidFill>
              <a:uFill>
                <a:solidFill>
                  <a:srgbClr val="FFFFFF"/>
                </a:solidFill>
              </a:uFill>
              <a:latin typeface="Arial"/>
            </a:endParaRPr>
          </a:p>
        </p:txBody>
      </p:sp>
      <p:sp>
        <p:nvSpPr>
          <p:cNvPr id="226" name="CustomShape 2"/>
          <p:cNvSpPr/>
          <p:nvPr/>
        </p:nvSpPr>
        <p:spPr>
          <a:xfrm>
            <a:off x="2414160" y="140040"/>
            <a:ext cx="58276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İHTİLAFLI VERGİ ALACAKLARI(Örnek 2)</a:t>
            </a:r>
            <a:endParaRPr lang="tr-TR" sz="1800" b="0" strike="noStrike" spc="-1">
              <a:solidFill>
                <a:srgbClr val="000000"/>
              </a:solidFill>
              <a:uFill>
                <a:solidFill>
                  <a:srgbClr val="FFFFFF"/>
                </a:solidFill>
              </a:uFill>
              <a:latin typeface="Arial"/>
            </a:endParaRPr>
          </a:p>
        </p:txBody>
      </p:sp>
      <p:sp>
        <p:nvSpPr>
          <p:cNvPr id="227"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28"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229" name="CustomShape 5"/>
          <p:cNvSpPr/>
          <p:nvPr/>
        </p:nvSpPr>
        <p:spPr>
          <a:xfrm>
            <a:off x="467640" y="1462320"/>
            <a:ext cx="8424720" cy="181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5760" indent="-255600">
              <a:lnSpc>
                <a:spcPct val="80000"/>
              </a:lnSpc>
            </a:pPr>
            <a:r>
              <a:rPr lang="tr-TR" sz="1700" b="1"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p:txBody>
      </p:sp>
      <p:sp>
        <p:nvSpPr>
          <p:cNvPr id="230" name="CustomShape 6"/>
          <p:cNvSpPr/>
          <p:nvPr/>
        </p:nvSpPr>
        <p:spPr>
          <a:xfrm>
            <a:off x="251640" y="1196640"/>
            <a:ext cx="8784720" cy="179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1400" b="0" strike="noStrike" spc="-1" dirty="0">
                <a:solidFill>
                  <a:srgbClr val="000000"/>
                </a:solidFill>
                <a:uFill>
                  <a:solidFill>
                    <a:srgbClr val="FFFFFF"/>
                  </a:solidFill>
                </a:uFill>
                <a:latin typeface="Calibri"/>
              </a:rPr>
              <a:t> Mükellefin defter ve belgelerinin Nisan/2013 vergilendirme dönemi katma değer vergisi yönünden incelenmesi sonucunda, mükellef adına 150.000,00 TL katma değer vergisi tarh edilmesi ve bir kat vergi ziyaı cezası kesilmesi gerektiği tespit edilmiştir.  Bu tarhiyata ilişkin vergi/ceza ihbarnamesi, 21/6/2015 tarihinde mükellefe tebliğ edilmiş, yapılan tarhiyata süresinde vergi mahkemesi nezdinde dava açılmış ve vergi mahkemesince tarhiyatın terkinine </a:t>
            </a:r>
            <a:r>
              <a:rPr lang="tr-TR" sz="1400" b="0" strike="noStrike" spc="-1" dirty="0" smtClean="0">
                <a:solidFill>
                  <a:srgbClr val="000000"/>
                </a:solidFill>
                <a:uFill>
                  <a:solidFill>
                    <a:srgbClr val="FFFFFF"/>
                  </a:solidFill>
                </a:uFill>
                <a:latin typeface="Calibri"/>
              </a:rPr>
              <a:t>karar </a:t>
            </a:r>
            <a:r>
              <a:rPr lang="tr-TR" sz="1400" b="0" strike="noStrike" spc="-1" dirty="0">
                <a:solidFill>
                  <a:srgbClr val="000000"/>
                </a:solidFill>
                <a:uFill>
                  <a:solidFill>
                    <a:srgbClr val="FFFFFF"/>
                  </a:solidFill>
                </a:uFill>
                <a:latin typeface="Calibri"/>
              </a:rPr>
              <a:t>verilmiştir. Vergi dairesince söz konusu karar temyiz edilmiştir. Kanunun yayımlandığı tarihten önce temyize ilişkin herhangi bir karar verilmemiştir. Bu tarhiyata göre tahakkuk eden vergi, vergi ziyaı cezası, özel usulsüzlük cezası, gecikme faizi ve gecikme zamlarının 6736 sayılı kanun hükümlerine göre ödenmesi halinde ödenecek olan tutar ve vazgeçilen tutarlar şu şekildedir. </a:t>
            </a:r>
            <a:endParaRPr lang="tr-TR" sz="1800" b="0" strike="noStrike" spc="-1" dirty="0">
              <a:solidFill>
                <a:srgbClr val="000000"/>
              </a:solidFill>
              <a:uFill>
                <a:solidFill>
                  <a:srgbClr val="FFFFFF"/>
                </a:solidFill>
              </a:uFill>
              <a:latin typeface="Arial"/>
            </a:endParaRPr>
          </a:p>
        </p:txBody>
      </p:sp>
      <p:graphicFrame>
        <p:nvGraphicFramePr>
          <p:cNvPr id="231" name="Table 7"/>
          <p:cNvGraphicFramePr/>
          <p:nvPr/>
        </p:nvGraphicFramePr>
        <p:xfrm>
          <a:off x="395640" y="3035520"/>
          <a:ext cx="8424720" cy="2042760"/>
        </p:xfrm>
        <a:graphic>
          <a:graphicData uri="http://schemas.openxmlformats.org/drawingml/2006/table">
            <a:tbl>
              <a:tblPr/>
              <a:tblGrid>
                <a:gridCol w="2016000">
                  <a:extLst>
                    <a:ext uri="{9D8B030D-6E8A-4147-A177-3AD203B41FA5}">
                      <a16:colId xmlns="" xmlns:a16="http://schemas.microsoft.com/office/drawing/2014/main" val="20000"/>
                    </a:ext>
                  </a:extLst>
                </a:gridCol>
                <a:gridCol w="1512000">
                  <a:extLst>
                    <a:ext uri="{9D8B030D-6E8A-4147-A177-3AD203B41FA5}">
                      <a16:colId xmlns="" xmlns:a16="http://schemas.microsoft.com/office/drawing/2014/main" val="20001"/>
                    </a:ext>
                  </a:extLst>
                </a:gridCol>
                <a:gridCol w="2448000">
                  <a:extLst>
                    <a:ext uri="{9D8B030D-6E8A-4147-A177-3AD203B41FA5}">
                      <a16:colId xmlns="" xmlns:a16="http://schemas.microsoft.com/office/drawing/2014/main" val="20002"/>
                    </a:ext>
                  </a:extLst>
                </a:gridCol>
                <a:gridCol w="2448720">
                  <a:extLst>
                    <a:ext uri="{9D8B030D-6E8A-4147-A177-3AD203B41FA5}">
                      <a16:colId xmlns="" xmlns:a16="http://schemas.microsoft.com/office/drawing/2014/main" val="20003"/>
                    </a:ext>
                  </a:extLst>
                </a:gridCol>
              </a:tblGrid>
              <a:tr h="518040">
                <a:tc>
                  <a:txBody>
                    <a:bodyPr/>
                    <a:lstStyle/>
                    <a:p>
                      <a:pPr>
                        <a:lnSpc>
                          <a:spcPct val="100000"/>
                        </a:lnSpc>
                      </a:pPr>
                      <a:r>
                        <a:rPr lang="tr-TR" sz="1400" b="1" strike="noStrike" spc="-1">
                          <a:solidFill>
                            <a:srgbClr val="FFFFFF"/>
                          </a:solidFill>
                          <a:uFill>
                            <a:solidFill>
                              <a:srgbClr val="FFFFFF"/>
                            </a:solidFill>
                          </a:uFill>
                          <a:latin typeface="Calibri"/>
                        </a:rPr>
                        <a:t>Alacak türü</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dirty="0">
                          <a:solidFill>
                            <a:srgbClr val="FFFFFF"/>
                          </a:solidFill>
                          <a:uFill>
                            <a:solidFill>
                              <a:srgbClr val="FFFFFF"/>
                            </a:solidFill>
                          </a:uFill>
                          <a:latin typeface="Calibri"/>
                        </a:rPr>
                        <a:t>Borç Miktarı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6736 S.K. Göre Ödenecek Tutar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Vazgeçilen Alacak</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r h="304920">
                <a:tc>
                  <a:txBody>
                    <a:bodyPr/>
                    <a:lstStyle/>
                    <a:p>
                      <a:pPr>
                        <a:lnSpc>
                          <a:spcPct val="100000"/>
                        </a:lnSpc>
                      </a:pPr>
                      <a:r>
                        <a:rPr lang="tr-TR" sz="1400" b="0" strike="noStrike" spc="-1">
                          <a:solidFill>
                            <a:srgbClr val="000000"/>
                          </a:solidFill>
                          <a:uFill>
                            <a:solidFill>
                              <a:srgbClr val="FFFFFF"/>
                            </a:solidFill>
                          </a:uFill>
                          <a:latin typeface="Calibri"/>
                        </a:rPr>
                        <a:t>Katma Değer Vergisi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150.000,00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30.000,00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120.000,00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304920">
                <a:tc>
                  <a:txBody>
                    <a:bodyPr/>
                    <a:lstStyle/>
                    <a:p>
                      <a:pPr>
                        <a:lnSpc>
                          <a:spcPct val="100000"/>
                        </a:lnSpc>
                      </a:pPr>
                      <a:r>
                        <a:rPr lang="tr-TR" sz="1400" b="0" strike="noStrike" spc="-1">
                          <a:solidFill>
                            <a:srgbClr val="000000"/>
                          </a:solidFill>
                          <a:uFill>
                            <a:solidFill>
                              <a:srgbClr val="FFFFFF"/>
                            </a:solidFill>
                          </a:uFill>
                          <a:latin typeface="Calibri"/>
                        </a:rPr>
                        <a:t>Vergi ziyaı cezası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150.000,00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150.000,00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304920">
                <a:tc>
                  <a:txBody>
                    <a:bodyPr/>
                    <a:lstStyle/>
                    <a:p>
                      <a:pPr>
                        <a:lnSpc>
                          <a:spcPct val="100000"/>
                        </a:lnSpc>
                      </a:pPr>
                      <a:r>
                        <a:rPr lang="tr-TR" sz="1400" b="0" strike="noStrike" spc="-1">
                          <a:solidFill>
                            <a:srgbClr val="000000"/>
                          </a:solidFill>
                          <a:uFill>
                            <a:solidFill>
                              <a:srgbClr val="FFFFFF"/>
                            </a:solidFill>
                          </a:uFill>
                          <a:latin typeface="Calibri"/>
                        </a:rPr>
                        <a:t>Gecikme Faizi /Yİ-ÜFE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52.500,00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5.451,00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a:solidFill>
                            <a:srgbClr val="000000"/>
                          </a:solidFill>
                          <a:uFill>
                            <a:solidFill>
                              <a:srgbClr val="FFFFFF"/>
                            </a:solidFill>
                          </a:uFill>
                          <a:latin typeface="Calibri"/>
                        </a:rPr>
                        <a:t>47.049,50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3"/>
                  </a:ext>
                </a:extLst>
              </a:tr>
              <a:tr h="304920">
                <a:tc>
                  <a:txBody>
                    <a:bodyPr/>
                    <a:lstStyle/>
                    <a:p>
                      <a:pPr>
                        <a:lnSpc>
                          <a:spcPct val="100000"/>
                        </a:lnSpc>
                      </a:pPr>
                      <a:r>
                        <a:rPr lang="tr-TR" sz="1400" b="0" strike="noStrike" spc="-1">
                          <a:solidFill>
                            <a:srgbClr val="000000"/>
                          </a:solidFill>
                          <a:uFill>
                            <a:solidFill>
                              <a:srgbClr val="FFFFFF"/>
                            </a:solidFill>
                          </a:uFill>
                          <a:latin typeface="Calibri"/>
                        </a:rPr>
                        <a:t>Gecikme zammı / Yİ-ÜFE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50.122,80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1.174,80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a:solidFill>
                            <a:srgbClr val="000000"/>
                          </a:solidFill>
                          <a:uFill>
                            <a:solidFill>
                              <a:srgbClr val="FFFFFF"/>
                            </a:solidFill>
                          </a:uFill>
                          <a:latin typeface="Calibri"/>
                        </a:rPr>
                        <a:t>48.948,00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4"/>
                  </a:ext>
                </a:extLst>
              </a:tr>
              <a:tr h="304920">
                <a:tc>
                  <a:txBody>
                    <a:bodyPr/>
                    <a:lstStyle/>
                    <a:p>
                      <a:pPr>
                        <a:lnSpc>
                          <a:spcPct val="100000"/>
                        </a:lnSpc>
                      </a:pPr>
                      <a:r>
                        <a:rPr lang="tr-TR" sz="1400" b="1" strike="noStrike" spc="-1">
                          <a:solidFill>
                            <a:srgbClr val="000000"/>
                          </a:solidFill>
                          <a:uFill>
                            <a:solidFill>
                              <a:srgbClr val="FFFFFF"/>
                            </a:solidFill>
                          </a:uFill>
                          <a:latin typeface="Calibri"/>
                        </a:rPr>
                        <a:t>TOPLAM</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a:solidFill>
                            <a:srgbClr val="000000"/>
                          </a:solidFill>
                          <a:uFill>
                            <a:solidFill>
                              <a:srgbClr val="FFFFFF"/>
                            </a:solidFill>
                          </a:uFill>
                          <a:latin typeface="Calibri"/>
                        </a:rPr>
                        <a:t>402.622,80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a:solidFill>
                            <a:srgbClr val="000000"/>
                          </a:solidFill>
                          <a:uFill>
                            <a:solidFill>
                              <a:srgbClr val="FFFFFF"/>
                            </a:solidFill>
                          </a:uFill>
                          <a:latin typeface="Calibri"/>
                        </a:rPr>
                        <a:t>36.625,80</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dirty="0">
                          <a:solidFill>
                            <a:srgbClr val="000000"/>
                          </a:solidFill>
                          <a:uFill>
                            <a:solidFill>
                              <a:srgbClr val="FFFFFF"/>
                            </a:solidFill>
                          </a:uFill>
                          <a:latin typeface="Calibri"/>
                        </a:rPr>
                        <a:t>372.622,80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5"/>
                  </a:ext>
                </a:extLst>
              </a:tr>
            </a:tbl>
          </a:graphicData>
        </a:graphic>
      </p:graphicFrame>
      <p:sp>
        <p:nvSpPr>
          <p:cNvPr id="232" name="CustomShape 8"/>
          <p:cNvSpPr/>
          <p:nvPr/>
        </p:nvSpPr>
        <p:spPr>
          <a:xfrm>
            <a:off x="251640" y="5209920"/>
            <a:ext cx="8784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1400" b="0" strike="noStrike" spc="-1">
                <a:solidFill>
                  <a:srgbClr val="000000"/>
                </a:solidFill>
                <a:uFill>
                  <a:solidFill>
                    <a:srgbClr val="FFFFFF"/>
                  </a:solidFill>
                </a:uFill>
                <a:latin typeface="Calibri"/>
              </a:rPr>
              <a:t>Tabloda belirtilen borcun 6736 sayılı kanun hükümlerine göre peşin olarak ödenmesi halinde ayrıca 3.312,90 TL Yİ-ÜFE ‘nin de tahsilinden vazgeçilecektir.. Bu durumda borçlunun ödemesi gereken tutar 33.312,90 TL olacaktır.</a:t>
            </a:r>
            <a:endParaRPr lang="tr-TR" sz="1800" b="0" strike="noStrike" spc="-1">
              <a:solidFill>
                <a:srgbClr val="000000"/>
              </a:solidFill>
              <a:uFill>
                <a:solidFill>
                  <a:srgbClr val="FFFFFF"/>
                </a:solidFill>
              </a:u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05854E9-914F-4457-A9C7-F2BD5F2D008F}" type="slidenum">
              <a:rPr lang="tr-TR" sz="1200" b="0" strike="noStrike" spc="-1">
                <a:solidFill>
                  <a:srgbClr val="000000"/>
                </a:solidFill>
                <a:uFill>
                  <a:solidFill>
                    <a:srgbClr val="FFFFFF"/>
                  </a:solidFill>
                </a:uFill>
                <a:latin typeface="Arial Black"/>
              </a:rPr>
              <a:pPr algn="r">
                <a:lnSpc>
                  <a:spcPct val="100000"/>
                </a:lnSpc>
              </a:pPr>
              <a:t>29</a:t>
            </a:fld>
            <a:endParaRPr lang="tr-TR" sz="1800" b="0" strike="noStrike" spc="-1">
              <a:solidFill>
                <a:srgbClr val="000000"/>
              </a:solidFill>
              <a:uFill>
                <a:solidFill>
                  <a:srgbClr val="FFFFFF"/>
                </a:solidFill>
              </a:uFill>
              <a:latin typeface="Arial"/>
            </a:endParaRPr>
          </a:p>
        </p:txBody>
      </p:sp>
      <p:sp>
        <p:nvSpPr>
          <p:cNvPr id="234" name="CustomShape 2"/>
          <p:cNvSpPr/>
          <p:nvPr/>
        </p:nvSpPr>
        <p:spPr>
          <a:xfrm>
            <a:off x="2300760" y="316440"/>
            <a:ext cx="6654960" cy="410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100" b="1" strike="noStrike" spc="-1">
                <a:solidFill>
                  <a:srgbClr val="000000"/>
                </a:solidFill>
                <a:uFill>
                  <a:solidFill>
                    <a:srgbClr val="FFFFFF"/>
                  </a:solidFill>
                </a:uFill>
                <a:latin typeface="Calibri"/>
              </a:rPr>
              <a:t>İNCELEME VE TARHİYAT SAFHASINDAKİ VERGİ ALACAKLARI</a:t>
            </a:r>
            <a:endParaRPr lang="tr-TR" sz="1800" b="0" strike="noStrike" spc="-1">
              <a:solidFill>
                <a:srgbClr val="000000"/>
              </a:solidFill>
              <a:uFill>
                <a:solidFill>
                  <a:srgbClr val="FFFFFF"/>
                </a:solidFill>
              </a:uFill>
              <a:latin typeface="Arial"/>
            </a:endParaRPr>
          </a:p>
        </p:txBody>
      </p:sp>
      <p:sp>
        <p:nvSpPr>
          <p:cNvPr id="235"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36"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237" name="CustomShape 5"/>
          <p:cNvSpPr/>
          <p:nvPr/>
        </p:nvSpPr>
        <p:spPr>
          <a:xfrm>
            <a:off x="467640" y="1462320"/>
            <a:ext cx="8424720" cy="181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5760" indent="-255600">
              <a:lnSpc>
                <a:spcPct val="80000"/>
              </a:lnSpc>
            </a:pPr>
            <a:r>
              <a:rPr lang="tr-TR" sz="1700" b="1"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p:txBody>
      </p:sp>
      <p:sp>
        <p:nvSpPr>
          <p:cNvPr id="238" name="CustomShape 6"/>
          <p:cNvSpPr/>
          <p:nvPr/>
        </p:nvSpPr>
        <p:spPr>
          <a:xfrm>
            <a:off x="251640" y="1560960"/>
            <a:ext cx="8640720" cy="409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68200" indent="-267840" algn="just">
              <a:lnSpc>
                <a:spcPct val="100000"/>
              </a:lnSpc>
              <a:buClr>
                <a:srgbClr val="000000"/>
              </a:buClr>
              <a:buFont typeface="Wingdings" charset="2"/>
              <a:buChar char=""/>
            </a:pPr>
            <a:r>
              <a:rPr lang="tr-TR" sz="2200" b="1" strike="noStrike" spc="-1">
                <a:solidFill>
                  <a:srgbClr val="000000"/>
                </a:solidFill>
                <a:uFill>
                  <a:solidFill>
                    <a:srgbClr val="FFFFFF"/>
                  </a:solidFill>
                </a:uFill>
                <a:latin typeface="Calibri"/>
              </a:rPr>
              <a:t> İnceleme ve tarhiyat safhasındaki alacaklarda başlanılmış olan vergi incelemeleri ile takdir, tarh ve tahakkuk işlemlerine devam edilecektir.</a:t>
            </a:r>
            <a:endParaRPr lang="tr-TR" sz="1800" b="0" strike="noStrike" spc="-1">
              <a:solidFill>
                <a:srgbClr val="000000"/>
              </a:solidFill>
              <a:uFill>
                <a:solidFill>
                  <a:srgbClr val="FFFFFF"/>
                </a:solidFill>
              </a:uFill>
              <a:latin typeface="Arial"/>
            </a:endParaRPr>
          </a:p>
          <a:p>
            <a:pPr marL="109800" algn="just">
              <a:lnSpc>
                <a:spcPct val="80000"/>
              </a:lnSpc>
            </a:pPr>
            <a:endParaRPr lang="tr-TR" sz="1800" b="0" strike="noStrike" spc="-1">
              <a:solidFill>
                <a:srgbClr val="000000"/>
              </a:solidFill>
              <a:uFill>
                <a:solidFill>
                  <a:srgbClr val="FFFFFF"/>
                </a:solidFill>
              </a:uFill>
              <a:latin typeface="Arial"/>
            </a:endParaRPr>
          </a:p>
          <a:p>
            <a:pPr marL="343080" indent="-342720" algn="just">
              <a:lnSpc>
                <a:spcPct val="80000"/>
              </a:lnSpc>
              <a:buClr>
                <a:srgbClr val="000000"/>
              </a:buClr>
              <a:buFont typeface="Wingdings" charset="2"/>
              <a:buChar char=""/>
            </a:pPr>
            <a:r>
              <a:rPr lang="tr-TR" sz="2200" b="1" strike="noStrike" spc="-1">
                <a:solidFill>
                  <a:srgbClr val="000000"/>
                </a:solidFill>
                <a:uFill>
                  <a:solidFill>
                    <a:srgbClr val="FFFFFF"/>
                  </a:solidFill>
                </a:uFill>
                <a:latin typeface="Calibri"/>
              </a:rPr>
              <a:t>Bu işlemlerin tamamlanmasından sonra;</a:t>
            </a:r>
            <a:endParaRPr lang="tr-TR" sz="1800" b="0" strike="noStrike" spc="-1">
              <a:solidFill>
                <a:srgbClr val="000000"/>
              </a:solidFill>
              <a:uFill>
                <a:solidFill>
                  <a:srgbClr val="FFFFFF"/>
                </a:solidFill>
              </a:uFill>
              <a:latin typeface="Arial"/>
            </a:endParaRPr>
          </a:p>
          <a:p>
            <a:pPr algn="just">
              <a:lnSpc>
                <a:spcPct val="80000"/>
              </a:lnSpc>
            </a:pPr>
            <a:endParaRPr lang="tr-TR" sz="1800" b="0" strike="noStrike" spc="-1">
              <a:solidFill>
                <a:srgbClr val="000000"/>
              </a:solidFill>
              <a:uFill>
                <a:solidFill>
                  <a:srgbClr val="FFFFFF"/>
                </a:solidFill>
              </a:uFill>
              <a:latin typeface="Arial"/>
            </a:endParaRPr>
          </a:p>
          <a:p>
            <a:pPr marL="803160" lvl="2" indent="-342720" algn="just">
              <a:lnSpc>
                <a:spcPct val="100000"/>
              </a:lnSpc>
              <a:buClr>
                <a:srgbClr val="000000"/>
              </a:buClr>
              <a:buFont typeface="Arial"/>
              <a:buChar char="•"/>
            </a:pPr>
            <a:r>
              <a:rPr lang="tr-TR" sz="2200" b="1" strike="noStrike" spc="-1">
                <a:solidFill>
                  <a:srgbClr val="0070C0"/>
                </a:solidFill>
                <a:uFill>
                  <a:solidFill>
                    <a:srgbClr val="FFFFFF"/>
                  </a:solidFill>
                </a:uFill>
                <a:latin typeface="Calibri"/>
              </a:rPr>
              <a:t>Verginin % 50’si,</a:t>
            </a:r>
            <a:endParaRPr lang="tr-TR" sz="1800" b="0" strike="noStrike" spc="-1">
              <a:solidFill>
                <a:srgbClr val="000000"/>
              </a:solidFill>
              <a:uFill>
                <a:solidFill>
                  <a:srgbClr val="FFFFFF"/>
                </a:solidFill>
              </a:uFill>
              <a:latin typeface="Arial"/>
            </a:endParaRPr>
          </a:p>
          <a:p>
            <a:pPr marL="803160" lvl="2" indent="-342720" algn="just">
              <a:lnSpc>
                <a:spcPct val="100000"/>
              </a:lnSpc>
              <a:buClr>
                <a:srgbClr val="000000"/>
              </a:buClr>
              <a:buFont typeface="Arial"/>
              <a:buChar char="•"/>
            </a:pPr>
            <a:r>
              <a:rPr lang="tr-TR" sz="2200" b="1" strike="noStrike" spc="-1">
                <a:solidFill>
                  <a:srgbClr val="0070C0"/>
                </a:solidFill>
                <a:uFill>
                  <a:solidFill>
                    <a:srgbClr val="FFFFFF"/>
                  </a:solidFill>
                </a:uFill>
                <a:latin typeface="Calibri"/>
              </a:rPr>
              <a:t>Gecikme faizi yerine Yİ-ÜFE tutarı,</a:t>
            </a:r>
            <a:endParaRPr lang="tr-TR" sz="1800" b="0" strike="noStrike" spc="-1">
              <a:solidFill>
                <a:srgbClr val="000000"/>
              </a:solidFill>
              <a:uFill>
                <a:solidFill>
                  <a:srgbClr val="FFFFFF"/>
                </a:solidFill>
              </a:uFill>
              <a:latin typeface="Arial"/>
            </a:endParaRPr>
          </a:p>
          <a:p>
            <a:pPr marL="803160" lvl="2" indent="-342720" algn="just">
              <a:lnSpc>
                <a:spcPct val="100000"/>
              </a:lnSpc>
              <a:buClr>
                <a:srgbClr val="000000"/>
              </a:buClr>
              <a:buFont typeface="Arial"/>
              <a:buChar char="•"/>
            </a:pPr>
            <a:r>
              <a:rPr lang="tr-TR" sz="2200" b="1" strike="noStrike" spc="-1">
                <a:solidFill>
                  <a:srgbClr val="0070C0"/>
                </a:solidFill>
                <a:uFill>
                  <a:solidFill>
                    <a:srgbClr val="FFFFFF"/>
                  </a:solidFill>
                </a:uFill>
                <a:latin typeface="Calibri"/>
              </a:rPr>
              <a:t>Kanunun yayımlandığı tarihten sonrası için gecikme faizi, </a:t>
            </a:r>
            <a:endParaRPr lang="tr-TR" sz="1800" b="0" strike="noStrike" spc="-1">
              <a:solidFill>
                <a:srgbClr val="000000"/>
              </a:solidFill>
              <a:uFill>
                <a:solidFill>
                  <a:srgbClr val="FFFFFF"/>
                </a:solidFill>
              </a:uFill>
              <a:latin typeface="Arial"/>
            </a:endParaRPr>
          </a:p>
          <a:p>
            <a:pPr marL="803160" lvl="2" indent="-342720" algn="just">
              <a:lnSpc>
                <a:spcPct val="100000"/>
              </a:lnSpc>
              <a:buClr>
                <a:srgbClr val="000000"/>
              </a:buClr>
              <a:buFont typeface="Arial"/>
              <a:buChar char="•"/>
            </a:pPr>
            <a:r>
              <a:rPr lang="tr-TR" sz="2200" b="1" strike="noStrike" spc="-1">
                <a:solidFill>
                  <a:srgbClr val="0070C0"/>
                </a:solidFill>
                <a:uFill>
                  <a:solidFill>
                    <a:srgbClr val="FFFFFF"/>
                  </a:solidFill>
                </a:uFill>
                <a:latin typeface="Calibri"/>
              </a:rPr>
              <a:t>Vergi aslına bağlı olmayan cezalarda cezanın %25’i</a:t>
            </a:r>
            <a:endParaRPr lang="tr-TR" sz="1800" b="0" strike="noStrike" spc="-1">
              <a:solidFill>
                <a:srgbClr val="000000"/>
              </a:solidFill>
              <a:uFill>
                <a:solidFill>
                  <a:srgbClr val="FFFFFF"/>
                </a:solidFill>
              </a:uFill>
              <a:latin typeface="Arial"/>
            </a:endParaRPr>
          </a:p>
          <a:p>
            <a:pPr marL="361800" algn="just">
              <a:lnSpc>
                <a:spcPct val="80000"/>
              </a:lnSpc>
            </a:pPr>
            <a:r>
              <a:rPr lang="tr-TR" sz="2200" b="1"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Arial"/>
            </a:endParaRPr>
          </a:p>
          <a:p>
            <a:pPr marL="361800" algn="just">
              <a:lnSpc>
                <a:spcPct val="80000"/>
              </a:lnSpc>
            </a:pPr>
            <a:r>
              <a:rPr lang="tr-TR" sz="2200" b="1" strike="noStrike" spc="-1">
                <a:solidFill>
                  <a:srgbClr val="000000"/>
                </a:solidFill>
                <a:uFill>
                  <a:solidFill>
                    <a:srgbClr val="FFFFFF"/>
                  </a:solidFill>
                </a:uFill>
                <a:latin typeface="Calibri"/>
              </a:rPr>
              <a:t>	ödenecek,</a:t>
            </a:r>
            <a:endParaRPr lang="tr-TR" sz="1800" b="0" strike="noStrike" spc="-1">
              <a:solidFill>
                <a:srgbClr val="000000"/>
              </a:solidFill>
              <a:uFill>
                <a:solidFill>
                  <a:srgbClr val="FFFFFF"/>
                </a:solidFill>
              </a:uFill>
              <a:latin typeface="Arial"/>
            </a:endParaRPr>
          </a:p>
          <a:p>
            <a:pPr marL="361800" algn="just">
              <a:lnSpc>
                <a:spcPct val="80000"/>
              </a:lnSpc>
            </a:pPr>
            <a:endParaRPr lang="tr-TR" sz="1800" b="0" strike="noStrike" spc="-1">
              <a:solidFill>
                <a:srgbClr val="000000"/>
              </a:solidFill>
              <a:uFill>
                <a:solidFill>
                  <a:srgbClr val="FFFFFF"/>
                </a:solidFill>
              </a:uFill>
              <a:latin typeface="Arial"/>
            </a:endParaRPr>
          </a:p>
          <a:p>
            <a:pPr marL="361800" algn="just">
              <a:lnSpc>
                <a:spcPct val="80000"/>
              </a:lnSpc>
            </a:pPr>
            <a:r>
              <a:rPr lang="tr-TR" sz="2200" b="1" strike="noStrike" spc="-1">
                <a:solidFill>
                  <a:srgbClr val="C00000"/>
                </a:solidFill>
                <a:uFill>
                  <a:solidFill>
                    <a:srgbClr val="FFFFFF"/>
                  </a:solidFill>
                </a:uFill>
                <a:latin typeface="Calibri"/>
              </a:rPr>
              <a:t>Kalan vergi asılları, vergi cezaları ve gecikme faizi silinecek.</a:t>
            </a:r>
            <a:endParaRPr lang="tr-TR" sz="1800" b="0" strike="noStrike" spc="-1">
              <a:solidFill>
                <a:srgbClr val="000000"/>
              </a:solidFill>
              <a:uFill>
                <a:solidFill>
                  <a:srgbClr val="FFFFFF"/>
                </a:solidFill>
              </a:u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2411640" y="260640"/>
            <a:ext cx="6192360" cy="43164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KANUNA GENEL BAKIŞ </a:t>
            </a:r>
            <a:endParaRPr lang="tr-TR" sz="1800" b="0" strike="noStrike" spc="-1">
              <a:solidFill>
                <a:srgbClr val="000000"/>
              </a:solidFill>
              <a:uFill>
                <a:solidFill>
                  <a:srgbClr val="FFFFFF"/>
                </a:solidFill>
              </a:uFill>
              <a:latin typeface="Calibri"/>
            </a:endParaRPr>
          </a:p>
        </p:txBody>
      </p:sp>
      <p:sp>
        <p:nvSpPr>
          <p:cNvPr id="94" name="TextShape 2"/>
          <p:cNvSpPr txBox="1"/>
          <p:nvPr/>
        </p:nvSpPr>
        <p:spPr>
          <a:xfrm>
            <a:off x="539640" y="1340640"/>
            <a:ext cx="8208720" cy="4824000"/>
          </a:xfrm>
          <a:prstGeom prst="rect">
            <a:avLst/>
          </a:prstGeom>
          <a:noFill/>
          <a:ln>
            <a:noFill/>
          </a:ln>
        </p:spPr>
        <p:txBody>
          <a:bodyPr/>
          <a:lstStyle/>
          <a:p>
            <a:pPr algn="ctr"/>
            <a:endParaRPr lang="tr-TR" sz="3200" b="0" strike="noStrike" spc="-1">
              <a:solidFill>
                <a:srgbClr val="000000"/>
              </a:solidFill>
              <a:uFill>
                <a:solidFill>
                  <a:srgbClr val="FFFFFF"/>
                </a:solidFill>
              </a:uFill>
              <a:latin typeface="Arial"/>
            </a:endParaRPr>
          </a:p>
        </p:txBody>
      </p:sp>
      <p:sp>
        <p:nvSpPr>
          <p:cNvPr id="95" name="TextShape 3"/>
          <p:cNvSpPr txBox="1"/>
          <p:nvPr/>
        </p:nvSpPr>
        <p:spPr>
          <a:xfrm>
            <a:off x="6553080" y="6356520"/>
            <a:ext cx="2133360" cy="364680"/>
          </a:xfrm>
          <a:prstGeom prst="rect">
            <a:avLst/>
          </a:prstGeom>
          <a:noFill/>
          <a:ln>
            <a:noFill/>
          </a:ln>
        </p:spPr>
        <p:txBody>
          <a:bodyPr anchor="ctr"/>
          <a:lstStyle/>
          <a:p>
            <a:pPr algn="r">
              <a:lnSpc>
                <a:spcPct val="100000"/>
              </a:lnSpc>
            </a:pPr>
            <a:fld id="{D6B8C4BD-F4F6-4510-9E54-428897185676}" type="slidenum">
              <a:rPr lang="tr-TR" sz="1200" b="0" strike="noStrike" spc="-1">
                <a:solidFill>
                  <a:srgbClr val="8B8B8B"/>
                </a:solidFill>
                <a:uFill>
                  <a:solidFill>
                    <a:srgbClr val="FFFFFF"/>
                  </a:solidFill>
                </a:uFill>
                <a:latin typeface="Arial Black"/>
              </a:rPr>
              <a:pPr algn="r">
                <a:lnSpc>
                  <a:spcPct val="100000"/>
                </a:lnSpc>
              </a:pPr>
              <a:t>3</a:t>
            </a:fld>
            <a:endParaRPr lang="tr-TR" sz="1400" b="0" strike="noStrike" spc="-1">
              <a:solidFill>
                <a:srgbClr val="000000"/>
              </a:solidFill>
              <a:uFill>
                <a:solidFill>
                  <a:srgbClr val="FFFFFF"/>
                </a:solidFill>
              </a:uFill>
              <a:latin typeface="Times New Roman"/>
            </a:endParaRPr>
          </a:p>
        </p:txBody>
      </p:sp>
      <p:graphicFrame>
        <p:nvGraphicFramePr>
          <p:cNvPr id="96" name="Table 4"/>
          <p:cNvGraphicFramePr/>
          <p:nvPr/>
        </p:nvGraphicFramePr>
        <p:xfrm>
          <a:off x="539640" y="1340640"/>
          <a:ext cx="8208720" cy="4752000"/>
        </p:xfrm>
        <a:graphic>
          <a:graphicData uri="http://schemas.openxmlformats.org/drawingml/2006/table">
            <a:tbl>
              <a:tblPr/>
              <a:tblGrid>
                <a:gridCol w="1944000">
                  <a:extLst>
                    <a:ext uri="{9D8B030D-6E8A-4147-A177-3AD203B41FA5}">
                      <a16:colId xmlns="" xmlns:a16="http://schemas.microsoft.com/office/drawing/2014/main" val="20000"/>
                    </a:ext>
                  </a:extLst>
                </a:gridCol>
                <a:gridCol w="6264720">
                  <a:extLst>
                    <a:ext uri="{9D8B030D-6E8A-4147-A177-3AD203B41FA5}">
                      <a16:colId xmlns="" xmlns:a16="http://schemas.microsoft.com/office/drawing/2014/main" val="20001"/>
                    </a:ext>
                  </a:extLst>
                </a:gridCol>
              </a:tblGrid>
              <a:tr h="432000">
                <a:tc>
                  <a:txBody>
                    <a:bodyPr/>
                    <a:lstStyle/>
                    <a:p>
                      <a:pPr>
                        <a:lnSpc>
                          <a:spcPct val="100000"/>
                        </a:lnSpc>
                      </a:pPr>
                      <a:r>
                        <a:rPr lang="tr-TR" sz="1800" b="1" strike="noStrike" spc="-1">
                          <a:solidFill>
                            <a:srgbClr val="632523"/>
                          </a:solidFill>
                          <a:uFill>
                            <a:solidFill>
                              <a:srgbClr val="FFFFFF"/>
                            </a:solidFill>
                          </a:uFill>
                          <a:latin typeface="Calibri"/>
                        </a:rPr>
                        <a:t>MADDE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99694"/>
                    </a:solidFill>
                  </a:tcPr>
                </a:tc>
                <a:tc>
                  <a:txBody>
                    <a:bodyPr/>
                    <a:lstStyle/>
                    <a:p>
                      <a:pPr>
                        <a:lnSpc>
                          <a:spcPct val="100000"/>
                        </a:lnSpc>
                      </a:pPr>
                      <a:r>
                        <a:rPr lang="tr-TR" sz="1800" b="1" strike="noStrike" spc="-1">
                          <a:solidFill>
                            <a:srgbClr val="632523"/>
                          </a:solidFill>
                          <a:uFill>
                            <a:solidFill>
                              <a:srgbClr val="FFFFFF"/>
                            </a:solidFill>
                          </a:uFill>
                          <a:latin typeface="Calibri"/>
                        </a:rPr>
                        <a:t>İÇERİK</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99694"/>
                    </a:solidFill>
                  </a:tcPr>
                </a:tc>
                <a:extLst>
                  <a:ext uri="{0D108BD9-81ED-4DB2-BD59-A6C34878D82A}">
                    <a16:rowId xmlns="" xmlns:a16="http://schemas.microsoft.com/office/drawing/2014/main" val="10000"/>
                  </a:ext>
                </a:extLst>
              </a:tr>
              <a:tr h="432000">
                <a:tc>
                  <a:txBody>
                    <a:bodyPr/>
                    <a:lstStyle/>
                    <a:p>
                      <a:pPr>
                        <a:lnSpc>
                          <a:spcPct val="100000"/>
                        </a:lnSpc>
                      </a:pPr>
                      <a:r>
                        <a:rPr lang="tr-TR" sz="1800" b="0" strike="noStrike" spc="-1">
                          <a:solidFill>
                            <a:srgbClr val="000000"/>
                          </a:solidFill>
                          <a:uFill>
                            <a:solidFill>
                              <a:srgbClr val="FFFFFF"/>
                            </a:solidFill>
                          </a:uFill>
                          <a:latin typeface="Calibri"/>
                        </a:rPr>
                        <a:t>1. Madde </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Kapsam ve tanımlar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extLst>
                  <a:ext uri="{0D108BD9-81ED-4DB2-BD59-A6C34878D82A}">
                    <a16:rowId xmlns="" xmlns:a16="http://schemas.microsoft.com/office/drawing/2014/main" val="10001"/>
                  </a:ext>
                </a:extLst>
              </a:tr>
              <a:tr h="432000">
                <a:tc>
                  <a:txBody>
                    <a:bodyPr/>
                    <a:lstStyle/>
                    <a:p>
                      <a:pPr>
                        <a:lnSpc>
                          <a:spcPct val="100000"/>
                        </a:lnSpc>
                      </a:pPr>
                      <a:r>
                        <a:rPr lang="tr-TR" sz="1800" b="0" strike="noStrike" spc="-1">
                          <a:solidFill>
                            <a:srgbClr val="000000"/>
                          </a:solidFill>
                          <a:uFill>
                            <a:solidFill>
                              <a:srgbClr val="FFFFFF"/>
                            </a:solidFill>
                          </a:uFill>
                          <a:latin typeface="Calibri"/>
                        </a:rPr>
                        <a:t>2. Madde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Kesinleşmiş alacaklar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2"/>
                  </a:ext>
                </a:extLst>
              </a:tr>
              <a:tr h="432000">
                <a:tc>
                  <a:txBody>
                    <a:bodyPr/>
                    <a:lstStyle/>
                    <a:p>
                      <a:pPr>
                        <a:lnSpc>
                          <a:spcPct val="100000"/>
                        </a:lnSpc>
                      </a:pPr>
                      <a:r>
                        <a:rPr lang="tr-TR" sz="1800" b="0" strike="noStrike" spc="-1">
                          <a:solidFill>
                            <a:srgbClr val="000000"/>
                          </a:solidFill>
                          <a:uFill>
                            <a:solidFill>
                              <a:srgbClr val="FFFFFF"/>
                            </a:solidFill>
                          </a:uFill>
                          <a:latin typeface="Calibri"/>
                        </a:rPr>
                        <a:t>3. Madde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Kesinleşmemiş veya dava safhasında bulunanlar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3"/>
                  </a:ext>
                </a:extLst>
              </a:tr>
              <a:tr h="432000">
                <a:tc>
                  <a:txBody>
                    <a:bodyPr/>
                    <a:lstStyle/>
                    <a:p>
                      <a:pPr>
                        <a:lnSpc>
                          <a:spcPct val="100000"/>
                        </a:lnSpc>
                      </a:pPr>
                      <a:r>
                        <a:rPr lang="tr-TR" sz="1800" b="0" strike="noStrike" spc="-1">
                          <a:solidFill>
                            <a:srgbClr val="000000"/>
                          </a:solidFill>
                          <a:uFill>
                            <a:solidFill>
                              <a:srgbClr val="FFFFFF"/>
                            </a:solidFill>
                          </a:uFill>
                          <a:latin typeface="Calibri"/>
                        </a:rPr>
                        <a:t>4. Madde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İnceleme ve tarhiyat safhasında bulunan işlemler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4"/>
                  </a:ext>
                </a:extLst>
              </a:tr>
              <a:tr h="432000">
                <a:tc>
                  <a:txBody>
                    <a:bodyPr/>
                    <a:lstStyle/>
                    <a:p>
                      <a:pPr>
                        <a:lnSpc>
                          <a:spcPct val="100000"/>
                        </a:lnSpc>
                      </a:pPr>
                      <a:r>
                        <a:rPr lang="tr-TR" sz="1800" b="0" strike="noStrike" spc="-1">
                          <a:solidFill>
                            <a:srgbClr val="000000"/>
                          </a:solidFill>
                          <a:uFill>
                            <a:solidFill>
                              <a:srgbClr val="FFFFFF"/>
                            </a:solidFill>
                          </a:uFill>
                          <a:latin typeface="Calibri"/>
                        </a:rPr>
                        <a:t>5. Madde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Matrah ve vergi artırımı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5"/>
                  </a:ext>
                </a:extLst>
              </a:tr>
              <a:tr h="432000">
                <a:tc>
                  <a:txBody>
                    <a:bodyPr/>
                    <a:lstStyle/>
                    <a:p>
                      <a:pPr>
                        <a:lnSpc>
                          <a:spcPct val="100000"/>
                        </a:lnSpc>
                      </a:pPr>
                      <a:r>
                        <a:rPr lang="tr-TR" sz="1800" b="0" strike="noStrike" spc="-1">
                          <a:solidFill>
                            <a:srgbClr val="000000"/>
                          </a:solidFill>
                          <a:uFill>
                            <a:solidFill>
                              <a:srgbClr val="FFFFFF"/>
                            </a:solidFill>
                          </a:uFill>
                          <a:latin typeface="Calibri"/>
                        </a:rPr>
                        <a:t>6. Madde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İşletme kayıtlarının düzeltilmesi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6"/>
                  </a:ext>
                </a:extLst>
              </a:tr>
              <a:tr h="432000">
                <a:tc>
                  <a:txBody>
                    <a:bodyPr/>
                    <a:lstStyle/>
                    <a:p>
                      <a:pPr>
                        <a:lnSpc>
                          <a:spcPct val="100000"/>
                        </a:lnSpc>
                      </a:pPr>
                      <a:r>
                        <a:rPr lang="tr-TR" sz="1800" b="0" strike="noStrike" spc="-1">
                          <a:solidFill>
                            <a:srgbClr val="000000"/>
                          </a:solidFill>
                          <a:uFill>
                            <a:solidFill>
                              <a:srgbClr val="FFFFFF"/>
                            </a:solidFill>
                          </a:uFill>
                          <a:latin typeface="Calibri"/>
                        </a:rPr>
                        <a:t>7. Madde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Bazı varlıkların milli ekonomiye kazandırılması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7"/>
                  </a:ext>
                </a:extLst>
              </a:tr>
              <a:tr h="432000">
                <a:tc>
                  <a:txBody>
                    <a:bodyPr/>
                    <a:lstStyle/>
                    <a:p>
                      <a:pPr>
                        <a:lnSpc>
                          <a:spcPct val="100000"/>
                        </a:lnSpc>
                      </a:pPr>
                      <a:r>
                        <a:rPr lang="tr-TR" sz="1800" b="0" strike="noStrike" spc="-1">
                          <a:solidFill>
                            <a:srgbClr val="000000"/>
                          </a:solidFill>
                          <a:uFill>
                            <a:solidFill>
                              <a:srgbClr val="FFFFFF"/>
                            </a:solidFill>
                          </a:uFill>
                          <a:latin typeface="Calibri"/>
                        </a:rPr>
                        <a:t>8 ve 9. Maddeler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Sosyal Güvenlik Kurumu alacakları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8"/>
                  </a:ext>
                </a:extLst>
              </a:tr>
              <a:tr h="432000">
                <a:tc>
                  <a:txBody>
                    <a:bodyPr/>
                    <a:lstStyle/>
                    <a:p>
                      <a:pPr>
                        <a:lnSpc>
                          <a:spcPct val="100000"/>
                        </a:lnSpc>
                      </a:pPr>
                      <a:r>
                        <a:rPr lang="tr-TR" sz="1800" b="0" strike="noStrike" spc="-1">
                          <a:solidFill>
                            <a:srgbClr val="000000"/>
                          </a:solidFill>
                          <a:uFill>
                            <a:solidFill>
                              <a:srgbClr val="FFFFFF"/>
                            </a:solidFill>
                          </a:uFill>
                          <a:latin typeface="Calibri"/>
                        </a:rPr>
                        <a:t>10. Madde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Ortak hükümler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09"/>
                  </a:ext>
                </a:extLst>
              </a:tr>
              <a:tr h="432000">
                <a:tc>
                  <a:txBody>
                    <a:bodyPr/>
                    <a:lstStyle/>
                    <a:p>
                      <a:pPr>
                        <a:lnSpc>
                          <a:spcPct val="100000"/>
                        </a:lnSpc>
                      </a:pPr>
                      <a:r>
                        <a:rPr lang="tr-TR" sz="1800" b="0" strike="noStrike" spc="-1">
                          <a:solidFill>
                            <a:srgbClr val="000000"/>
                          </a:solidFill>
                          <a:uFill>
                            <a:solidFill>
                              <a:srgbClr val="FFFFFF"/>
                            </a:solidFill>
                          </a:uFill>
                          <a:latin typeface="Calibri"/>
                        </a:rPr>
                        <a:t>11. Madde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tc>
                  <a:txBody>
                    <a:bodyPr/>
                    <a:lstStyle/>
                    <a:p>
                      <a:pPr>
                        <a:lnSpc>
                          <a:spcPct val="100000"/>
                        </a:lnSpc>
                      </a:pPr>
                      <a:r>
                        <a:rPr lang="tr-TR" sz="1800" b="0" strike="noStrike" spc="-1">
                          <a:solidFill>
                            <a:srgbClr val="000000"/>
                          </a:solidFill>
                          <a:uFill>
                            <a:solidFill>
                              <a:srgbClr val="FFFFFF"/>
                            </a:solidFill>
                          </a:uFill>
                          <a:latin typeface="Calibri"/>
                        </a:rPr>
                        <a:t>Terkin ve çeşitli kurum alacakları</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DCDB"/>
                    </a:solidFill>
                  </a:tcPr>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D332523-99AF-4C3D-AF4B-4A3520D0EE87}" type="slidenum">
              <a:rPr lang="tr-TR" sz="1200" b="0" strike="noStrike" spc="-1">
                <a:solidFill>
                  <a:srgbClr val="000000"/>
                </a:solidFill>
                <a:uFill>
                  <a:solidFill>
                    <a:srgbClr val="FFFFFF"/>
                  </a:solidFill>
                </a:uFill>
                <a:latin typeface="Arial Black"/>
              </a:rPr>
              <a:pPr algn="r">
                <a:lnSpc>
                  <a:spcPct val="100000"/>
                </a:lnSpc>
              </a:pPr>
              <a:t>30</a:t>
            </a:fld>
            <a:endParaRPr lang="tr-TR" sz="1800" b="0" strike="noStrike" spc="-1">
              <a:solidFill>
                <a:srgbClr val="000000"/>
              </a:solidFill>
              <a:uFill>
                <a:solidFill>
                  <a:srgbClr val="FFFFFF"/>
                </a:solidFill>
              </a:uFill>
              <a:latin typeface="Arial"/>
            </a:endParaRPr>
          </a:p>
        </p:txBody>
      </p:sp>
      <p:sp>
        <p:nvSpPr>
          <p:cNvPr id="240" name="CustomShape 2"/>
          <p:cNvSpPr/>
          <p:nvPr/>
        </p:nvSpPr>
        <p:spPr>
          <a:xfrm>
            <a:off x="2300760" y="316440"/>
            <a:ext cx="6654960" cy="410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100" b="1" strike="noStrike" spc="-1">
                <a:solidFill>
                  <a:srgbClr val="000000"/>
                </a:solidFill>
                <a:uFill>
                  <a:solidFill>
                    <a:srgbClr val="FFFFFF"/>
                  </a:solidFill>
                </a:uFill>
                <a:latin typeface="Calibri"/>
              </a:rPr>
              <a:t>İNCELEME VE TARHİYAT SAFHASINDAKİ VERGİ ALACAKLARI</a:t>
            </a:r>
            <a:endParaRPr lang="tr-TR" sz="1800" b="0" strike="noStrike" spc="-1">
              <a:solidFill>
                <a:srgbClr val="000000"/>
              </a:solidFill>
              <a:uFill>
                <a:solidFill>
                  <a:srgbClr val="FFFFFF"/>
                </a:solidFill>
              </a:uFill>
              <a:latin typeface="Arial"/>
            </a:endParaRPr>
          </a:p>
        </p:txBody>
      </p:sp>
      <p:sp>
        <p:nvSpPr>
          <p:cNvPr id="241"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42"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243" name="CustomShape 5"/>
          <p:cNvSpPr/>
          <p:nvPr/>
        </p:nvSpPr>
        <p:spPr>
          <a:xfrm>
            <a:off x="323640" y="1340640"/>
            <a:ext cx="8206920" cy="4895640"/>
          </a:xfrm>
          <a:prstGeom prst="rect">
            <a:avLst/>
          </a:prstGeom>
          <a:noFill/>
          <a:ln>
            <a:noFill/>
          </a:ln>
        </p:spPr>
        <p:style>
          <a:lnRef idx="0">
            <a:scrgbClr r="0" g="0" b="0"/>
          </a:lnRef>
          <a:fillRef idx="0">
            <a:scrgbClr r="0" g="0" b="0"/>
          </a:fillRef>
          <a:effectRef idx="0">
            <a:scrgbClr r="0" g="0" b="0"/>
          </a:effectRef>
          <a:fontRef idx="minor"/>
        </p:style>
        <p:txBody>
          <a:bodyPr/>
          <a:lstStyle/>
          <a:p>
            <a:pPr marL="343080" indent="-342720" algn="just">
              <a:lnSpc>
                <a:spcPct val="80000"/>
              </a:lnSpc>
            </a:pPr>
            <a:endParaRPr lang="tr-TR" sz="3200" b="0" strike="noStrike" spc="-1">
              <a:solidFill>
                <a:srgbClr val="000000"/>
              </a:solidFill>
              <a:uFill>
                <a:solidFill>
                  <a:srgbClr val="FFFFFF"/>
                </a:solidFill>
              </a:uFill>
              <a:latin typeface="Arial"/>
            </a:endParaRPr>
          </a:p>
          <a:p>
            <a:pPr marL="343080" indent="-342720" algn="just">
              <a:lnSpc>
                <a:spcPct val="80000"/>
              </a:lnSpc>
              <a:buClr>
                <a:srgbClr val="000000"/>
              </a:buClr>
              <a:buFont typeface="Wingdings" charset="2"/>
              <a:buChar char=""/>
            </a:pPr>
            <a:r>
              <a:rPr lang="tr-TR" sz="2200" b="1" strike="noStrike" spc="-1">
                <a:solidFill>
                  <a:srgbClr val="000000"/>
                </a:solidFill>
                <a:uFill>
                  <a:solidFill>
                    <a:srgbClr val="FFFFFF"/>
                  </a:solidFill>
                </a:uFill>
                <a:latin typeface="Calibri"/>
              </a:rPr>
              <a:t>İncelemeler Kanunun yayımından sonra tamamlanacağı için ihbarnamenin tebliğinden itibaren </a:t>
            </a:r>
            <a:r>
              <a:rPr lang="tr-TR" sz="2200" b="1" strike="noStrike" spc="-1">
                <a:solidFill>
                  <a:srgbClr val="FF0000"/>
                </a:solidFill>
                <a:uFill>
                  <a:solidFill>
                    <a:srgbClr val="FFFFFF"/>
                  </a:solidFill>
                </a:uFill>
                <a:latin typeface="Calibri"/>
              </a:rPr>
              <a:t>30 gün</a:t>
            </a:r>
            <a:r>
              <a:rPr lang="tr-TR" sz="2200" b="1" strike="noStrike" spc="-1">
                <a:solidFill>
                  <a:srgbClr val="000000"/>
                </a:solidFill>
                <a:uFill>
                  <a:solidFill>
                    <a:srgbClr val="FFFFFF"/>
                  </a:solidFill>
                </a:uFill>
                <a:latin typeface="Calibri"/>
              </a:rPr>
              <a:t> içinde başvuruda bulunulacaktır.</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43080" indent="-342720" algn="just">
              <a:lnSpc>
                <a:spcPct val="80000"/>
              </a:lnSpc>
              <a:buClr>
                <a:srgbClr val="000000"/>
              </a:buClr>
              <a:buFont typeface="Wingdings" charset="2"/>
              <a:buChar char=""/>
            </a:pPr>
            <a:r>
              <a:rPr lang="tr-TR" sz="2200" b="1" strike="noStrike" spc="-1">
                <a:solidFill>
                  <a:srgbClr val="0070C0"/>
                </a:solidFill>
                <a:uFill>
                  <a:solidFill>
                    <a:srgbClr val="FFFFFF"/>
                  </a:solidFill>
                </a:uFill>
                <a:latin typeface="Calibri"/>
              </a:rPr>
              <a:t>Ödemeler ihbarnamenin tebliğini izleyen aydan başlayarak ikişer aylık dönemler halinde 6 eşit taksitte yapılacaktır. </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43080" indent="-342720" algn="just">
              <a:lnSpc>
                <a:spcPct val="80000"/>
              </a:lnSpc>
              <a:buClr>
                <a:srgbClr val="000000"/>
              </a:buClr>
              <a:buFont typeface="Wingdings" charset="2"/>
              <a:buChar char=""/>
            </a:pPr>
            <a:r>
              <a:rPr lang="tr-TR" sz="2200" b="1" strike="noStrike" spc="-1">
                <a:solidFill>
                  <a:srgbClr val="000000"/>
                </a:solidFill>
                <a:uFill>
                  <a:solidFill>
                    <a:srgbClr val="FFFFFF"/>
                  </a:solidFill>
                </a:uFill>
                <a:latin typeface="Calibri"/>
              </a:rPr>
              <a:t>Matrah artırımında bulunan mükellefler hakkında incelemeler Kanunun yayım tarihini izleyen ayın başından itibaren </a:t>
            </a:r>
            <a:r>
              <a:rPr lang="tr-TR" sz="2200" b="1" strike="noStrike" spc="-1">
                <a:solidFill>
                  <a:srgbClr val="FF0000"/>
                </a:solidFill>
                <a:uFill>
                  <a:solidFill>
                    <a:srgbClr val="FFFFFF"/>
                  </a:solidFill>
                </a:uFill>
                <a:latin typeface="Calibri"/>
              </a:rPr>
              <a:t>1 ay</a:t>
            </a:r>
            <a:r>
              <a:rPr lang="tr-TR" sz="2200" b="1" strike="noStrike" spc="-1">
                <a:solidFill>
                  <a:srgbClr val="000000"/>
                </a:solidFill>
                <a:uFill>
                  <a:solidFill>
                    <a:srgbClr val="FFFFFF"/>
                  </a:solidFill>
                </a:uFill>
                <a:latin typeface="Calibri"/>
              </a:rPr>
              <a:t> içerisinde tamamlanacaktır.</a:t>
            </a:r>
            <a:endParaRPr lang="tr-TR" sz="3200" b="0" strike="noStrike" spc="-1">
              <a:solidFill>
                <a:srgbClr val="000000"/>
              </a:solidFill>
              <a:uFill>
                <a:solidFill>
                  <a:srgbClr val="FFFFFF"/>
                </a:solidFill>
              </a:u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D332523-99AF-4C3D-AF4B-4A3520D0EE87}" type="slidenum">
              <a:rPr lang="tr-TR" sz="1200" b="0" strike="noStrike" spc="-1">
                <a:solidFill>
                  <a:srgbClr val="000000"/>
                </a:solidFill>
                <a:uFill>
                  <a:solidFill>
                    <a:srgbClr val="FFFFFF"/>
                  </a:solidFill>
                </a:uFill>
                <a:latin typeface="Arial Black"/>
              </a:rPr>
              <a:pPr algn="r">
                <a:lnSpc>
                  <a:spcPct val="100000"/>
                </a:lnSpc>
              </a:pPr>
              <a:t>31</a:t>
            </a:fld>
            <a:endParaRPr lang="tr-TR" sz="1800" b="0" strike="noStrike" spc="-1">
              <a:solidFill>
                <a:srgbClr val="000000"/>
              </a:solidFill>
              <a:uFill>
                <a:solidFill>
                  <a:srgbClr val="FFFFFF"/>
                </a:solidFill>
              </a:uFill>
              <a:latin typeface="Arial"/>
            </a:endParaRPr>
          </a:p>
        </p:txBody>
      </p:sp>
      <p:sp>
        <p:nvSpPr>
          <p:cNvPr id="240" name="CustomShape 2"/>
          <p:cNvSpPr/>
          <p:nvPr/>
        </p:nvSpPr>
        <p:spPr>
          <a:xfrm>
            <a:off x="2300760" y="316440"/>
            <a:ext cx="6654960" cy="410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100" b="1" strike="noStrike" spc="-1">
                <a:solidFill>
                  <a:srgbClr val="000000"/>
                </a:solidFill>
                <a:uFill>
                  <a:solidFill>
                    <a:srgbClr val="FFFFFF"/>
                  </a:solidFill>
                </a:uFill>
                <a:latin typeface="Calibri"/>
              </a:rPr>
              <a:t>İNCELEME VE TARHİYAT SAFHASINDAKİ VERGİ ALACAKLARI</a:t>
            </a:r>
            <a:endParaRPr lang="tr-TR" sz="1800" b="0" strike="noStrike" spc="-1">
              <a:solidFill>
                <a:srgbClr val="000000"/>
              </a:solidFill>
              <a:uFill>
                <a:solidFill>
                  <a:srgbClr val="FFFFFF"/>
                </a:solidFill>
              </a:uFill>
              <a:latin typeface="Arial"/>
            </a:endParaRPr>
          </a:p>
        </p:txBody>
      </p:sp>
      <p:sp>
        <p:nvSpPr>
          <p:cNvPr id="241"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42"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243" name="CustomShape 5"/>
          <p:cNvSpPr/>
          <p:nvPr/>
        </p:nvSpPr>
        <p:spPr>
          <a:xfrm>
            <a:off x="323640" y="1340640"/>
            <a:ext cx="8206920" cy="4895640"/>
          </a:xfrm>
          <a:prstGeom prst="rect">
            <a:avLst/>
          </a:prstGeom>
          <a:noFill/>
          <a:ln>
            <a:noFill/>
          </a:ln>
        </p:spPr>
        <p:style>
          <a:lnRef idx="0">
            <a:scrgbClr r="0" g="0" b="0"/>
          </a:lnRef>
          <a:fillRef idx="0">
            <a:scrgbClr r="0" g="0" b="0"/>
          </a:fillRef>
          <a:effectRef idx="0">
            <a:scrgbClr r="0" g="0" b="0"/>
          </a:effectRef>
          <a:fontRef idx="minor"/>
        </p:style>
        <p:txBody>
          <a:bodyPr/>
          <a:lstStyle/>
          <a:p>
            <a:pPr marL="343080" indent="-342720" algn="just">
              <a:lnSpc>
                <a:spcPct val="80000"/>
              </a:lnSpc>
              <a:buFont typeface="Arial" panose="020B0604020202020204" pitchFamily="34" charset="0"/>
              <a:buChar char="•"/>
            </a:pPr>
            <a:r>
              <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rPr>
              <a:t>Mükellefin </a:t>
            </a:r>
            <a:r>
              <a:rPr lang="tr-TR" sz="1400" spc="-1" dirty="0">
                <a:solidFill>
                  <a:srgbClr val="000000"/>
                </a:solidFill>
                <a:uFill>
                  <a:solidFill>
                    <a:srgbClr val="FFFFFF"/>
                  </a:solidFill>
                </a:uFill>
                <a:latin typeface="Calibri" panose="020F0502020204030204" pitchFamily="34" charset="0"/>
                <a:cs typeface="Calibri" panose="020F0502020204030204" pitchFamily="34" charset="0"/>
              </a:rPr>
              <a:t>defter ve belgeleri Mart/2014 vergilendirme dönemine </a:t>
            </a:r>
            <a:r>
              <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rPr>
              <a:t>ilişkin </a:t>
            </a:r>
            <a:r>
              <a:rPr lang="tr-TR" sz="1400" spc="-1" dirty="0">
                <a:solidFill>
                  <a:srgbClr val="000000"/>
                </a:solidFill>
                <a:uFill>
                  <a:solidFill>
                    <a:srgbClr val="FFFFFF"/>
                  </a:solidFill>
                </a:uFill>
                <a:latin typeface="Calibri" panose="020F0502020204030204" pitchFamily="34" charset="0"/>
                <a:cs typeface="Calibri" panose="020F0502020204030204" pitchFamily="34" charset="0"/>
              </a:rPr>
              <a:t>katma değer vergisi yönünden incelemeye </a:t>
            </a:r>
            <a:r>
              <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rPr>
              <a:t>başlanılmış </a:t>
            </a:r>
            <a:r>
              <a:rPr lang="tr-TR" sz="1400" spc="-1" dirty="0">
                <a:solidFill>
                  <a:srgbClr val="000000"/>
                </a:solidFill>
                <a:uFill>
                  <a:solidFill>
                    <a:srgbClr val="FFFFFF"/>
                  </a:solidFill>
                </a:uFill>
                <a:latin typeface="Calibri" panose="020F0502020204030204" pitchFamily="34" charset="0"/>
                <a:cs typeface="Calibri" panose="020F0502020204030204" pitchFamily="34" charset="0"/>
              </a:rPr>
              <a:t>ve 6736 sayılı Kanunun yayımlandığı tarih itibarıyla inceleme </a:t>
            </a:r>
            <a:r>
              <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rPr>
              <a:t>sonuçlanmamıştır</a:t>
            </a:r>
            <a:r>
              <a:rPr lang="tr-TR" sz="1400" spc="-1" dirty="0">
                <a:solidFill>
                  <a:srgbClr val="000000"/>
                </a:solidFill>
                <a:uFill>
                  <a:solidFill>
                    <a:srgbClr val="FFFFFF"/>
                  </a:solidFill>
                </a:uFill>
                <a:latin typeface="Calibri" panose="020F0502020204030204" pitchFamily="34" charset="0"/>
                <a:cs typeface="Calibri" panose="020F0502020204030204" pitchFamily="34" charset="0"/>
              </a:rPr>
              <a:t>. Ayrıca mükellef tarafından bu Kanun uyarınca söz konusu vergi türünden matrah artırımında da </a:t>
            </a:r>
            <a:r>
              <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rPr>
              <a:t>bulunulmamıştır</a:t>
            </a:r>
            <a:r>
              <a:rPr lang="tr-TR" sz="1400" spc="-1" dirty="0">
                <a:solidFill>
                  <a:srgbClr val="000000"/>
                </a:solidFill>
                <a:uFill>
                  <a:solidFill>
                    <a:srgbClr val="FFFFFF"/>
                  </a:solidFill>
                </a:uFill>
                <a:latin typeface="Calibri" panose="020F0502020204030204" pitchFamily="34" charset="0"/>
                <a:cs typeface="Calibri" panose="020F0502020204030204" pitchFamily="34" charset="0"/>
              </a:rPr>
              <a:t>. </a:t>
            </a:r>
            <a:endPar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43080" indent="-342720" algn="just">
              <a:lnSpc>
                <a:spcPct val="80000"/>
              </a:lnSpc>
              <a:buFont typeface="Arial" panose="020B0604020202020204" pitchFamily="34" charset="0"/>
              <a:buChar char="•"/>
            </a:pPr>
            <a:r>
              <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rPr>
              <a:t>İnceleme </a:t>
            </a:r>
            <a:r>
              <a:rPr lang="tr-TR" sz="1400" spc="-1" dirty="0">
                <a:solidFill>
                  <a:srgbClr val="000000"/>
                </a:solidFill>
                <a:uFill>
                  <a:solidFill>
                    <a:srgbClr val="FFFFFF"/>
                  </a:solidFill>
                </a:uFill>
                <a:latin typeface="Calibri" panose="020F0502020204030204" pitchFamily="34" charset="0"/>
                <a:cs typeface="Calibri" panose="020F0502020204030204" pitchFamily="34" charset="0"/>
              </a:rPr>
              <a:t>sonucu düzenlenen vergi inceleme raporunun 4/5/2017 tarihinde vergi dairesi kayıtlarına intikal ettiği, rapor üzerine mükellef adına 2.500.000,00 TL katma değer vergisi tarh edildiği, 2.500.000,00 TL vergi ziyaı cezası kesildiği ve tarhiyata </a:t>
            </a:r>
            <a:r>
              <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rPr>
              <a:t>ilişkin </a:t>
            </a:r>
            <a:r>
              <a:rPr lang="tr-TR" sz="1400" spc="-1" dirty="0">
                <a:solidFill>
                  <a:srgbClr val="000000"/>
                </a:solidFill>
                <a:uFill>
                  <a:solidFill>
                    <a:srgbClr val="FFFFFF"/>
                  </a:solidFill>
                </a:uFill>
                <a:latin typeface="Calibri" panose="020F0502020204030204" pitchFamily="34" charset="0"/>
                <a:cs typeface="Calibri" panose="020F0502020204030204" pitchFamily="34" charset="0"/>
              </a:rPr>
              <a:t>vergi/ceza ihbarnamesinin 14/6/2017 tarihinde mükellefe tebliğ edildiği varsayıldığında, mükellef Kanunun 4 üncü maddesinden </a:t>
            </a:r>
            <a:r>
              <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rPr>
              <a:t>aşağıda </a:t>
            </a:r>
            <a:r>
              <a:rPr lang="tr-TR" sz="1400" spc="-1" dirty="0">
                <a:solidFill>
                  <a:srgbClr val="000000"/>
                </a:solidFill>
                <a:uFill>
                  <a:solidFill>
                    <a:srgbClr val="FFFFFF"/>
                  </a:solidFill>
                </a:uFill>
                <a:latin typeface="Calibri" panose="020F0502020204030204" pitchFamily="34" charset="0"/>
                <a:cs typeface="Calibri" panose="020F0502020204030204" pitchFamily="34" charset="0"/>
              </a:rPr>
              <a:t>belirtilen </a:t>
            </a:r>
            <a:r>
              <a:rPr lang="tr-TR" sz="1400" spc="-1" dirty="0" smtClean="0">
                <a:solidFill>
                  <a:srgbClr val="000000"/>
                </a:solidFill>
                <a:uFill>
                  <a:solidFill>
                    <a:srgbClr val="FFFFFF"/>
                  </a:solidFill>
                </a:uFill>
                <a:latin typeface="Calibri" panose="020F0502020204030204" pitchFamily="34" charset="0"/>
                <a:cs typeface="Calibri" panose="020F0502020204030204" pitchFamily="34" charset="0"/>
              </a:rPr>
              <a:t>şekilde </a:t>
            </a:r>
            <a:r>
              <a:rPr lang="tr-TR" sz="1400" spc="-1" dirty="0">
                <a:solidFill>
                  <a:srgbClr val="000000"/>
                </a:solidFill>
                <a:uFill>
                  <a:solidFill>
                    <a:srgbClr val="FFFFFF"/>
                  </a:solidFill>
                </a:uFill>
                <a:latin typeface="Calibri" panose="020F0502020204030204" pitchFamily="34" charset="0"/>
                <a:cs typeface="Calibri" panose="020F0502020204030204" pitchFamily="34" charset="0"/>
              </a:rPr>
              <a:t>yararlanabilecektir. </a:t>
            </a:r>
            <a:endParaRPr lang="tr-TR"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graphicFrame>
        <p:nvGraphicFramePr>
          <p:cNvPr id="7" name="Table 7"/>
          <p:cNvGraphicFramePr/>
          <p:nvPr>
            <p:extLst>
              <p:ext uri="{D42A27DB-BD31-4B8C-83A1-F6EECF244321}">
                <p14:modId xmlns="" xmlns:p14="http://schemas.microsoft.com/office/powerpoint/2010/main" val="3489399995"/>
              </p:ext>
            </p:extLst>
          </p:nvPr>
        </p:nvGraphicFramePr>
        <p:xfrm>
          <a:off x="395640" y="3035520"/>
          <a:ext cx="8424720" cy="2042760"/>
        </p:xfrm>
        <a:graphic>
          <a:graphicData uri="http://schemas.openxmlformats.org/drawingml/2006/table">
            <a:tbl>
              <a:tblPr/>
              <a:tblGrid>
                <a:gridCol w="3406339">
                  <a:extLst>
                    <a:ext uri="{9D8B030D-6E8A-4147-A177-3AD203B41FA5}">
                      <a16:colId xmlns="" xmlns:a16="http://schemas.microsoft.com/office/drawing/2014/main" val="20000"/>
                    </a:ext>
                  </a:extLst>
                </a:gridCol>
                <a:gridCol w="1540042">
                  <a:extLst>
                    <a:ext uri="{9D8B030D-6E8A-4147-A177-3AD203B41FA5}">
                      <a16:colId xmlns="" xmlns:a16="http://schemas.microsoft.com/office/drawing/2014/main" val="20001"/>
                    </a:ext>
                  </a:extLst>
                </a:gridCol>
                <a:gridCol w="1668379">
                  <a:extLst>
                    <a:ext uri="{9D8B030D-6E8A-4147-A177-3AD203B41FA5}">
                      <a16:colId xmlns="" xmlns:a16="http://schemas.microsoft.com/office/drawing/2014/main" val="20002"/>
                    </a:ext>
                  </a:extLst>
                </a:gridCol>
                <a:gridCol w="1809960">
                  <a:extLst>
                    <a:ext uri="{9D8B030D-6E8A-4147-A177-3AD203B41FA5}">
                      <a16:colId xmlns="" xmlns:a16="http://schemas.microsoft.com/office/drawing/2014/main" val="20003"/>
                    </a:ext>
                  </a:extLst>
                </a:gridCol>
              </a:tblGrid>
              <a:tr h="518040">
                <a:tc>
                  <a:txBody>
                    <a:bodyPr/>
                    <a:lstStyle/>
                    <a:p>
                      <a:pPr>
                        <a:lnSpc>
                          <a:spcPct val="100000"/>
                        </a:lnSpc>
                      </a:pPr>
                      <a:r>
                        <a:rPr lang="tr-TR" sz="1400" b="1" strike="noStrike" spc="-1">
                          <a:solidFill>
                            <a:srgbClr val="FFFFFF"/>
                          </a:solidFill>
                          <a:uFill>
                            <a:solidFill>
                              <a:srgbClr val="FFFFFF"/>
                            </a:solidFill>
                          </a:uFill>
                          <a:latin typeface="Calibri"/>
                        </a:rPr>
                        <a:t>Alacak türü</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dirty="0">
                          <a:solidFill>
                            <a:srgbClr val="FFFFFF"/>
                          </a:solidFill>
                          <a:uFill>
                            <a:solidFill>
                              <a:srgbClr val="FFFFFF"/>
                            </a:solidFill>
                          </a:uFill>
                          <a:latin typeface="Calibri"/>
                        </a:rPr>
                        <a:t>Borç Miktarı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6736 S.K. Göre Ödenecek Tutar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Vazgeçilen Alacak</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r h="304920">
                <a:tc>
                  <a:txBody>
                    <a:bodyPr/>
                    <a:lstStyle/>
                    <a:p>
                      <a:pPr>
                        <a:lnSpc>
                          <a:spcPct val="100000"/>
                        </a:lnSpc>
                      </a:pPr>
                      <a:r>
                        <a:rPr lang="tr-TR" sz="1400" b="0" strike="noStrike" spc="-1">
                          <a:solidFill>
                            <a:srgbClr val="000000"/>
                          </a:solidFill>
                          <a:uFill>
                            <a:solidFill>
                              <a:srgbClr val="FFFFFF"/>
                            </a:solidFill>
                          </a:uFill>
                          <a:latin typeface="Calibri"/>
                        </a:rPr>
                        <a:t>Katma Değer Vergisi</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2.500.000,00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1.250.000,00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1.250.000,00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304920">
                <a:tc>
                  <a:txBody>
                    <a:bodyPr/>
                    <a:lstStyle/>
                    <a:p>
                      <a:pPr>
                        <a:lnSpc>
                          <a:spcPct val="100000"/>
                        </a:lnSpc>
                      </a:pPr>
                      <a:r>
                        <a:rPr lang="tr-TR" sz="1400" b="0" strike="noStrike" spc="-1" dirty="0">
                          <a:solidFill>
                            <a:srgbClr val="000000"/>
                          </a:solidFill>
                          <a:uFill>
                            <a:solidFill>
                              <a:srgbClr val="FFFFFF"/>
                            </a:solidFill>
                          </a:uFill>
                          <a:latin typeface="Calibri"/>
                        </a:rPr>
                        <a:t>Vergi ziyaı cezası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2.500.000,00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a:solidFill>
                            <a:srgbClr val="000000"/>
                          </a:solidFill>
                          <a:uFill>
                            <a:solidFill>
                              <a:srgbClr val="FFFFFF"/>
                            </a:solidFill>
                          </a:uFill>
                          <a:latin typeface="Calibri"/>
                        </a:rPr>
                        <a:t>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2.500.000,00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304920">
                <a:tc>
                  <a:txBody>
                    <a:bodyPr/>
                    <a:lstStyle/>
                    <a:p>
                      <a:pPr>
                        <a:lnSpc>
                          <a:spcPct val="100000"/>
                        </a:lnSpc>
                      </a:pPr>
                      <a:r>
                        <a:rPr lang="tr-TR" sz="1400" b="0" strike="noStrike" spc="-1" dirty="0">
                          <a:solidFill>
                            <a:srgbClr val="000000"/>
                          </a:solidFill>
                          <a:uFill>
                            <a:solidFill>
                              <a:srgbClr val="FFFFFF"/>
                            </a:solidFill>
                          </a:uFill>
                          <a:latin typeface="Calibri"/>
                        </a:rPr>
                        <a:t>Gecikme Faizi /</a:t>
                      </a:r>
                      <a:r>
                        <a:rPr lang="tr-TR" sz="1400" b="0" strike="noStrike" spc="-1" dirty="0" smtClean="0">
                          <a:solidFill>
                            <a:srgbClr val="000000"/>
                          </a:solidFill>
                          <a:uFill>
                            <a:solidFill>
                              <a:srgbClr val="FFFFFF"/>
                            </a:solidFill>
                          </a:uFill>
                          <a:latin typeface="Calibri"/>
                        </a:rPr>
                        <a:t>Yİ-ÜFE (19.08.2016’ya kadar)</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1.330.000,00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119.875,00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1.210.125,00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3"/>
                  </a:ext>
                </a:extLst>
              </a:tr>
              <a:tr h="304920">
                <a:tc>
                  <a:txBody>
                    <a:bodyPr/>
                    <a:lstStyle/>
                    <a:p>
                      <a:pPr>
                        <a:lnSpc>
                          <a:spcPct val="100000"/>
                        </a:lnSpc>
                      </a:pPr>
                      <a:r>
                        <a:rPr lang="tr-TR" sz="1400" b="0" strike="noStrike" spc="-1" dirty="0">
                          <a:solidFill>
                            <a:srgbClr val="000000"/>
                          </a:solidFill>
                          <a:uFill>
                            <a:solidFill>
                              <a:srgbClr val="FFFFFF"/>
                            </a:solidFill>
                          </a:uFill>
                          <a:latin typeface="Calibri"/>
                        </a:rPr>
                        <a:t>Gecikme </a:t>
                      </a:r>
                      <a:r>
                        <a:rPr lang="tr-TR" sz="1400" b="0" strike="noStrike" spc="-1" dirty="0" smtClean="0">
                          <a:solidFill>
                            <a:srgbClr val="000000"/>
                          </a:solidFill>
                          <a:uFill>
                            <a:solidFill>
                              <a:srgbClr val="FFFFFF"/>
                            </a:solidFill>
                          </a:uFill>
                          <a:latin typeface="Calibri"/>
                        </a:rPr>
                        <a:t>Faizi (19.08.2016 sonrası)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175.000,00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175.000,00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4"/>
                  </a:ext>
                </a:extLst>
              </a:tr>
              <a:tr h="304920">
                <a:tc>
                  <a:txBody>
                    <a:bodyPr/>
                    <a:lstStyle/>
                    <a:p>
                      <a:pPr>
                        <a:lnSpc>
                          <a:spcPct val="100000"/>
                        </a:lnSpc>
                      </a:pPr>
                      <a:r>
                        <a:rPr lang="tr-TR" sz="1400" b="1" strike="noStrike" spc="-1">
                          <a:solidFill>
                            <a:srgbClr val="000000"/>
                          </a:solidFill>
                          <a:uFill>
                            <a:solidFill>
                              <a:srgbClr val="FFFFFF"/>
                            </a:solidFill>
                          </a:uFill>
                          <a:latin typeface="Calibri"/>
                        </a:rPr>
                        <a:t>TOPLAM</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a:rPr>
                        <a:t>6.505.000,00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a:rPr>
                        <a:t>1.544.875,00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a:rPr>
                        <a:t>4.960.125,00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5"/>
                  </a:ext>
                </a:extLst>
              </a:tr>
            </a:tbl>
          </a:graphicData>
        </a:graphic>
      </p:graphicFrame>
      <p:sp>
        <p:nvSpPr>
          <p:cNvPr id="8" name="CustomShape 8"/>
          <p:cNvSpPr/>
          <p:nvPr/>
        </p:nvSpPr>
        <p:spPr>
          <a:xfrm>
            <a:off x="251640" y="5209920"/>
            <a:ext cx="8784720" cy="902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1400" b="0" strike="noStrike" spc="-1" dirty="0">
                <a:solidFill>
                  <a:srgbClr val="000000"/>
                </a:solidFill>
                <a:uFill>
                  <a:solidFill>
                    <a:srgbClr val="FFFFFF"/>
                  </a:solidFill>
                </a:uFill>
                <a:latin typeface="Calibri"/>
              </a:rPr>
              <a:t>Tabloda belirtilen borcun 6736 sayılı kanun hükümlerine göre peşin olarak ödenmesi halinde ayrıca </a:t>
            </a:r>
            <a:r>
              <a:rPr lang="tr-TR" sz="1400" b="0" strike="noStrike" spc="-1" dirty="0" smtClean="0">
                <a:solidFill>
                  <a:srgbClr val="000000"/>
                </a:solidFill>
                <a:uFill>
                  <a:solidFill>
                    <a:srgbClr val="FFFFFF"/>
                  </a:solidFill>
                </a:uFill>
                <a:latin typeface="Calibri"/>
              </a:rPr>
              <a:t>147.437,50 TL </a:t>
            </a:r>
            <a:r>
              <a:rPr lang="tr-TR" sz="1400" b="0" strike="noStrike" spc="-1" dirty="0">
                <a:solidFill>
                  <a:srgbClr val="000000"/>
                </a:solidFill>
                <a:uFill>
                  <a:solidFill>
                    <a:srgbClr val="FFFFFF"/>
                  </a:solidFill>
                </a:uFill>
                <a:latin typeface="Calibri"/>
              </a:rPr>
              <a:t>Yİ-ÜFE ‘nin </a:t>
            </a:r>
            <a:r>
              <a:rPr lang="tr-TR" sz="1400" b="0" strike="noStrike" spc="-1" dirty="0" smtClean="0">
                <a:solidFill>
                  <a:srgbClr val="000000"/>
                </a:solidFill>
                <a:uFill>
                  <a:solidFill>
                    <a:srgbClr val="FFFFFF"/>
                  </a:solidFill>
                </a:uFill>
                <a:latin typeface="Calibri"/>
              </a:rPr>
              <a:t>ve gecikme faizinin de </a:t>
            </a:r>
            <a:r>
              <a:rPr lang="tr-TR" sz="1400" b="0" strike="noStrike" spc="-1" dirty="0">
                <a:solidFill>
                  <a:srgbClr val="000000"/>
                </a:solidFill>
                <a:uFill>
                  <a:solidFill>
                    <a:srgbClr val="FFFFFF"/>
                  </a:solidFill>
                </a:uFill>
                <a:latin typeface="Calibri"/>
              </a:rPr>
              <a:t>tahsilinden vazgeçilecektir.. Bu durumda borçlunun ödemesi gereken tutar </a:t>
            </a:r>
            <a:r>
              <a:rPr lang="tr-TR" sz="1400" b="0" strike="noStrike" spc="-1" dirty="0" smtClean="0">
                <a:solidFill>
                  <a:srgbClr val="000000"/>
                </a:solidFill>
                <a:uFill>
                  <a:solidFill>
                    <a:srgbClr val="FFFFFF"/>
                  </a:solidFill>
                </a:uFill>
                <a:latin typeface="Calibri"/>
              </a:rPr>
              <a:t>1.397.437,50 </a:t>
            </a:r>
            <a:r>
              <a:rPr lang="tr-TR" sz="1400" b="0" strike="noStrike" spc="-1" dirty="0">
                <a:solidFill>
                  <a:srgbClr val="000000"/>
                </a:solidFill>
                <a:uFill>
                  <a:solidFill>
                    <a:srgbClr val="FFFFFF"/>
                  </a:solidFill>
                </a:uFill>
                <a:latin typeface="Calibri"/>
              </a:rPr>
              <a:t>TL olacaktır.</a:t>
            </a:r>
            <a:endParaRPr lang="tr-TR" sz="1800" b="0" strike="noStrike" spc="-1" dirty="0">
              <a:solidFill>
                <a:srgbClr val="000000"/>
              </a:solidFill>
              <a:uFill>
                <a:solidFill>
                  <a:srgbClr val="FFFFFF"/>
                </a:solidFill>
              </a:uFill>
              <a:latin typeface="Arial"/>
            </a:endParaRPr>
          </a:p>
        </p:txBody>
      </p:sp>
    </p:spTree>
    <p:extLst>
      <p:ext uri="{BB962C8B-B14F-4D97-AF65-F5344CB8AC3E}">
        <p14:creationId xmlns="" xmlns:p14="http://schemas.microsoft.com/office/powerpoint/2010/main" val="3818398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544D510-9FE6-4E92-B476-45EAF195930B}" type="slidenum">
              <a:rPr lang="tr-TR" sz="1200" b="0" strike="noStrike" spc="-1">
                <a:solidFill>
                  <a:srgbClr val="000000"/>
                </a:solidFill>
                <a:uFill>
                  <a:solidFill>
                    <a:srgbClr val="FFFFFF"/>
                  </a:solidFill>
                </a:uFill>
                <a:latin typeface="Arial Black"/>
              </a:rPr>
              <a:pPr algn="r">
                <a:lnSpc>
                  <a:spcPct val="100000"/>
                </a:lnSpc>
              </a:pPr>
              <a:t>32</a:t>
            </a:fld>
            <a:endParaRPr lang="tr-TR" sz="1800" b="0" strike="noStrike" spc="-1">
              <a:solidFill>
                <a:srgbClr val="000000"/>
              </a:solidFill>
              <a:uFill>
                <a:solidFill>
                  <a:srgbClr val="FFFFFF"/>
                </a:solidFill>
              </a:uFill>
              <a:latin typeface="Arial"/>
            </a:endParaRPr>
          </a:p>
        </p:txBody>
      </p:sp>
      <p:sp>
        <p:nvSpPr>
          <p:cNvPr id="245" name="CustomShape 2"/>
          <p:cNvSpPr/>
          <p:nvPr/>
        </p:nvSpPr>
        <p:spPr>
          <a:xfrm>
            <a:off x="3360240" y="116640"/>
            <a:ext cx="4536360" cy="105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100" b="1" strike="noStrike" spc="-1">
                <a:solidFill>
                  <a:srgbClr val="000000"/>
                </a:solidFill>
                <a:uFill>
                  <a:solidFill>
                    <a:srgbClr val="FFFFFF"/>
                  </a:solidFill>
                </a:uFill>
                <a:latin typeface="Calibri"/>
              </a:rPr>
              <a:t>Kanunun Yayımlandığı </a:t>
            </a:r>
            <a:r>
              <a:rPr lang="tr-TR" sz="2100" b="1" strike="noStrike" spc="-1">
                <a:solidFill>
                  <a:srgbClr val="FF0000"/>
                </a:solidFill>
                <a:uFill>
                  <a:solidFill>
                    <a:srgbClr val="FFFFFF"/>
                  </a:solidFill>
                </a:uFill>
                <a:latin typeface="Calibri"/>
              </a:rPr>
              <a:t>19/8/2016</a:t>
            </a:r>
            <a:r>
              <a:rPr lang="tr-TR" sz="2100" b="1" strike="noStrike" spc="-1">
                <a:solidFill>
                  <a:srgbClr val="000000"/>
                </a:solidFill>
                <a:uFill>
                  <a:solidFill>
                    <a:srgbClr val="FFFFFF"/>
                  </a:solidFill>
                </a:uFill>
                <a:latin typeface="Calibri"/>
              </a:rPr>
              <a:t> Tarih </a:t>
            </a:r>
            <a:endParaRPr lang="tr-TR" sz="1800" b="0" strike="noStrike" spc="-1">
              <a:solidFill>
                <a:srgbClr val="000000"/>
              </a:solidFill>
              <a:uFill>
                <a:solidFill>
                  <a:srgbClr val="FFFFFF"/>
                </a:solidFill>
              </a:uFill>
              <a:latin typeface="Arial"/>
            </a:endParaRPr>
          </a:p>
          <a:p>
            <a:pPr algn="ctr">
              <a:lnSpc>
                <a:spcPct val="100000"/>
              </a:lnSpc>
            </a:pPr>
            <a:r>
              <a:rPr lang="tr-TR" sz="2100" b="1" strike="noStrike" spc="-1">
                <a:solidFill>
                  <a:srgbClr val="000000"/>
                </a:solidFill>
                <a:uFill>
                  <a:solidFill>
                    <a:srgbClr val="FFFFFF"/>
                  </a:solidFill>
                </a:uFill>
                <a:latin typeface="Calibri"/>
              </a:rPr>
              <a:t>İtibarıyla Alacağın Durumu</a:t>
            </a:r>
            <a:endParaRPr lang="tr-TR" sz="1800" b="0" strike="noStrike" spc="-1">
              <a:solidFill>
                <a:srgbClr val="000000"/>
              </a:solidFill>
              <a:uFill>
                <a:solidFill>
                  <a:srgbClr val="FFFFFF"/>
                </a:solidFill>
              </a:uFill>
              <a:latin typeface="Arial"/>
            </a:endParaRPr>
          </a:p>
          <a:p>
            <a:pPr algn="ctr">
              <a:lnSpc>
                <a:spcPct val="100000"/>
              </a:lnSpc>
            </a:pPr>
            <a:r>
              <a:rPr lang="tr-TR" sz="2100" b="1"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Arial"/>
            </a:endParaRPr>
          </a:p>
        </p:txBody>
      </p:sp>
      <p:sp>
        <p:nvSpPr>
          <p:cNvPr id="246" name="CustomShape 3"/>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47" name="CustomShape 4"/>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248" name="CustomShape 5"/>
          <p:cNvSpPr/>
          <p:nvPr/>
        </p:nvSpPr>
        <p:spPr>
          <a:xfrm>
            <a:off x="323640" y="1340640"/>
            <a:ext cx="8206920" cy="4895640"/>
          </a:xfrm>
          <a:prstGeom prst="rect">
            <a:avLst/>
          </a:prstGeom>
          <a:noFill/>
          <a:ln>
            <a:noFill/>
          </a:ln>
        </p:spPr>
        <p:style>
          <a:lnRef idx="0">
            <a:scrgbClr r="0" g="0" b="0"/>
          </a:lnRef>
          <a:fillRef idx="0">
            <a:scrgbClr r="0" g="0" b="0"/>
          </a:fillRef>
          <a:effectRef idx="0">
            <a:scrgbClr r="0" g="0" b="0"/>
          </a:effectRef>
          <a:fontRef idx="minor"/>
        </p:style>
      </p:sp>
      <p:graphicFrame>
        <p:nvGraphicFramePr>
          <p:cNvPr id="249" name="Table 6"/>
          <p:cNvGraphicFramePr/>
          <p:nvPr/>
        </p:nvGraphicFramePr>
        <p:xfrm>
          <a:off x="179640" y="990720"/>
          <a:ext cx="8593920" cy="4840920"/>
        </p:xfrm>
        <a:graphic>
          <a:graphicData uri="http://schemas.openxmlformats.org/drawingml/2006/table">
            <a:tbl>
              <a:tblPr/>
              <a:tblGrid>
                <a:gridCol w="2960640">
                  <a:extLst>
                    <a:ext uri="{9D8B030D-6E8A-4147-A177-3AD203B41FA5}">
                      <a16:colId xmlns="" xmlns:a16="http://schemas.microsoft.com/office/drawing/2014/main" val="20000"/>
                    </a:ext>
                  </a:extLst>
                </a:gridCol>
                <a:gridCol w="2865600">
                  <a:extLst>
                    <a:ext uri="{9D8B030D-6E8A-4147-A177-3AD203B41FA5}">
                      <a16:colId xmlns="" xmlns:a16="http://schemas.microsoft.com/office/drawing/2014/main" val="20001"/>
                    </a:ext>
                  </a:extLst>
                </a:gridCol>
                <a:gridCol w="2767680">
                  <a:extLst>
                    <a:ext uri="{9D8B030D-6E8A-4147-A177-3AD203B41FA5}">
                      <a16:colId xmlns="" xmlns:a16="http://schemas.microsoft.com/office/drawing/2014/main" val="20002"/>
                    </a:ext>
                  </a:extLst>
                </a:gridCol>
              </a:tblGrid>
              <a:tr h="640440">
                <a:tc>
                  <a:txBody>
                    <a:bodyPr/>
                    <a:lstStyle/>
                    <a:p>
                      <a:pPr algn="ctr">
                        <a:lnSpc>
                          <a:spcPct val="100000"/>
                        </a:lnSpc>
                      </a:pPr>
                      <a:r>
                        <a:rPr lang="tr-TR" sz="1800" b="1" strike="noStrike" spc="-1">
                          <a:solidFill>
                            <a:srgbClr val="FFFFFF"/>
                          </a:solidFill>
                          <a:uFill>
                            <a:solidFill>
                              <a:srgbClr val="FFFFFF"/>
                            </a:solidFill>
                          </a:uFill>
                          <a:latin typeface="Calibri"/>
                        </a:rPr>
                        <a:t>2. Madde</a:t>
                      </a:r>
                      <a:endParaRPr lang="tr-TR" sz="1800" b="0" strike="noStrike" spc="-1">
                        <a:solidFill>
                          <a:srgbClr val="000000"/>
                        </a:solidFill>
                        <a:uFill>
                          <a:solidFill>
                            <a:srgbClr val="FFFFFF"/>
                          </a:solidFill>
                        </a:uFill>
                        <a:latin typeface="Arial"/>
                      </a:endParaRPr>
                    </a:p>
                    <a:p>
                      <a:pPr algn="ctr">
                        <a:lnSpc>
                          <a:spcPct val="100000"/>
                        </a:lnSpc>
                      </a:pPr>
                      <a:r>
                        <a:rPr lang="tr-TR" sz="1800" b="1" strike="noStrike" spc="-1">
                          <a:solidFill>
                            <a:srgbClr val="FFFFFF"/>
                          </a:solidFill>
                          <a:uFill>
                            <a:solidFill>
                              <a:srgbClr val="FFFFFF"/>
                            </a:solidFill>
                          </a:uFill>
                          <a:latin typeface="Calibri"/>
                        </a:rPr>
                        <a:t>(Kesinleşmiş)</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53735"/>
                    </a:solidFill>
                  </a:tcPr>
                </a:tc>
                <a:tc>
                  <a:txBody>
                    <a:bodyPr/>
                    <a:lstStyle/>
                    <a:p>
                      <a:pPr algn="ctr">
                        <a:lnSpc>
                          <a:spcPct val="100000"/>
                        </a:lnSpc>
                      </a:pPr>
                      <a:r>
                        <a:rPr lang="tr-TR" sz="1800" b="1" strike="noStrike" spc="-1">
                          <a:solidFill>
                            <a:srgbClr val="FFFFFF"/>
                          </a:solidFill>
                          <a:uFill>
                            <a:solidFill>
                              <a:srgbClr val="FFFFFF"/>
                            </a:solidFill>
                          </a:uFill>
                          <a:latin typeface="Calibri"/>
                        </a:rPr>
                        <a:t>3. Madde</a:t>
                      </a:r>
                      <a:endParaRPr lang="tr-TR" sz="1800" b="0" strike="noStrike" spc="-1">
                        <a:solidFill>
                          <a:srgbClr val="000000"/>
                        </a:solidFill>
                        <a:uFill>
                          <a:solidFill>
                            <a:srgbClr val="FFFFFF"/>
                          </a:solidFill>
                        </a:uFill>
                        <a:latin typeface="Arial"/>
                      </a:endParaRPr>
                    </a:p>
                    <a:p>
                      <a:pPr algn="ctr">
                        <a:lnSpc>
                          <a:spcPct val="100000"/>
                        </a:lnSpc>
                      </a:pPr>
                      <a:r>
                        <a:rPr lang="tr-TR" sz="1800" b="1" strike="noStrike" spc="-1">
                          <a:solidFill>
                            <a:srgbClr val="FFFFFF"/>
                          </a:solidFill>
                          <a:uFill>
                            <a:solidFill>
                              <a:srgbClr val="FFFFFF"/>
                            </a:solidFill>
                          </a:uFill>
                          <a:latin typeface="Calibri"/>
                        </a:rPr>
                        <a:t>(İhtilaflı-Kesinleşmemiş)</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53735"/>
                    </a:solidFill>
                  </a:tcPr>
                </a:tc>
                <a:tc>
                  <a:txBody>
                    <a:bodyPr/>
                    <a:lstStyle/>
                    <a:p>
                      <a:pPr algn="ctr">
                        <a:lnSpc>
                          <a:spcPct val="100000"/>
                        </a:lnSpc>
                      </a:pPr>
                      <a:r>
                        <a:rPr lang="tr-TR" sz="1800" b="1" strike="noStrike" spc="-1">
                          <a:solidFill>
                            <a:srgbClr val="FFFFFF"/>
                          </a:solidFill>
                          <a:uFill>
                            <a:solidFill>
                              <a:srgbClr val="FFFFFF"/>
                            </a:solidFill>
                          </a:uFill>
                          <a:latin typeface="Calibri"/>
                        </a:rPr>
                        <a:t>4. Madde</a:t>
                      </a:r>
                      <a:endParaRPr lang="tr-TR" sz="1800" b="0" strike="noStrike" spc="-1">
                        <a:solidFill>
                          <a:srgbClr val="000000"/>
                        </a:solidFill>
                        <a:uFill>
                          <a:solidFill>
                            <a:srgbClr val="FFFFFF"/>
                          </a:solidFill>
                        </a:uFill>
                        <a:latin typeface="Arial"/>
                      </a:endParaRPr>
                    </a:p>
                    <a:p>
                      <a:pPr algn="ctr">
                        <a:lnSpc>
                          <a:spcPct val="100000"/>
                        </a:lnSpc>
                      </a:pPr>
                      <a:r>
                        <a:rPr lang="tr-TR" sz="1800" b="1" strike="noStrike" spc="-1">
                          <a:solidFill>
                            <a:srgbClr val="FFFFFF"/>
                          </a:solidFill>
                          <a:uFill>
                            <a:solidFill>
                              <a:srgbClr val="FFFFFF"/>
                            </a:solidFill>
                          </a:uFill>
                          <a:latin typeface="Calibri"/>
                        </a:rPr>
                        <a:t>(İnceleme ve Tarhiyat)</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53735"/>
                    </a:solidFill>
                  </a:tcPr>
                </a:tc>
                <a:extLst>
                  <a:ext uri="{0D108BD9-81ED-4DB2-BD59-A6C34878D82A}">
                    <a16:rowId xmlns="" xmlns:a16="http://schemas.microsoft.com/office/drawing/2014/main" val="10000"/>
                  </a:ext>
                </a:extLst>
              </a:tr>
              <a:tr h="4200480">
                <a:tc>
                  <a:txBody>
                    <a:bodyPr/>
                    <a:lstStyle/>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Vadesi geçmiş, ödeme süresi başlamış</a:t>
                      </a:r>
                      <a:endParaRPr lang="tr-TR" sz="1800" b="0" strike="noStrike" spc="-1">
                        <a:solidFill>
                          <a:srgbClr val="000000"/>
                        </a:solidFill>
                        <a:uFill>
                          <a:solidFill>
                            <a:srgbClr val="FFFFFF"/>
                          </a:solidFill>
                        </a:uFill>
                        <a:latin typeface="Arial"/>
                      </a:endParaRPr>
                    </a:p>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VUK 376 kapsamında ödeme süresi sona geçmemiş</a:t>
                      </a:r>
                      <a:endParaRPr lang="tr-TR" sz="1800" b="0" strike="noStrike" spc="-1">
                        <a:solidFill>
                          <a:srgbClr val="000000"/>
                        </a:solidFill>
                        <a:uFill>
                          <a:solidFill>
                            <a:srgbClr val="FFFFFF"/>
                          </a:solidFill>
                        </a:uFill>
                        <a:latin typeface="Arial"/>
                      </a:endParaRPr>
                    </a:p>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Pişmanlıkla beyan edilen ödeme süresi geçmemiş</a:t>
                      </a:r>
                      <a:endParaRPr lang="tr-TR" sz="1800" b="0" strike="noStrike" spc="-1">
                        <a:solidFill>
                          <a:srgbClr val="000000"/>
                        </a:solidFill>
                        <a:uFill>
                          <a:solidFill>
                            <a:srgbClr val="FFFFFF"/>
                          </a:solidFill>
                        </a:uFill>
                        <a:latin typeface="Arial"/>
                      </a:endParaRPr>
                    </a:p>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Kesinleştiği halde 2 no.lu ihbarname tebliği yapılmamış</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tc>
                  <a:txBody>
                    <a:bodyPr/>
                    <a:lstStyle/>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İhbarnamenin tebliğ </a:t>
                      </a:r>
                      <a:r>
                        <a:rPr lang="tr-TR" sz="1800" b="0" u="sng" strike="noStrike" spc="-1">
                          <a:solidFill>
                            <a:srgbClr val="FF0000"/>
                          </a:solidFill>
                          <a:uFill>
                            <a:solidFill>
                              <a:srgbClr val="FFFFFF"/>
                            </a:solidFill>
                          </a:uFill>
                          <a:latin typeface="Calibri"/>
                        </a:rPr>
                        <a:t>edilmiş</a:t>
                      </a:r>
                      <a:r>
                        <a:rPr lang="tr-TR" sz="1800" b="0" strike="noStrike" spc="-1">
                          <a:solidFill>
                            <a:srgbClr val="000000"/>
                          </a:solidFill>
                          <a:uFill>
                            <a:solidFill>
                              <a:srgbClr val="FFFFFF"/>
                            </a:solidFill>
                          </a:uFill>
                          <a:latin typeface="Calibri"/>
                        </a:rPr>
                        <a:t> olması</a:t>
                      </a:r>
                      <a:endParaRPr lang="tr-TR" sz="1800" b="0" strike="noStrike" spc="-1">
                        <a:solidFill>
                          <a:srgbClr val="000000"/>
                        </a:solidFill>
                        <a:uFill>
                          <a:solidFill>
                            <a:srgbClr val="FFFFFF"/>
                          </a:solidFill>
                        </a:uFill>
                        <a:latin typeface="Arial"/>
                      </a:endParaRPr>
                    </a:p>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Dava açma süresi geçmemiş</a:t>
                      </a:r>
                      <a:endParaRPr lang="tr-TR" sz="1800" b="0" strike="noStrike" spc="-1">
                        <a:solidFill>
                          <a:srgbClr val="000000"/>
                        </a:solidFill>
                        <a:uFill>
                          <a:solidFill>
                            <a:srgbClr val="FFFFFF"/>
                          </a:solidFill>
                        </a:uFill>
                        <a:latin typeface="Arial"/>
                      </a:endParaRPr>
                    </a:p>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Dava açılmış</a:t>
                      </a:r>
                      <a:endParaRPr lang="tr-TR" sz="1800" b="0" strike="noStrike" spc="-1">
                        <a:solidFill>
                          <a:srgbClr val="000000"/>
                        </a:solidFill>
                        <a:uFill>
                          <a:solidFill>
                            <a:srgbClr val="FFFFFF"/>
                          </a:solidFill>
                        </a:uFill>
                        <a:latin typeface="Arial"/>
                      </a:endParaRPr>
                    </a:p>
                    <a:p>
                      <a:pPr marL="266760" algn="just">
                        <a:lnSpc>
                          <a:spcPct val="100000"/>
                        </a:lnSpc>
                      </a:pPr>
                      <a:r>
                        <a:rPr lang="tr-TR" sz="1800" b="0" strike="noStrike" spc="-1">
                          <a:solidFill>
                            <a:srgbClr val="000000"/>
                          </a:solidFill>
                          <a:uFill>
                            <a:solidFill>
                              <a:srgbClr val="FFFFFF"/>
                            </a:solidFill>
                          </a:uFill>
                          <a:latin typeface="Calibri"/>
                        </a:rPr>
                        <a:t>-İlk derece     </a:t>
                      </a:r>
                      <a:endParaRPr lang="tr-TR" sz="1800" b="0" strike="noStrike" spc="-1">
                        <a:solidFill>
                          <a:srgbClr val="000000"/>
                        </a:solidFill>
                        <a:uFill>
                          <a:solidFill>
                            <a:srgbClr val="FFFFFF"/>
                          </a:solidFill>
                        </a:uFill>
                        <a:latin typeface="Arial"/>
                      </a:endParaRPr>
                    </a:p>
                    <a:p>
                      <a:pPr marL="266760" algn="just">
                        <a:lnSpc>
                          <a:spcPct val="100000"/>
                        </a:lnSpc>
                      </a:pPr>
                      <a:r>
                        <a:rPr lang="tr-TR" sz="1800" b="0" strike="noStrike" spc="-1">
                          <a:solidFill>
                            <a:srgbClr val="000000"/>
                          </a:solidFill>
                          <a:uFill>
                            <a:solidFill>
                              <a:srgbClr val="FFFFFF"/>
                            </a:solidFill>
                          </a:uFill>
                          <a:latin typeface="Calibri"/>
                        </a:rPr>
                        <a:t> mahkemesinde</a:t>
                      </a:r>
                      <a:endParaRPr lang="tr-TR" sz="1800" b="0" strike="noStrike" spc="-1">
                        <a:solidFill>
                          <a:srgbClr val="000000"/>
                        </a:solidFill>
                        <a:uFill>
                          <a:solidFill>
                            <a:srgbClr val="FFFFFF"/>
                          </a:solidFill>
                        </a:uFill>
                        <a:latin typeface="Arial"/>
                      </a:endParaRPr>
                    </a:p>
                    <a:p>
                      <a:pPr algn="just">
                        <a:lnSpc>
                          <a:spcPct val="100000"/>
                        </a:lnSpc>
                      </a:pPr>
                      <a:r>
                        <a:rPr lang="tr-TR" sz="1800" b="0" strike="noStrike" spc="-1">
                          <a:solidFill>
                            <a:srgbClr val="000000"/>
                          </a:solidFill>
                          <a:uFill>
                            <a:solidFill>
                              <a:srgbClr val="FFFFFF"/>
                            </a:solidFill>
                          </a:uFill>
                          <a:latin typeface="Calibri"/>
                        </a:rPr>
                        <a:t>     -Üst mahkemede</a:t>
                      </a:r>
                      <a:endParaRPr lang="tr-TR" sz="1800" b="0" strike="noStrike" spc="-1">
                        <a:solidFill>
                          <a:srgbClr val="000000"/>
                        </a:solidFill>
                        <a:uFill>
                          <a:solidFill>
                            <a:srgbClr val="FFFFFF"/>
                          </a:solidFill>
                        </a:uFill>
                        <a:latin typeface="Arial"/>
                      </a:endParaRPr>
                    </a:p>
                    <a:p>
                      <a:pPr marL="177840" algn="just">
                        <a:lnSpc>
                          <a:spcPct val="100000"/>
                        </a:lnSpc>
                      </a:pPr>
                      <a:r>
                        <a:rPr lang="tr-TR" sz="1800" b="0" strike="noStrike" spc="-1">
                          <a:solidFill>
                            <a:srgbClr val="000000"/>
                          </a:solidFill>
                          <a:uFill>
                            <a:solidFill>
                              <a:srgbClr val="FFFFFF"/>
                            </a:solidFill>
                          </a:uFill>
                          <a:latin typeface="Calibri"/>
                        </a:rPr>
                        <a:t>  devam edenler</a:t>
                      </a:r>
                      <a:endParaRPr lang="tr-TR" sz="1800" b="0" strike="noStrike" spc="-1">
                        <a:solidFill>
                          <a:srgbClr val="000000"/>
                        </a:solidFill>
                        <a:uFill>
                          <a:solidFill>
                            <a:srgbClr val="FFFFFF"/>
                          </a:solidFill>
                        </a:uFill>
                        <a:latin typeface="Arial"/>
                      </a:endParaRPr>
                    </a:p>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Tarhiyat sonrası uzlaşma aşamasında</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tc>
                  <a:txBody>
                    <a:bodyPr/>
                    <a:lstStyle/>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İhbarname tebliğ </a:t>
                      </a:r>
                      <a:r>
                        <a:rPr lang="tr-TR" sz="1800" b="0" u="sng" strike="noStrike" spc="-1">
                          <a:solidFill>
                            <a:srgbClr val="FF0000"/>
                          </a:solidFill>
                          <a:uFill>
                            <a:solidFill>
                              <a:srgbClr val="FFFFFF"/>
                            </a:solidFill>
                          </a:uFill>
                          <a:latin typeface="Calibri"/>
                        </a:rPr>
                        <a:t>edilmemiş</a:t>
                      </a:r>
                      <a:r>
                        <a:rPr lang="tr-TR" sz="1800" b="0" strike="noStrike" spc="-1">
                          <a:solidFill>
                            <a:srgbClr val="FF0000"/>
                          </a:solidFill>
                          <a:uFill>
                            <a:solidFill>
                              <a:srgbClr val="FFFFFF"/>
                            </a:solidFill>
                          </a:uFill>
                          <a:latin typeface="Calibri"/>
                        </a:rPr>
                        <a:t> </a:t>
                      </a:r>
                      <a:r>
                        <a:rPr lang="tr-TR" sz="1800" b="0" strike="noStrike" spc="-1">
                          <a:solidFill>
                            <a:srgbClr val="000000"/>
                          </a:solidFill>
                          <a:uFill>
                            <a:solidFill>
                              <a:srgbClr val="FFFFFF"/>
                            </a:solidFill>
                          </a:uFill>
                          <a:latin typeface="Calibri"/>
                        </a:rPr>
                        <a:t>olması</a:t>
                      </a:r>
                      <a:endParaRPr lang="tr-TR" sz="1800" b="0" strike="noStrike" spc="-1">
                        <a:solidFill>
                          <a:srgbClr val="000000"/>
                        </a:solidFill>
                        <a:uFill>
                          <a:solidFill>
                            <a:srgbClr val="FFFFFF"/>
                          </a:solidFill>
                        </a:uFill>
                        <a:latin typeface="Arial"/>
                      </a:endParaRPr>
                    </a:p>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Vergi incelemesi, takdir, tarh ve tahakkuk işlemleri devam edenler</a:t>
                      </a:r>
                      <a:endParaRPr lang="tr-TR" sz="1800" b="0" strike="noStrike" spc="-1">
                        <a:solidFill>
                          <a:srgbClr val="000000"/>
                        </a:solidFill>
                        <a:uFill>
                          <a:solidFill>
                            <a:srgbClr val="FFFFFF"/>
                          </a:solidFill>
                        </a:uFill>
                        <a:latin typeface="Arial"/>
                      </a:endParaRPr>
                    </a:p>
                    <a:p>
                      <a:pPr marL="285840" indent="-285480" algn="just">
                        <a:lnSpc>
                          <a:spcPct val="100000"/>
                        </a:lnSpc>
                        <a:buClr>
                          <a:srgbClr val="632523"/>
                        </a:buClr>
                        <a:buFont typeface="Arial"/>
                        <a:buChar char="•"/>
                      </a:pPr>
                      <a:r>
                        <a:rPr lang="tr-TR" sz="1800" b="0" strike="noStrike" spc="-1">
                          <a:solidFill>
                            <a:srgbClr val="000000"/>
                          </a:solidFill>
                          <a:uFill>
                            <a:solidFill>
                              <a:srgbClr val="FFFFFF"/>
                            </a:solidFill>
                          </a:uFill>
                          <a:latin typeface="Calibri"/>
                        </a:rPr>
                        <a:t>Tarhiyat öncesi uzlaşma aşamasında</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2DCDB"/>
                    </a:solidFill>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3305557-24A0-4558-8458-E8C65FC958A6}" type="slidenum">
              <a:rPr lang="tr-TR" sz="1200" b="0" strike="noStrike" spc="-1">
                <a:solidFill>
                  <a:srgbClr val="000000"/>
                </a:solidFill>
                <a:uFill>
                  <a:solidFill>
                    <a:srgbClr val="FFFFFF"/>
                  </a:solidFill>
                </a:uFill>
                <a:latin typeface="Arial Black"/>
              </a:rPr>
              <a:pPr algn="r">
                <a:lnSpc>
                  <a:spcPct val="100000"/>
                </a:lnSpc>
              </a:pPr>
              <a:t>33</a:t>
            </a:fld>
            <a:endParaRPr lang="tr-TR" sz="1800" b="0" strike="noStrike" spc="-1">
              <a:solidFill>
                <a:srgbClr val="000000"/>
              </a:solidFill>
              <a:uFill>
                <a:solidFill>
                  <a:srgbClr val="FFFFFF"/>
                </a:solidFill>
              </a:uFill>
              <a:latin typeface="Arial"/>
            </a:endParaRPr>
          </a:p>
        </p:txBody>
      </p:sp>
      <p:sp>
        <p:nvSpPr>
          <p:cNvPr id="251" name="CustomShape 2"/>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sp>
      <p:sp>
        <p:nvSpPr>
          <p:cNvPr id="252" name="CustomShape 3"/>
          <p:cNvSpPr/>
          <p:nvPr/>
        </p:nvSpPr>
        <p:spPr>
          <a:xfrm>
            <a:off x="251640" y="1340640"/>
            <a:ext cx="8892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a:p>
            <a:pPr marL="285840" indent="-285480">
              <a:lnSpc>
                <a:spcPct val="100000"/>
              </a:lnSpc>
            </a:pPr>
            <a:endParaRPr lang="tr-TR" sz="1800" b="0" strike="noStrike" spc="-1">
              <a:solidFill>
                <a:srgbClr val="000000"/>
              </a:solidFill>
              <a:uFill>
                <a:solidFill>
                  <a:srgbClr val="FFFFFF"/>
                </a:solidFill>
              </a:uFill>
              <a:latin typeface="Arial"/>
            </a:endParaRPr>
          </a:p>
        </p:txBody>
      </p:sp>
      <p:sp>
        <p:nvSpPr>
          <p:cNvPr id="253" name="CustomShape 4"/>
          <p:cNvSpPr/>
          <p:nvPr/>
        </p:nvSpPr>
        <p:spPr>
          <a:xfrm>
            <a:off x="467640" y="1462320"/>
            <a:ext cx="8424720" cy="181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5760" indent="-255600">
              <a:lnSpc>
                <a:spcPct val="80000"/>
              </a:lnSpc>
            </a:pPr>
            <a:r>
              <a:rPr lang="tr-TR" sz="1700" b="1"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a:p>
            <a:pPr marL="411120" indent="-255600">
              <a:lnSpc>
                <a:spcPct val="80000"/>
              </a:lnSpc>
            </a:pPr>
            <a:endParaRPr lang="tr-TR" sz="1800" b="0" strike="noStrike" spc="-1">
              <a:solidFill>
                <a:srgbClr val="000000"/>
              </a:solidFill>
              <a:uFill>
                <a:solidFill>
                  <a:srgbClr val="FFFFFF"/>
                </a:solidFill>
              </a:uFill>
              <a:latin typeface="Arial"/>
            </a:endParaRPr>
          </a:p>
        </p:txBody>
      </p:sp>
      <p:sp>
        <p:nvSpPr>
          <p:cNvPr id="254" name="CustomShape 5"/>
          <p:cNvSpPr/>
          <p:nvPr/>
        </p:nvSpPr>
        <p:spPr>
          <a:xfrm>
            <a:off x="2411640" y="188640"/>
            <a:ext cx="65523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2800" b="1" strike="noStrike" spc="-1">
                <a:solidFill>
                  <a:srgbClr val="000000"/>
                </a:solidFill>
                <a:uFill>
                  <a:solidFill>
                    <a:srgbClr val="FFFFFF"/>
                  </a:solidFill>
                </a:uFill>
                <a:latin typeface="Calibri"/>
              </a:rPr>
              <a:t>VERGİLER İÇİN PİŞMANLIK BEYANLARI</a:t>
            </a:r>
            <a:endParaRPr lang="tr-TR" sz="1800" b="0" strike="noStrike" spc="-1">
              <a:solidFill>
                <a:srgbClr val="000000"/>
              </a:solidFill>
              <a:uFill>
                <a:solidFill>
                  <a:srgbClr val="FFFFFF"/>
                </a:solidFill>
              </a:uFill>
              <a:latin typeface="Arial"/>
            </a:endParaRPr>
          </a:p>
        </p:txBody>
      </p:sp>
      <p:sp>
        <p:nvSpPr>
          <p:cNvPr id="255" name="CustomShape 6"/>
          <p:cNvSpPr/>
          <p:nvPr/>
        </p:nvSpPr>
        <p:spPr>
          <a:xfrm>
            <a:off x="323640" y="1614960"/>
            <a:ext cx="8362800" cy="329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gn="just">
              <a:lnSpc>
                <a:spcPct val="100000"/>
              </a:lnSpc>
              <a:buClr>
                <a:srgbClr val="000000"/>
              </a:buClr>
              <a:buFont typeface="Wingdings" charset="2"/>
              <a:buChar char=""/>
            </a:pPr>
            <a:r>
              <a:rPr lang="tr-TR" sz="2200" b="1" strike="noStrike" spc="-1">
                <a:solidFill>
                  <a:srgbClr val="000000"/>
                </a:solidFill>
                <a:uFill>
                  <a:solidFill>
                    <a:srgbClr val="FFFFFF"/>
                  </a:solidFill>
                </a:uFill>
                <a:latin typeface="Calibri"/>
              </a:rPr>
              <a:t>Pişmanlıkla veya kendiliğinden beyanname veren mükelleflerin beyanları üzerine tahakkuk eden;</a:t>
            </a:r>
            <a:endParaRPr lang="tr-TR" sz="1800" b="0" strike="noStrike" spc="-1">
              <a:solidFill>
                <a:srgbClr val="000000"/>
              </a:solidFill>
              <a:uFill>
                <a:solidFill>
                  <a:srgbClr val="FFFFFF"/>
                </a:solidFill>
              </a:uFill>
              <a:latin typeface="Arial"/>
            </a:endParaRPr>
          </a:p>
          <a:p>
            <a:pPr marL="380880" indent="-380520" algn="just">
              <a:lnSpc>
                <a:spcPct val="100000"/>
              </a:lnSpc>
            </a:pPr>
            <a:endParaRPr lang="tr-TR" sz="1800" b="0" strike="noStrike" spc="-1">
              <a:solidFill>
                <a:srgbClr val="000000"/>
              </a:solidFill>
              <a:uFill>
                <a:solidFill>
                  <a:srgbClr val="FFFFFF"/>
                </a:solidFill>
              </a:uFill>
              <a:latin typeface="Arial"/>
            </a:endParaRPr>
          </a:p>
          <a:p>
            <a:pPr marL="800280" lvl="1" indent="-342720" algn="just">
              <a:lnSpc>
                <a:spcPct val="100000"/>
              </a:lnSpc>
              <a:buClr>
                <a:srgbClr val="000000"/>
              </a:buClr>
              <a:buFont typeface="Arial"/>
              <a:buChar char="•"/>
            </a:pPr>
            <a:r>
              <a:rPr lang="tr-TR" sz="2200" b="1" strike="noStrike" spc="-1">
                <a:solidFill>
                  <a:srgbClr val="0070C0"/>
                </a:solidFill>
                <a:uFill>
                  <a:solidFill>
                    <a:srgbClr val="FFFFFF"/>
                  </a:solidFill>
                </a:uFill>
                <a:latin typeface="Calibri"/>
              </a:rPr>
              <a:t>Vergilerin tamamının,</a:t>
            </a:r>
            <a:endParaRPr lang="tr-TR" sz="1800" b="0" strike="noStrike" spc="-1">
              <a:solidFill>
                <a:srgbClr val="000000"/>
              </a:solidFill>
              <a:uFill>
                <a:solidFill>
                  <a:srgbClr val="FFFFFF"/>
                </a:solidFill>
              </a:uFill>
              <a:latin typeface="Arial"/>
            </a:endParaRPr>
          </a:p>
          <a:p>
            <a:pPr marL="800280" lvl="1" indent="-342720" algn="just">
              <a:lnSpc>
                <a:spcPct val="100000"/>
              </a:lnSpc>
              <a:buClr>
                <a:srgbClr val="000000"/>
              </a:buClr>
              <a:buFont typeface="Arial"/>
              <a:buChar char="•"/>
            </a:pPr>
            <a:r>
              <a:rPr lang="tr-TR" sz="2200" b="1" strike="noStrike" spc="-1">
                <a:solidFill>
                  <a:srgbClr val="0070C0"/>
                </a:solidFill>
                <a:uFill>
                  <a:solidFill>
                    <a:srgbClr val="FFFFFF"/>
                  </a:solidFill>
                </a:uFill>
                <a:latin typeface="Calibri"/>
              </a:rPr>
              <a:t>Pişmanlık zammı ve gecikme faizi yerine Yİ-ÜFE tutarının,</a:t>
            </a:r>
            <a:endParaRPr lang="tr-TR" sz="1800" b="0" strike="noStrike" spc="-1">
              <a:solidFill>
                <a:srgbClr val="000000"/>
              </a:solidFill>
              <a:uFill>
                <a:solidFill>
                  <a:srgbClr val="FFFFFF"/>
                </a:solidFill>
              </a:uFill>
              <a:latin typeface="Arial"/>
            </a:endParaRPr>
          </a:p>
          <a:p>
            <a:pPr marL="457200" algn="just">
              <a:lnSpc>
                <a:spcPct val="80000"/>
              </a:lnSpc>
            </a:pPr>
            <a:endParaRPr lang="tr-TR" sz="1800" b="0" strike="noStrike" spc="-1">
              <a:solidFill>
                <a:srgbClr val="000000"/>
              </a:solidFill>
              <a:uFill>
                <a:solidFill>
                  <a:srgbClr val="FFFFFF"/>
                </a:solidFill>
              </a:uFill>
              <a:latin typeface="Arial"/>
            </a:endParaRPr>
          </a:p>
          <a:p>
            <a:pPr marL="457200" algn="just">
              <a:lnSpc>
                <a:spcPct val="80000"/>
              </a:lnSpc>
            </a:pPr>
            <a:r>
              <a:rPr lang="tr-TR" sz="2200" b="1" strike="noStrike" spc="-1">
                <a:solidFill>
                  <a:srgbClr val="000000"/>
                </a:solidFill>
                <a:uFill>
                  <a:solidFill>
                    <a:srgbClr val="FFFFFF"/>
                  </a:solidFill>
                </a:uFill>
                <a:latin typeface="Calibri"/>
              </a:rPr>
              <a:t>ödenmesi halinde</a:t>
            </a:r>
            <a:endParaRPr lang="tr-TR" sz="1800" b="0" strike="noStrike" spc="-1">
              <a:solidFill>
                <a:srgbClr val="000000"/>
              </a:solidFill>
              <a:uFill>
                <a:solidFill>
                  <a:srgbClr val="FFFFFF"/>
                </a:solidFill>
              </a:uFill>
              <a:latin typeface="Arial"/>
            </a:endParaRPr>
          </a:p>
          <a:p>
            <a:pPr marL="457200" algn="just">
              <a:lnSpc>
                <a:spcPct val="80000"/>
              </a:lnSpc>
            </a:pPr>
            <a:endParaRPr lang="tr-TR" sz="1800" b="0" strike="noStrike" spc="-1">
              <a:solidFill>
                <a:srgbClr val="000000"/>
              </a:solidFill>
              <a:uFill>
                <a:solidFill>
                  <a:srgbClr val="FFFFFF"/>
                </a:solidFill>
              </a:uFill>
              <a:latin typeface="Arial"/>
            </a:endParaRPr>
          </a:p>
          <a:p>
            <a:pPr marL="457200" algn="just">
              <a:lnSpc>
                <a:spcPct val="100000"/>
              </a:lnSpc>
            </a:pPr>
            <a:r>
              <a:rPr lang="tr-TR" sz="2200" b="1" strike="noStrike" spc="-1">
                <a:solidFill>
                  <a:srgbClr val="C00000"/>
                </a:solidFill>
                <a:uFill>
                  <a:solidFill>
                    <a:srgbClr val="FFFFFF"/>
                  </a:solidFill>
                </a:uFill>
                <a:latin typeface="Calibri"/>
              </a:rPr>
              <a:t>vergi cezalarının, pişmanlık zammının, gecikme faizinin tahsilinden vazgeçilecek. </a:t>
            </a:r>
            <a:endParaRPr lang="tr-TR" sz="1800" b="0" strike="noStrike" spc="-1">
              <a:solidFill>
                <a:srgbClr val="000000"/>
              </a:solidFill>
              <a:uFill>
                <a:solidFill>
                  <a:srgbClr val="FFFFFF"/>
                </a:solidFill>
              </a:u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2699640" y="188640"/>
            <a:ext cx="5760360" cy="503640"/>
          </a:xfrm>
          <a:prstGeom prst="rect">
            <a:avLst/>
          </a:prstGeom>
          <a:noFill/>
          <a:ln>
            <a:noFill/>
          </a:ln>
        </p:spPr>
        <p:txBody>
          <a:bodyPr anchor="ctr"/>
          <a:lstStyle/>
          <a:p>
            <a:pPr algn="ctr">
              <a:lnSpc>
                <a:spcPct val="100000"/>
              </a:lnSpc>
            </a:pPr>
            <a:r>
              <a:rPr lang="tr-TR" sz="2700" b="1" strike="noStrike" spc="-1">
                <a:solidFill>
                  <a:srgbClr val="000000"/>
                </a:solidFill>
                <a:uFill>
                  <a:solidFill>
                    <a:srgbClr val="FFFFFF"/>
                  </a:solidFill>
                </a:uFill>
                <a:latin typeface="Calibri"/>
              </a:rPr>
              <a:t>VERGİLER İÇİN PİŞMANLIK BEYANLARI</a:t>
            </a:r>
            <a:endParaRPr lang="tr-TR" sz="1800" b="0" strike="noStrike" spc="-1">
              <a:solidFill>
                <a:srgbClr val="000000"/>
              </a:solidFill>
              <a:uFill>
                <a:solidFill>
                  <a:srgbClr val="FFFFFF"/>
                </a:solidFill>
              </a:uFill>
              <a:latin typeface="Calibri"/>
            </a:endParaRPr>
          </a:p>
        </p:txBody>
      </p:sp>
      <p:sp>
        <p:nvSpPr>
          <p:cNvPr id="257" name="TextShape 2"/>
          <p:cNvSpPr txBox="1"/>
          <p:nvPr/>
        </p:nvSpPr>
        <p:spPr>
          <a:xfrm>
            <a:off x="467640" y="1268640"/>
            <a:ext cx="8208720" cy="5040360"/>
          </a:xfrm>
          <a:prstGeom prst="rect">
            <a:avLst/>
          </a:prstGeom>
          <a:noFill/>
          <a:ln>
            <a:noFill/>
          </a:ln>
        </p:spPr>
        <p:txBody>
          <a:bodyPr/>
          <a:lstStyle/>
          <a:p>
            <a:pPr>
              <a:lnSpc>
                <a:spcPct val="80000"/>
              </a:lnSpc>
            </a:pPr>
            <a:r>
              <a:rPr lang="tr-TR" sz="2400" b="1" strike="noStrike" spc="-1" dirty="0">
                <a:solidFill>
                  <a:srgbClr val="000000"/>
                </a:solidFill>
                <a:uFill>
                  <a:solidFill>
                    <a:srgbClr val="FFFFFF"/>
                  </a:solidFill>
                </a:uFill>
                <a:latin typeface="Calibri"/>
              </a:rPr>
              <a:t>GVK 64</a:t>
            </a:r>
            <a:endParaRPr lang="tr-TR" sz="3200" b="0" strike="noStrike" spc="-1" dirty="0">
              <a:solidFill>
                <a:srgbClr val="000000"/>
              </a:solidFill>
              <a:uFill>
                <a:solidFill>
                  <a:srgbClr val="FFFFFF"/>
                </a:solidFill>
              </a:uFill>
              <a:latin typeface="Arial"/>
            </a:endParaRPr>
          </a:p>
          <a:p>
            <a:pPr>
              <a:lnSpc>
                <a:spcPct val="80000"/>
              </a:lnSpc>
            </a:pPr>
            <a:endParaRPr lang="tr-TR" sz="3200" b="0" strike="noStrike" spc="-1" dirty="0">
              <a:solidFill>
                <a:srgbClr val="000000"/>
              </a:solidFill>
              <a:uFill>
                <a:solidFill>
                  <a:srgbClr val="FFFFFF"/>
                </a:solidFill>
              </a:uFill>
              <a:latin typeface="Arial"/>
            </a:endParaRPr>
          </a:p>
          <a:p>
            <a:pPr marL="365760" indent="-255600" algn="just">
              <a:lnSpc>
                <a:spcPct val="120000"/>
              </a:lnSpc>
              <a:buClr>
                <a:srgbClr val="000000"/>
              </a:buClr>
              <a:buFont typeface="Wingdings" charset="2"/>
              <a:buChar char=""/>
            </a:pPr>
            <a:r>
              <a:rPr lang="tr-TR" sz="2400" b="1" strike="noStrike" spc="-1" dirty="0">
                <a:solidFill>
                  <a:srgbClr val="000000"/>
                </a:solidFill>
                <a:uFill>
                  <a:solidFill>
                    <a:srgbClr val="FFFFFF"/>
                  </a:solidFill>
                </a:uFill>
                <a:latin typeface="Calibri"/>
              </a:rPr>
              <a:t>Basit usule tabi ticaret erbabının yanında çalışanlar, </a:t>
            </a:r>
            <a:endParaRPr lang="tr-TR" sz="3200" b="0" strike="noStrike" spc="-1" dirty="0">
              <a:solidFill>
                <a:srgbClr val="000000"/>
              </a:solidFill>
              <a:uFill>
                <a:solidFill>
                  <a:srgbClr val="FFFFFF"/>
                </a:solidFill>
              </a:uFill>
              <a:latin typeface="Arial"/>
            </a:endParaRPr>
          </a:p>
          <a:p>
            <a:pPr marL="365760" indent="-255600" algn="just">
              <a:lnSpc>
                <a:spcPct val="120000"/>
              </a:lnSpc>
              <a:buClr>
                <a:srgbClr val="000000"/>
              </a:buClr>
              <a:buFont typeface="Wingdings" charset="2"/>
              <a:buChar char=""/>
            </a:pPr>
            <a:r>
              <a:rPr lang="tr-TR" sz="2400" b="1" strike="noStrike" spc="-1" dirty="0" smtClean="0">
                <a:solidFill>
                  <a:srgbClr val="000000"/>
                </a:solidFill>
                <a:uFill>
                  <a:solidFill>
                    <a:srgbClr val="FFFFFF"/>
                  </a:solidFill>
                </a:uFill>
                <a:latin typeface="Calibri"/>
              </a:rPr>
              <a:t>Özel </a:t>
            </a:r>
            <a:r>
              <a:rPr lang="tr-TR" sz="2400" b="1" strike="noStrike" spc="-1" dirty="0">
                <a:solidFill>
                  <a:srgbClr val="000000"/>
                </a:solidFill>
                <a:uFill>
                  <a:solidFill>
                    <a:srgbClr val="FFFFFF"/>
                  </a:solidFill>
                </a:uFill>
                <a:latin typeface="Calibri"/>
              </a:rPr>
              <a:t>hizmetlerdeki şoförler</a:t>
            </a:r>
            <a:endParaRPr lang="tr-TR" sz="3200" b="0" strike="noStrike" spc="-1" dirty="0">
              <a:solidFill>
                <a:srgbClr val="000000"/>
              </a:solidFill>
              <a:uFill>
                <a:solidFill>
                  <a:srgbClr val="FFFFFF"/>
                </a:solidFill>
              </a:uFill>
              <a:latin typeface="Arial"/>
            </a:endParaRPr>
          </a:p>
          <a:p>
            <a:pPr marL="365760" indent="-255600" algn="just">
              <a:lnSpc>
                <a:spcPct val="120000"/>
              </a:lnSpc>
              <a:buClr>
                <a:srgbClr val="000000"/>
              </a:buClr>
              <a:buFont typeface="Wingdings" charset="2"/>
              <a:buChar char=""/>
            </a:pPr>
            <a:r>
              <a:rPr lang="tr-TR" sz="2400" b="1" strike="noStrike" spc="-1" dirty="0" smtClean="0">
                <a:solidFill>
                  <a:srgbClr val="000000"/>
                </a:solidFill>
                <a:uFill>
                  <a:solidFill>
                    <a:srgbClr val="FFFFFF"/>
                  </a:solidFill>
                </a:uFill>
                <a:latin typeface="Calibri"/>
              </a:rPr>
              <a:t>Özel </a:t>
            </a:r>
            <a:r>
              <a:rPr lang="tr-TR" sz="2400" b="1" strike="noStrike" spc="-1" dirty="0">
                <a:solidFill>
                  <a:srgbClr val="000000"/>
                </a:solidFill>
                <a:uFill>
                  <a:solidFill>
                    <a:srgbClr val="FFFFFF"/>
                  </a:solidFill>
                </a:uFill>
                <a:latin typeface="Calibri"/>
              </a:rPr>
              <a:t>inşaat işlerinde çalışan inşaat işçileri </a:t>
            </a:r>
            <a:endParaRPr lang="tr-TR" sz="3200" b="0" strike="noStrike" spc="-1" dirty="0">
              <a:solidFill>
                <a:srgbClr val="000000"/>
              </a:solidFill>
              <a:uFill>
                <a:solidFill>
                  <a:srgbClr val="FFFFFF"/>
                </a:solidFill>
              </a:uFill>
              <a:latin typeface="Arial"/>
            </a:endParaRPr>
          </a:p>
          <a:p>
            <a:pPr marL="365760" indent="-255600" algn="just">
              <a:lnSpc>
                <a:spcPct val="120000"/>
              </a:lnSpc>
              <a:buClr>
                <a:srgbClr val="000000"/>
              </a:buClr>
              <a:buFont typeface="Wingdings" charset="2"/>
              <a:buChar char=""/>
            </a:pPr>
            <a:r>
              <a:rPr lang="tr-TR" sz="2400" b="1" strike="noStrike" spc="-1" dirty="0" smtClean="0">
                <a:solidFill>
                  <a:srgbClr val="000000"/>
                </a:solidFill>
                <a:uFill>
                  <a:solidFill>
                    <a:srgbClr val="FFFFFF"/>
                  </a:solidFill>
                </a:uFill>
                <a:latin typeface="Calibri"/>
              </a:rPr>
              <a:t>Kira </a:t>
            </a:r>
            <a:r>
              <a:rPr lang="tr-TR" sz="2400" b="1" strike="noStrike" spc="-1" dirty="0">
                <a:solidFill>
                  <a:srgbClr val="000000"/>
                </a:solidFill>
                <a:uFill>
                  <a:solidFill>
                    <a:srgbClr val="FFFFFF"/>
                  </a:solidFill>
                </a:uFill>
                <a:latin typeface="Calibri"/>
              </a:rPr>
              <a:t>geliri elde eden gerçek kişilerin yanında çalışan diğer ücret geliri elde eden mükellefler</a:t>
            </a:r>
            <a:endParaRPr lang="tr-TR" sz="3200" b="0" strike="noStrike" spc="-1" dirty="0">
              <a:solidFill>
                <a:srgbClr val="000000"/>
              </a:solidFill>
              <a:uFill>
                <a:solidFill>
                  <a:srgbClr val="FFFFFF"/>
                </a:solidFill>
              </a:uFill>
              <a:latin typeface="Arial"/>
            </a:endParaRPr>
          </a:p>
          <a:p>
            <a:pPr marL="743040" lvl="1" indent="-342720" algn="just">
              <a:lnSpc>
                <a:spcPct val="120000"/>
              </a:lnSpc>
              <a:buClr>
                <a:srgbClr val="000000"/>
              </a:buClr>
              <a:buFont typeface="Arial"/>
              <a:buChar char="•"/>
            </a:pPr>
            <a:r>
              <a:rPr lang="tr-TR" sz="2400" b="1" strike="noStrike" spc="-1" dirty="0" smtClean="0">
                <a:solidFill>
                  <a:srgbClr val="0070C0"/>
                </a:solidFill>
                <a:uFill>
                  <a:solidFill>
                    <a:srgbClr val="FFFFFF"/>
                  </a:solidFill>
                </a:uFill>
                <a:latin typeface="Calibri"/>
              </a:rPr>
              <a:t>2016 </a:t>
            </a:r>
            <a:r>
              <a:rPr lang="tr-TR" sz="2400" b="1" strike="noStrike" spc="-1" dirty="0">
                <a:solidFill>
                  <a:srgbClr val="0070C0"/>
                </a:solidFill>
                <a:uFill>
                  <a:solidFill>
                    <a:srgbClr val="FFFFFF"/>
                  </a:solidFill>
                </a:uFill>
                <a:latin typeface="Calibri"/>
              </a:rPr>
              <a:t>yılı gelir vergilerini süresinde tarh ettirmemiş ise 2 ay içinde vergilerini tarh ettirebilecek.</a:t>
            </a:r>
            <a:endParaRPr lang="tr-TR" sz="3200" b="0" strike="noStrike" spc="-1" dirty="0">
              <a:solidFill>
                <a:srgbClr val="000000"/>
              </a:solidFill>
              <a:uFill>
                <a:solidFill>
                  <a:srgbClr val="FFFFFF"/>
                </a:solidFill>
              </a:uFill>
              <a:latin typeface="Arial"/>
            </a:endParaRPr>
          </a:p>
          <a:p>
            <a:pPr marL="743040" lvl="1" indent="-342720" algn="just">
              <a:lnSpc>
                <a:spcPct val="120000"/>
              </a:lnSpc>
              <a:buClr>
                <a:srgbClr val="000000"/>
              </a:buClr>
              <a:buFont typeface="Arial"/>
              <a:buChar char="•"/>
            </a:pPr>
            <a:r>
              <a:rPr lang="tr-TR" sz="2400" b="1" strike="noStrike" spc="-1" dirty="0">
                <a:solidFill>
                  <a:srgbClr val="0070C0"/>
                </a:solidFill>
                <a:uFill>
                  <a:solidFill>
                    <a:srgbClr val="FFFFFF"/>
                  </a:solidFill>
                </a:uFill>
                <a:latin typeface="Calibri"/>
              </a:rPr>
              <a:t>Bu takdirde geçmişe yönelik gelir vergisi ve vergi cezası aranılmayacak.</a:t>
            </a:r>
            <a:endParaRPr lang="tr-TR" sz="3200" b="0" strike="noStrike" spc="-1" dirty="0">
              <a:solidFill>
                <a:srgbClr val="000000"/>
              </a:solidFill>
              <a:uFill>
                <a:solidFill>
                  <a:srgbClr val="FFFFFF"/>
                </a:solidFill>
              </a:uFill>
              <a:latin typeface="Arial"/>
            </a:endParaRPr>
          </a:p>
          <a:p>
            <a:pPr algn="just">
              <a:lnSpc>
                <a:spcPct val="110000"/>
              </a:lnSpc>
            </a:pPr>
            <a:endParaRPr lang="tr-TR" sz="3200" b="0" strike="noStrike" spc="-1" dirty="0">
              <a:solidFill>
                <a:srgbClr val="000000"/>
              </a:solidFill>
              <a:uFill>
                <a:solidFill>
                  <a:srgbClr val="FFFFFF"/>
                </a:solidFill>
              </a:uFill>
              <a:latin typeface="Arial"/>
            </a:endParaRPr>
          </a:p>
        </p:txBody>
      </p:sp>
      <p:sp>
        <p:nvSpPr>
          <p:cNvPr id="258" name="TextShape 3"/>
          <p:cNvSpPr txBox="1"/>
          <p:nvPr/>
        </p:nvSpPr>
        <p:spPr>
          <a:xfrm>
            <a:off x="6553080" y="6356520"/>
            <a:ext cx="2133360" cy="364680"/>
          </a:xfrm>
          <a:prstGeom prst="rect">
            <a:avLst/>
          </a:prstGeom>
          <a:noFill/>
          <a:ln>
            <a:noFill/>
          </a:ln>
        </p:spPr>
        <p:txBody>
          <a:bodyPr anchor="ctr"/>
          <a:lstStyle/>
          <a:p>
            <a:pPr algn="r">
              <a:lnSpc>
                <a:spcPct val="100000"/>
              </a:lnSpc>
            </a:pPr>
            <a:fld id="{2CEA7431-3024-4A13-B80A-CB7C6C5D0FB6}" type="slidenum">
              <a:rPr lang="tr-TR" sz="1200" b="0" strike="noStrike" spc="-1">
                <a:solidFill>
                  <a:srgbClr val="8B8B8B"/>
                </a:solidFill>
                <a:uFill>
                  <a:solidFill>
                    <a:srgbClr val="FFFFFF"/>
                  </a:solidFill>
                </a:uFill>
                <a:latin typeface="Arial Black"/>
              </a:rPr>
              <a:pPr algn="r">
                <a:lnSpc>
                  <a:spcPct val="100000"/>
                </a:lnSpc>
              </a:pPr>
              <a:t>34</a:t>
            </a:fld>
            <a:endParaRPr lang="tr-TR" sz="1400" b="0" strike="noStrike" spc="-1">
              <a:solidFill>
                <a:srgbClr val="000000"/>
              </a:solidFill>
              <a:uFill>
                <a:solidFill>
                  <a:srgbClr val="FFFFFF"/>
                </a:solidFill>
              </a:uFill>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2699640" y="188640"/>
            <a:ext cx="5760360" cy="50364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700" b="1" i="0" u="none" strike="noStrike" kern="1200" cap="none" spc="-1" normalizeH="0" baseline="0" noProof="0">
                <a:ln>
                  <a:noFill/>
                </a:ln>
                <a:solidFill>
                  <a:srgbClr val="000000"/>
                </a:solidFill>
                <a:effectLst/>
                <a:uLnTx/>
                <a:uFill>
                  <a:solidFill>
                    <a:srgbClr val="FFFFFF"/>
                  </a:solidFill>
                </a:uFill>
                <a:latin typeface="Calibri"/>
                <a:ea typeface="DejaVu Sans"/>
                <a:cs typeface="DejaVu Sans"/>
              </a:rPr>
              <a:t>VERGİLER İÇİN PİŞMANLIK BEYANLARI</a:t>
            </a:r>
            <a:endParaRPr kumimoji="0" lang="tr-TR" sz="1800" b="0" i="0" u="none" strike="noStrike" kern="1200" cap="none" spc="-1" normalizeH="0" baseline="0" noProof="0">
              <a:ln>
                <a:noFill/>
              </a:ln>
              <a:solidFill>
                <a:srgbClr val="000000"/>
              </a:solidFill>
              <a:effectLst/>
              <a:uLnTx/>
              <a:uFill>
                <a:solidFill>
                  <a:srgbClr val="FFFFFF"/>
                </a:solidFill>
              </a:uFill>
              <a:latin typeface="Calibri"/>
              <a:ea typeface="DejaVu Sans"/>
              <a:cs typeface="DejaVu Sans"/>
            </a:endParaRPr>
          </a:p>
        </p:txBody>
      </p:sp>
      <p:sp>
        <p:nvSpPr>
          <p:cNvPr id="257" name="TextShape 2"/>
          <p:cNvSpPr txBox="1"/>
          <p:nvPr/>
        </p:nvSpPr>
        <p:spPr>
          <a:xfrm>
            <a:off x="467640" y="1268640"/>
            <a:ext cx="8208720" cy="1490602"/>
          </a:xfrm>
          <a:prstGeom prst="rect">
            <a:avLst/>
          </a:prstGeom>
          <a:noFill/>
          <a:ln>
            <a:noFill/>
          </a:ln>
        </p:spPr>
        <p:txBody>
          <a:bodyPr/>
          <a:lstStyle/>
          <a:p>
            <a:pPr marL="285750" lvl="0" indent="-285750" algn="just">
              <a:lnSpc>
                <a:spcPct val="80000"/>
              </a:lnSpc>
              <a:buFont typeface="Arial" panose="020B0604020202020204" pitchFamily="34" charset="0"/>
              <a:buChar char="•"/>
            </a:pPr>
            <a:r>
              <a:rPr lang="tr-TR" sz="1400" spc="-1" dirty="0">
                <a:solidFill>
                  <a:srgbClr val="000000"/>
                </a:solidFill>
                <a:uFill>
                  <a:solidFill>
                    <a:srgbClr val="FFFFFF"/>
                  </a:solidFill>
                </a:uFill>
                <a:latin typeface="Calibri"/>
              </a:rPr>
              <a:t>(A) Ltd. ġti. tarafından 23 Ekim 2015 tarihine kadar verilmesi gereken Eylül 2015 dönemine ait gelir (stopaj) vergisi beyannamesi 6736 sayılı Kanun hükümlerinden yararlanmak suretiyle 2 Eylül 2016 tarihinde </a:t>
            </a:r>
            <a:r>
              <a:rPr lang="tr-TR" sz="1400" spc="-1" dirty="0" smtClean="0">
                <a:solidFill>
                  <a:srgbClr val="000000"/>
                </a:solidFill>
                <a:uFill>
                  <a:solidFill>
                    <a:srgbClr val="FFFFFF"/>
                  </a:solidFill>
                </a:uFill>
                <a:latin typeface="Calibri"/>
              </a:rPr>
              <a:t>pişmanlıkla </a:t>
            </a:r>
            <a:r>
              <a:rPr lang="tr-TR" sz="1400" spc="-1" dirty="0">
                <a:solidFill>
                  <a:srgbClr val="000000"/>
                </a:solidFill>
                <a:uFill>
                  <a:solidFill>
                    <a:srgbClr val="FFFFFF"/>
                  </a:solidFill>
                </a:uFill>
                <a:latin typeface="Calibri"/>
              </a:rPr>
              <a:t>vergi dairesine </a:t>
            </a:r>
            <a:r>
              <a:rPr lang="tr-TR" sz="1400" spc="-1" dirty="0" smtClean="0">
                <a:solidFill>
                  <a:srgbClr val="000000"/>
                </a:solidFill>
                <a:uFill>
                  <a:solidFill>
                    <a:srgbClr val="FFFFFF"/>
                  </a:solidFill>
                </a:uFill>
                <a:latin typeface="Calibri"/>
              </a:rPr>
              <a:t>verilmiştir.</a:t>
            </a:r>
          </a:p>
          <a:p>
            <a:pPr marL="285750" lvl="0" indent="-285750" algn="just">
              <a:lnSpc>
                <a:spcPct val="80000"/>
              </a:lnSpc>
              <a:buFont typeface="Arial" panose="020B0604020202020204" pitchFamily="34" charset="0"/>
              <a:buChar char="•"/>
            </a:pPr>
            <a:r>
              <a:rPr lang="tr-TR" sz="1400" spc="-1" dirty="0" smtClean="0">
                <a:solidFill>
                  <a:srgbClr val="000000"/>
                </a:solidFill>
                <a:uFill>
                  <a:solidFill>
                    <a:srgbClr val="FFFFFF"/>
                  </a:solidFill>
                </a:uFill>
                <a:latin typeface="Calibri"/>
              </a:rPr>
              <a:t>Pişmanlıkla </a:t>
            </a:r>
            <a:r>
              <a:rPr lang="tr-TR" sz="1400" spc="-1" dirty="0">
                <a:solidFill>
                  <a:srgbClr val="000000"/>
                </a:solidFill>
                <a:uFill>
                  <a:solidFill>
                    <a:srgbClr val="FFFFFF"/>
                  </a:solidFill>
                </a:uFill>
                <a:latin typeface="Calibri"/>
              </a:rPr>
              <a:t>verilen beyannameye istinaden ödenmesi gereken gelir (stopaj) vergisi 1.800,00 TL damga vergisi ise 31,50 TL’dir. Bu durumda; gelir (stopaj) vergisinin tamamı ile </a:t>
            </a:r>
            <a:r>
              <a:rPr lang="tr-TR" sz="1400" spc="-1" dirty="0" smtClean="0">
                <a:solidFill>
                  <a:srgbClr val="000000"/>
                </a:solidFill>
                <a:uFill>
                  <a:solidFill>
                    <a:srgbClr val="FFFFFF"/>
                  </a:solidFill>
                </a:uFill>
                <a:latin typeface="Calibri"/>
              </a:rPr>
              <a:t>pişmanlık </a:t>
            </a:r>
            <a:r>
              <a:rPr lang="tr-TR" sz="1400" spc="-1" dirty="0">
                <a:solidFill>
                  <a:srgbClr val="000000"/>
                </a:solidFill>
                <a:uFill>
                  <a:solidFill>
                    <a:srgbClr val="FFFFFF"/>
                  </a:solidFill>
                </a:uFill>
                <a:latin typeface="Calibri"/>
              </a:rPr>
              <a:t>zammı yerine bu Kanunun yayımlandığı tarihe kadar hesaplanacak </a:t>
            </a:r>
            <a:r>
              <a:rPr lang="tr-TR" sz="1400" spc="-1" dirty="0" smtClean="0">
                <a:solidFill>
                  <a:srgbClr val="000000"/>
                </a:solidFill>
                <a:uFill>
                  <a:solidFill>
                    <a:srgbClr val="FFFFFF"/>
                  </a:solidFill>
                </a:uFill>
                <a:latin typeface="Calibri"/>
              </a:rPr>
              <a:t>Yİ-ÜFE </a:t>
            </a:r>
            <a:r>
              <a:rPr lang="tr-TR" sz="1400" spc="-1" dirty="0">
                <a:solidFill>
                  <a:srgbClr val="000000"/>
                </a:solidFill>
                <a:uFill>
                  <a:solidFill>
                    <a:srgbClr val="FFFFFF"/>
                  </a:solidFill>
                </a:uFill>
                <a:latin typeface="Calibri"/>
              </a:rPr>
              <a:t>tutarının ödenmesi hâlinde, </a:t>
            </a:r>
            <a:r>
              <a:rPr lang="tr-TR" sz="1400" spc="-1" dirty="0" smtClean="0">
                <a:solidFill>
                  <a:srgbClr val="000000"/>
                </a:solidFill>
                <a:uFill>
                  <a:solidFill>
                    <a:srgbClr val="FFFFFF"/>
                  </a:solidFill>
                </a:uFill>
                <a:latin typeface="Calibri"/>
              </a:rPr>
              <a:t>pişmanlık </a:t>
            </a:r>
            <a:r>
              <a:rPr lang="tr-TR" sz="1400" spc="-1" dirty="0">
                <a:solidFill>
                  <a:srgbClr val="000000"/>
                </a:solidFill>
                <a:uFill>
                  <a:solidFill>
                    <a:srgbClr val="FFFFFF"/>
                  </a:solidFill>
                </a:uFill>
                <a:latin typeface="Calibri"/>
              </a:rPr>
              <a:t>zammı ve vergi aslına bağlı olmayan cezanın tamamının tahsilinden vazgeçilecektir.</a:t>
            </a:r>
            <a:endParaRPr kumimoji="0" lang="tr-TR" sz="140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258" name="TextShape 3"/>
          <p:cNvSpPr txBox="1"/>
          <p:nvPr/>
        </p:nvSpPr>
        <p:spPr>
          <a:xfrm>
            <a:off x="6553080" y="6356520"/>
            <a:ext cx="213336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CEA7431-3024-4A13-B80A-CB7C6C5D0FB6}" type="slidenum">
              <a:rPr kumimoji="0" lang="tr-TR" sz="1200" b="0" i="0" u="none" strike="noStrike" kern="1200" cap="none" spc="-1" normalizeH="0" baseline="0" noProof="0">
                <a:ln>
                  <a:noFill/>
                </a:ln>
                <a:solidFill>
                  <a:srgbClr val="8B8B8B"/>
                </a:solidFill>
                <a:effectLst/>
                <a:uLnTx/>
                <a:uFill>
                  <a:solidFill>
                    <a:srgbClr val="FFFFFF"/>
                  </a:solidFill>
                </a:uFill>
                <a:latin typeface="Arial Black"/>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r-TR" sz="1400" b="0" i="0" u="none" strike="noStrike" kern="1200" cap="none" spc="-1" normalizeH="0" baseline="0" noProof="0">
              <a:ln>
                <a:noFill/>
              </a:ln>
              <a:solidFill>
                <a:srgbClr val="000000"/>
              </a:solidFill>
              <a:effectLst/>
              <a:uLnTx/>
              <a:uFill>
                <a:solidFill>
                  <a:srgbClr val="FFFFFF"/>
                </a:solidFill>
              </a:uFill>
              <a:latin typeface="Times New Roman"/>
              <a:ea typeface="DejaVu Sans"/>
              <a:cs typeface="DejaVu Sans"/>
            </a:endParaRPr>
          </a:p>
        </p:txBody>
      </p:sp>
      <p:graphicFrame>
        <p:nvGraphicFramePr>
          <p:cNvPr id="5" name="Table 7"/>
          <p:cNvGraphicFramePr/>
          <p:nvPr>
            <p:extLst>
              <p:ext uri="{D42A27DB-BD31-4B8C-83A1-F6EECF244321}">
                <p14:modId xmlns="" xmlns:p14="http://schemas.microsoft.com/office/powerpoint/2010/main" val="2917894423"/>
              </p:ext>
            </p:extLst>
          </p:nvPr>
        </p:nvGraphicFramePr>
        <p:xfrm>
          <a:off x="395640" y="3035520"/>
          <a:ext cx="8424720" cy="2042760"/>
        </p:xfrm>
        <a:graphic>
          <a:graphicData uri="http://schemas.openxmlformats.org/drawingml/2006/table">
            <a:tbl>
              <a:tblPr/>
              <a:tblGrid>
                <a:gridCol w="3406339">
                  <a:extLst>
                    <a:ext uri="{9D8B030D-6E8A-4147-A177-3AD203B41FA5}">
                      <a16:colId xmlns="" xmlns:a16="http://schemas.microsoft.com/office/drawing/2014/main" val="20000"/>
                    </a:ext>
                  </a:extLst>
                </a:gridCol>
                <a:gridCol w="1540042">
                  <a:extLst>
                    <a:ext uri="{9D8B030D-6E8A-4147-A177-3AD203B41FA5}">
                      <a16:colId xmlns="" xmlns:a16="http://schemas.microsoft.com/office/drawing/2014/main" val="20001"/>
                    </a:ext>
                  </a:extLst>
                </a:gridCol>
                <a:gridCol w="1668379">
                  <a:extLst>
                    <a:ext uri="{9D8B030D-6E8A-4147-A177-3AD203B41FA5}">
                      <a16:colId xmlns="" xmlns:a16="http://schemas.microsoft.com/office/drawing/2014/main" val="20002"/>
                    </a:ext>
                  </a:extLst>
                </a:gridCol>
                <a:gridCol w="1809960">
                  <a:extLst>
                    <a:ext uri="{9D8B030D-6E8A-4147-A177-3AD203B41FA5}">
                      <a16:colId xmlns="" xmlns:a16="http://schemas.microsoft.com/office/drawing/2014/main" val="20003"/>
                    </a:ext>
                  </a:extLst>
                </a:gridCol>
              </a:tblGrid>
              <a:tr h="518040">
                <a:tc>
                  <a:txBody>
                    <a:bodyPr/>
                    <a:lstStyle/>
                    <a:p>
                      <a:pPr>
                        <a:lnSpc>
                          <a:spcPct val="100000"/>
                        </a:lnSpc>
                      </a:pPr>
                      <a:r>
                        <a:rPr lang="tr-TR" sz="1400" b="1" strike="noStrike" spc="-1">
                          <a:solidFill>
                            <a:srgbClr val="FFFFFF"/>
                          </a:solidFill>
                          <a:uFill>
                            <a:solidFill>
                              <a:srgbClr val="FFFFFF"/>
                            </a:solidFill>
                          </a:uFill>
                          <a:latin typeface="Calibri"/>
                        </a:rPr>
                        <a:t>Alacak türü</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dirty="0">
                          <a:solidFill>
                            <a:srgbClr val="FFFFFF"/>
                          </a:solidFill>
                          <a:uFill>
                            <a:solidFill>
                              <a:srgbClr val="FFFFFF"/>
                            </a:solidFill>
                          </a:uFill>
                          <a:latin typeface="Calibri"/>
                        </a:rPr>
                        <a:t>Borç Miktarı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6736 S.K. Göre Ödenecek Tutar</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tr-TR" sz="1400" b="1" strike="noStrike" spc="-1">
                          <a:solidFill>
                            <a:srgbClr val="FFFFFF"/>
                          </a:solidFill>
                          <a:uFill>
                            <a:solidFill>
                              <a:srgbClr val="FFFFFF"/>
                            </a:solidFill>
                          </a:uFill>
                          <a:latin typeface="Calibri"/>
                        </a:rPr>
                        <a:t>Vazgeçilen Alacak</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 xmlns:a16="http://schemas.microsoft.com/office/drawing/2014/main" val="10000"/>
                  </a:ext>
                </a:extLst>
              </a:tr>
              <a:tr h="304920">
                <a:tc>
                  <a:txBody>
                    <a:bodyPr/>
                    <a:lstStyle/>
                    <a:p>
                      <a:pPr>
                        <a:lnSpc>
                          <a:spcPct val="100000"/>
                        </a:lnSpc>
                      </a:pPr>
                      <a:r>
                        <a:rPr lang="tr-TR" sz="1400" b="0" strike="noStrike" spc="-1" dirty="0" smtClean="0">
                          <a:solidFill>
                            <a:srgbClr val="000000"/>
                          </a:solidFill>
                          <a:uFill>
                            <a:solidFill>
                              <a:srgbClr val="FFFFFF"/>
                            </a:solidFill>
                          </a:uFill>
                          <a:latin typeface="Calibri"/>
                        </a:rPr>
                        <a:t>Gelir</a:t>
                      </a:r>
                      <a:r>
                        <a:rPr lang="tr-TR" sz="1400" b="0" strike="noStrike" spc="-1" baseline="0" dirty="0" smtClean="0">
                          <a:solidFill>
                            <a:srgbClr val="000000"/>
                          </a:solidFill>
                          <a:uFill>
                            <a:solidFill>
                              <a:srgbClr val="FFFFFF"/>
                            </a:solidFill>
                          </a:uFill>
                          <a:latin typeface="Calibri"/>
                        </a:rPr>
                        <a:t> (Stopaj) Vergisi</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1.800,00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1.800,00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 xmlns:a16="http://schemas.microsoft.com/office/drawing/2014/main" val="10001"/>
                  </a:ext>
                </a:extLst>
              </a:tr>
              <a:tr h="304920">
                <a:tc>
                  <a:txBody>
                    <a:bodyPr/>
                    <a:lstStyle/>
                    <a:p>
                      <a:pPr>
                        <a:lnSpc>
                          <a:spcPct val="100000"/>
                        </a:lnSpc>
                      </a:pPr>
                      <a:r>
                        <a:rPr lang="tr-TR" sz="1400" b="0" strike="noStrike" spc="-1" dirty="0" smtClean="0">
                          <a:solidFill>
                            <a:srgbClr val="000000"/>
                          </a:solidFill>
                          <a:uFill>
                            <a:solidFill>
                              <a:srgbClr val="FFFFFF"/>
                            </a:solidFill>
                          </a:uFill>
                          <a:latin typeface="Calibri"/>
                        </a:rPr>
                        <a:t>Damga Vergisi</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31,50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31,50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2"/>
                  </a:ext>
                </a:extLst>
              </a:tr>
              <a:tr h="304920">
                <a:tc>
                  <a:txBody>
                    <a:bodyPr/>
                    <a:lstStyle/>
                    <a:p>
                      <a:pPr>
                        <a:lnSpc>
                          <a:spcPct val="100000"/>
                        </a:lnSpc>
                      </a:pPr>
                      <a:r>
                        <a:rPr lang="tr-TR" sz="1400" b="0" strike="noStrike" spc="-1" dirty="0" smtClean="0">
                          <a:solidFill>
                            <a:srgbClr val="000000"/>
                          </a:solidFill>
                          <a:uFill>
                            <a:solidFill>
                              <a:srgbClr val="FFFFFF"/>
                            </a:solidFill>
                          </a:uFill>
                          <a:latin typeface="Calibri"/>
                        </a:rPr>
                        <a:t>Pişmanlık</a:t>
                      </a:r>
                      <a:r>
                        <a:rPr lang="tr-TR" sz="1400" b="0" strike="noStrike" spc="-1" baseline="0" dirty="0" smtClean="0">
                          <a:solidFill>
                            <a:srgbClr val="000000"/>
                          </a:solidFill>
                          <a:uFill>
                            <a:solidFill>
                              <a:srgbClr val="FFFFFF"/>
                            </a:solidFill>
                          </a:uFill>
                          <a:latin typeface="Calibri"/>
                        </a:rPr>
                        <a:t> Zammı</a:t>
                      </a:r>
                      <a:r>
                        <a:rPr lang="tr-TR" sz="1400" b="0" strike="noStrike" spc="-1" dirty="0" smtClean="0">
                          <a:solidFill>
                            <a:srgbClr val="000000"/>
                          </a:solidFill>
                          <a:uFill>
                            <a:solidFill>
                              <a:srgbClr val="FFFFFF"/>
                            </a:solidFill>
                          </a:uFill>
                          <a:latin typeface="Calibri"/>
                        </a:rPr>
                        <a:t> </a:t>
                      </a:r>
                      <a:r>
                        <a:rPr lang="tr-TR" sz="1400" b="0" strike="noStrike" spc="-1" dirty="0">
                          <a:solidFill>
                            <a:srgbClr val="000000"/>
                          </a:solidFill>
                          <a:uFill>
                            <a:solidFill>
                              <a:srgbClr val="FFFFFF"/>
                            </a:solidFill>
                          </a:uFill>
                          <a:latin typeface="Calibri"/>
                        </a:rPr>
                        <a:t>/</a:t>
                      </a:r>
                      <a:r>
                        <a:rPr lang="tr-TR" sz="1400" b="0" strike="noStrike" spc="-1" dirty="0" smtClean="0">
                          <a:solidFill>
                            <a:srgbClr val="000000"/>
                          </a:solidFill>
                          <a:uFill>
                            <a:solidFill>
                              <a:srgbClr val="FFFFFF"/>
                            </a:solidFill>
                          </a:uFill>
                          <a:latin typeface="Calibri"/>
                        </a:rPr>
                        <a:t>Yİ-ÜFE</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252,00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25,26</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226,74</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3"/>
                  </a:ext>
                </a:extLst>
              </a:tr>
              <a:tr h="304920">
                <a:tc>
                  <a:txBody>
                    <a:bodyPr/>
                    <a:lstStyle/>
                    <a:p>
                      <a:pPr>
                        <a:lnSpc>
                          <a:spcPct val="100000"/>
                        </a:lnSpc>
                      </a:pPr>
                      <a:r>
                        <a:rPr lang="tr-TR" sz="1400" b="0" strike="noStrike" spc="-1" dirty="0" smtClean="0">
                          <a:solidFill>
                            <a:srgbClr val="000000"/>
                          </a:solidFill>
                          <a:uFill>
                            <a:solidFill>
                              <a:srgbClr val="FFFFFF"/>
                            </a:solidFill>
                          </a:uFill>
                          <a:latin typeface="Calibri"/>
                        </a:rPr>
                        <a:t>Özel Usulsüzlük Cezası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1.370,00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tr-TR" sz="1400" b="0" strike="noStrike" spc="-1" dirty="0" smtClean="0">
                          <a:solidFill>
                            <a:srgbClr val="000000"/>
                          </a:solidFill>
                          <a:uFill>
                            <a:solidFill>
                              <a:srgbClr val="FFFFFF"/>
                            </a:solidFill>
                          </a:uFill>
                          <a:latin typeface="Calibri"/>
                        </a:rPr>
                        <a:t>1.370,00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 xmlns:a16="http://schemas.microsoft.com/office/drawing/2014/main" val="10004"/>
                  </a:ext>
                </a:extLst>
              </a:tr>
              <a:tr h="304920">
                <a:tc>
                  <a:txBody>
                    <a:bodyPr/>
                    <a:lstStyle/>
                    <a:p>
                      <a:pPr>
                        <a:lnSpc>
                          <a:spcPct val="100000"/>
                        </a:lnSpc>
                      </a:pPr>
                      <a:r>
                        <a:rPr lang="tr-TR" sz="1400" b="1" strike="noStrike" spc="-1" dirty="0">
                          <a:solidFill>
                            <a:srgbClr val="000000"/>
                          </a:solidFill>
                          <a:uFill>
                            <a:solidFill>
                              <a:srgbClr val="FFFFFF"/>
                            </a:solidFill>
                          </a:uFill>
                          <a:latin typeface="Calibri"/>
                        </a:rPr>
                        <a:t>TOPLAM</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a:rPr>
                        <a:t>3.453,50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a:rPr>
                        <a:t>1.856,76</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r">
                        <a:lnSpc>
                          <a:spcPct val="100000"/>
                        </a:lnSpc>
                      </a:pPr>
                      <a:r>
                        <a:rPr lang="tr-TR" sz="1400" b="1" strike="noStrike" spc="-1" dirty="0" smtClean="0">
                          <a:solidFill>
                            <a:srgbClr val="000000"/>
                          </a:solidFill>
                          <a:uFill>
                            <a:solidFill>
                              <a:srgbClr val="FFFFFF"/>
                            </a:solidFill>
                          </a:uFill>
                          <a:latin typeface="Calibri"/>
                        </a:rPr>
                        <a:t>1.596,74</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662681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Shape 1"/>
          <p:cNvSpPr txBox="1"/>
          <p:nvPr/>
        </p:nvSpPr>
        <p:spPr>
          <a:xfrm>
            <a:off x="2555640" y="188640"/>
            <a:ext cx="6336360" cy="57564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MATRAH ve VERGİ ARTIRIMI</a:t>
            </a:r>
            <a:endParaRPr lang="tr-TR" sz="1800" b="0" strike="noStrike" spc="-1">
              <a:solidFill>
                <a:srgbClr val="000000"/>
              </a:solidFill>
              <a:uFill>
                <a:solidFill>
                  <a:srgbClr val="FFFFFF"/>
                </a:solidFill>
              </a:uFill>
              <a:latin typeface="Calibri"/>
            </a:endParaRPr>
          </a:p>
        </p:txBody>
      </p:sp>
      <p:sp>
        <p:nvSpPr>
          <p:cNvPr id="260" name="TextShape 2"/>
          <p:cNvSpPr txBox="1"/>
          <p:nvPr/>
        </p:nvSpPr>
        <p:spPr>
          <a:xfrm>
            <a:off x="467640" y="1196640"/>
            <a:ext cx="8280720" cy="4441680"/>
          </a:xfrm>
          <a:prstGeom prst="rect">
            <a:avLst/>
          </a:prstGeom>
          <a:noFill/>
          <a:ln>
            <a:noFill/>
          </a:ln>
        </p:spPr>
        <p:txBody>
          <a:bodyPr/>
          <a:lstStyle/>
          <a:p>
            <a:pPr marL="109800" algn="ctr">
              <a:lnSpc>
                <a:spcPct val="80000"/>
              </a:lnSpc>
            </a:pPr>
            <a:r>
              <a:rPr lang="tr-TR" sz="2000" b="1" strike="noStrike" spc="-1">
                <a:solidFill>
                  <a:srgbClr val="C00000"/>
                </a:solidFill>
                <a:uFill>
                  <a:solidFill>
                    <a:srgbClr val="FFFFFF"/>
                  </a:solidFill>
                </a:uFill>
                <a:latin typeface="Calibri"/>
              </a:rPr>
              <a:t>Mükelleflerin 2011 ila 2015 yıllarında beyan ettikleri;</a:t>
            </a:r>
            <a:endParaRPr lang="tr-TR" sz="3200" b="0" strike="noStrike" spc="-1">
              <a:solidFill>
                <a:srgbClr val="000000"/>
              </a:solidFill>
              <a:uFill>
                <a:solidFill>
                  <a:srgbClr val="FFFFFF"/>
                </a:solidFill>
              </a:uFill>
              <a:latin typeface="Arial"/>
            </a:endParaRPr>
          </a:p>
          <a:p>
            <a:pPr marL="109800">
              <a:lnSpc>
                <a:spcPct val="80000"/>
              </a:lnSpc>
            </a:pPr>
            <a:endParaRPr lang="tr-TR" sz="3200" b="0" strike="noStrike" spc="-1">
              <a:solidFill>
                <a:srgbClr val="000000"/>
              </a:solidFill>
              <a:uFill>
                <a:solidFill>
                  <a:srgbClr val="FFFFFF"/>
                </a:solidFill>
              </a:uFill>
              <a:latin typeface="Arial"/>
            </a:endParaRPr>
          </a:p>
          <a:p>
            <a:pPr marL="754560" lvl="1" indent="-342720">
              <a:lnSpc>
                <a:spcPct val="100000"/>
              </a:lnSpc>
              <a:buClr>
                <a:srgbClr val="000000"/>
              </a:buClr>
              <a:buFont typeface="Arial"/>
              <a:buChar char="•"/>
            </a:pPr>
            <a:r>
              <a:rPr lang="tr-TR" sz="2000" b="1" strike="noStrike" spc="-1">
                <a:solidFill>
                  <a:srgbClr val="0070C0"/>
                </a:solidFill>
                <a:uFill>
                  <a:solidFill>
                    <a:srgbClr val="FFFFFF"/>
                  </a:solidFill>
                </a:uFill>
                <a:latin typeface="Calibri"/>
              </a:rPr>
              <a:t>Gelir Vergisi</a:t>
            </a:r>
            <a:endParaRPr lang="tr-TR" sz="3200" b="0" strike="noStrike" spc="-1">
              <a:solidFill>
                <a:srgbClr val="000000"/>
              </a:solidFill>
              <a:uFill>
                <a:solidFill>
                  <a:srgbClr val="FFFFFF"/>
                </a:solidFill>
              </a:uFill>
              <a:latin typeface="Arial"/>
            </a:endParaRPr>
          </a:p>
          <a:p>
            <a:pPr marL="754560" lvl="1" indent="-342720">
              <a:lnSpc>
                <a:spcPct val="100000"/>
              </a:lnSpc>
              <a:buClr>
                <a:srgbClr val="000000"/>
              </a:buClr>
              <a:buFont typeface="Arial"/>
              <a:buChar char="•"/>
            </a:pPr>
            <a:r>
              <a:rPr lang="tr-TR" sz="2000" b="1" strike="noStrike" spc="-1">
                <a:solidFill>
                  <a:srgbClr val="0070C0"/>
                </a:solidFill>
                <a:uFill>
                  <a:solidFill>
                    <a:srgbClr val="FFFFFF"/>
                  </a:solidFill>
                </a:uFill>
                <a:latin typeface="Calibri"/>
              </a:rPr>
              <a:t>Kurumlar Vergisi</a:t>
            </a:r>
            <a:endParaRPr lang="tr-TR" sz="3200" b="0" strike="noStrike" spc="-1">
              <a:solidFill>
                <a:srgbClr val="000000"/>
              </a:solidFill>
              <a:uFill>
                <a:solidFill>
                  <a:srgbClr val="FFFFFF"/>
                </a:solidFill>
              </a:uFill>
              <a:latin typeface="Arial"/>
            </a:endParaRPr>
          </a:p>
          <a:p>
            <a:pPr marL="754560" lvl="1" indent="-342720">
              <a:lnSpc>
                <a:spcPct val="100000"/>
              </a:lnSpc>
              <a:buClr>
                <a:srgbClr val="000000"/>
              </a:buClr>
              <a:buFont typeface="Arial"/>
              <a:buChar char="•"/>
            </a:pPr>
            <a:r>
              <a:rPr lang="tr-TR" sz="2000" b="1" strike="noStrike" spc="-1">
                <a:solidFill>
                  <a:srgbClr val="0070C0"/>
                </a:solidFill>
                <a:uFill>
                  <a:solidFill>
                    <a:srgbClr val="FFFFFF"/>
                  </a:solidFill>
                </a:uFill>
                <a:latin typeface="Calibri"/>
              </a:rPr>
              <a:t>Gelir/Kurum Stopaj Vergisi</a:t>
            </a:r>
            <a:endParaRPr lang="tr-TR" sz="3200" b="0" strike="noStrike" spc="-1">
              <a:solidFill>
                <a:srgbClr val="000000"/>
              </a:solidFill>
              <a:uFill>
                <a:solidFill>
                  <a:srgbClr val="FFFFFF"/>
                </a:solidFill>
              </a:uFill>
              <a:latin typeface="Arial"/>
            </a:endParaRPr>
          </a:p>
          <a:p>
            <a:pPr marL="754560" lvl="1" indent="-342720">
              <a:lnSpc>
                <a:spcPct val="100000"/>
              </a:lnSpc>
              <a:buClr>
                <a:srgbClr val="000000"/>
              </a:buClr>
              <a:buFont typeface="Arial"/>
              <a:buChar char="•"/>
            </a:pPr>
            <a:r>
              <a:rPr lang="tr-TR" sz="2000" b="1" strike="noStrike" spc="-1">
                <a:solidFill>
                  <a:srgbClr val="0070C0"/>
                </a:solidFill>
                <a:uFill>
                  <a:solidFill>
                    <a:srgbClr val="FFFFFF"/>
                  </a:solidFill>
                </a:uFill>
                <a:latin typeface="Calibri"/>
              </a:rPr>
              <a:t>Katma Değer Vergisi</a:t>
            </a:r>
            <a:endParaRPr lang="tr-TR" sz="3200" b="0" strike="noStrike" spc="-1">
              <a:solidFill>
                <a:srgbClr val="000000"/>
              </a:solidFill>
              <a:uFill>
                <a:solidFill>
                  <a:srgbClr val="FFFFFF"/>
                </a:solidFill>
              </a:uFill>
              <a:latin typeface="Arial"/>
            </a:endParaRPr>
          </a:p>
          <a:p>
            <a:pPr marL="411480">
              <a:lnSpc>
                <a:spcPct val="100000"/>
              </a:lnSpc>
            </a:pPr>
            <a:endParaRPr lang="tr-TR" sz="3200" b="0" strike="noStrike" spc="-1">
              <a:solidFill>
                <a:srgbClr val="000000"/>
              </a:solidFill>
              <a:uFill>
                <a:solidFill>
                  <a:srgbClr val="FFFFFF"/>
                </a:solidFill>
              </a:uFill>
              <a:latin typeface="Arial"/>
            </a:endParaRPr>
          </a:p>
          <a:p>
            <a:pPr marL="365760" indent="-255600" algn="just">
              <a:lnSpc>
                <a:spcPct val="80000"/>
              </a:lnSpc>
            </a:pPr>
            <a:r>
              <a:rPr lang="tr-TR" sz="2000" b="1" strike="noStrike" spc="-1">
                <a:solidFill>
                  <a:srgbClr val="8B8B8B"/>
                </a:solidFill>
                <a:uFill>
                  <a:solidFill>
                    <a:srgbClr val="FFFFFF"/>
                  </a:solidFill>
                </a:uFill>
                <a:latin typeface="Calibri"/>
              </a:rPr>
              <a:t>	</a:t>
            </a:r>
            <a:r>
              <a:rPr lang="tr-TR" sz="2000" b="1" strike="noStrike" spc="-1">
                <a:solidFill>
                  <a:srgbClr val="C00000"/>
                </a:solidFill>
                <a:uFill>
                  <a:solidFill>
                    <a:srgbClr val="FFFFFF"/>
                  </a:solidFill>
                </a:uFill>
                <a:latin typeface="Calibri"/>
              </a:rPr>
              <a:t>matrahlarını / vergilerini,</a:t>
            </a:r>
            <a:endParaRPr lang="tr-TR" sz="3200" b="0" strike="noStrike" spc="-1">
              <a:solidFill>
                <a:srgbClr val="000000"/>
              </a:solidFill>
              <a:uFill>
                <a:solidFill>
                  <a:srgbClr val="FFFFFF"/>
                </a:solidFill>
              </a:uFill>
              <a:latin typeface="Arial"/>
            </a:endParaRPr>
          </a:p>
          <a:p>
            <a:pPr marL="365760" indent="-255600" algn="just">
              <a:lnSpc>
                <a:spcPct val="80000"/>
              </a:lnSpc>
            </a:pPr>
            <a:endParaRPr lang="tr-TR" sz="3200" b="0" strike="noStrike" spc="-1">
              <a:solidFill>
                <a:srgbClr val="000000"/>
              </a:solidFill>
              <a:uFill>
                <a:solidFill>
                  <a:srgbClr val="FFFFFF"/>
                </a:solidFill>
              </a:uFill>
              <a:latin typeface="Arial"/>
            </a:endParaRPr>
          </a:p>
          <a:p>
            <a:pPr marL="716040" indent="-267840" algn="just">
              <a:lnSpc>
                <a:spcPct val="110000"/>
              </a:lnSpc>
              <a:buClr>
                <a:srgbClr val="000000"/>
              </a:buClr>
              <a:buFont typeface="Arial"/>
              <a:buChar char="•"/>
            </a:pPr>
            <a:r>
              <a:rPr lang="tr-TR" sz="2000" b="1" strike="noStrike" spc="-1">
                <a:solidFill>
                  <a:srgbClr val="0070C0"/>
                </a:solidFill>
                <a:uFill>
                  <a:solidFill>
                    <a:srgbClr val="FFFFFF"/>
                  </a:solidFill>
                </a:uFill>
                <a:latin typeface="Calibri"/>
              </a:rPr>
              <a:t>Kanunda öngörülen oranlarda artırmaları,</a:t>
            </a:r>
            <a:endParaRPr lang="tr-TR" sz="3200" b="0" strike="noStrike" spc="-1">
              <a:solidFill>
                <a:srgbClr val="000000"/>
              </a:solidFill>
              <a:uFill>
                <a:solidFill>
                  <a:srgbClr val="FFFFFF"/>
                </a:solidFill>
              </a:uFill>
              <a:latin typeface="Arial"/>
            </a:endParaRPr>
          </a:p>
          <a:p>
            <a:pPr marL="716040" indent="-267840" algn="just">
              <a:lnSpc>
                <a:spcPct val="110000"/>
              </a:lnSpc>
              <a:buClr>
                <a:srgbClr val="000000"/>
              </a:buClr>
              <a:buFont typeface="Arial"/>
              <a:buChar char="•"/>
            </a:pPr>
            <a:r>
              <a:rPr lang="tr-TR" sz="2000" b="1" strike="noStrike" spc="-1">
                <a:solidFill>
                  <a:srgbClr val="0070C0"/>
                </a:solidFill>
                <a:uFill>
                  <a:solidFill>
                    <a:srgbClr val="FFFFFF"/>
                  </a:solidFill>
                </a:uFill>
                <a:latin typeface="Calibri"/>
              </a:rPr>
              <a:t>Belli bir oranda vergi ödemeleri </a:t>
            </a:r>
            <a:endParaRPr lang="tr-TR" sz="3200" b="0" strike="noStrike" spc="-1">
              <a:solidFill>
                <a:srgbClr val="000000"/>
              </a:solidFill>
              <a:uFill>
                <a:solidFill>
                  <a:srgbClr val="FFFFFF"/>
                </a:solidFill>
              </a:uFill>
              <a:latin typeface="Arial"/>
            </a:endParaRPr>
          </a:p>
          <a:p>
            <a:pPr marL="361800" algn="just">
              <a:lnSpc>
                <a:spcPct val="80000"/>
              </a:lnSpc>
            </a:pPr>
            <a:endParaRPr lang="tr-TR" sz="3200" b="0" strike="noStrike" spc="-1">
              <a:solidFill>
                <a:srgbClr val="000000"/>
              </a:solidFill>
              <a:uFill>
                <a:solidFill>
                  <a:srgbClr val="FFFFFF"/>
                </a:solidFill>
              </a:uFill>
              <a:latin typeface="Arial"/>
            </a:endParaRPr>
          </a:p>
          <a:p>
            <a:pPr marL="361800" algn="just">
              <a:lnSpc>
                <a:spcPct val="80000"/>
              </a:lnSpc>
            </a:pPr>
            <a:r>
              <a:rPr lang="tr-TR" sz="2000" b="1" strike="noStrike" spc="-1">
                <a:solidFill>
                  <a:srgbClr val="C00000"/>
                </a:solidFill>
                <a:uFill>
                  <a:solidFill>
                    <a:srgbClr val="FFFFFF"/>
                  </a:solidFill>
                </a:uFill>
                <a:latin typeface="Calibri"/>
              </a:rPr>
              <a:t>halinde, bu vergi türleri nedeniyle vergi incelemesi ve vergi tarhiyatı yapılmayacak. </a:t>
            </a:r>
            <a:endParaRPr lang="tr-TR" sz="3200" b="0" strike="noStrike" spc="-1">
              <a:solidFill>
                <a:srgbClr val="000000"/>
              </a:solidFill>
              <a:uFill>
                <a:solidFill>
                  <a:srgbClr val="FFFFFF"/>
                </a:solidFill>
              </a:uFill>
              <a:latin typeface="Arial"/>
            </a:endParaRPr>
          </a:p>
          <a:p>
            <a:pPr marL="109800" algn="ctr">
              <a:lnSpc>
                <a:spcPct val="80000"/>
              </a:lnSpc>
            </a:pPr>
            <a:endParaRPr lang="tr-TR" sz="3200" b="0" strike="noStrike" spc="-1">
              <a:solidFill>
                <a:srgbClr val="000000"/>
              </a:solidFill>
              <a:uFill>
                <a:solidFill>
                  <a:srgbClr val="FFFFFF"/>
                </a:solidFill>
              </a:uFill>
              <a:latin typeface="Arial"/>
            </a:endParaRPr>
          </a:p>
        </p:txBody>
      </p:sp>
      <p:sp>
        <p:nvSpPr>
          <p:cNvPr id="261" name="TextShape 3"/>
          <p:cNvSpPr txBox="1"/>
          <p:nvPr/>
        </p:nvSpPr>
        <p:spPr>
          <a:xfrm>
            <a:off x="6553080" y="6356520"/>
            <a:ext cx="2133360" cy="364680"/>
          </a:xfrm>
          <a:prstGeom prst="rect">
            <a:avLst/>
          </a:prstGeom>
          <a:noFill/>
          <a:ln>
            <a:noFill/>
          </a:ln>
        </p:spPr>
        <p:txBody>
          <a:bodyPr anchor="ctr"/>
          <a:lstStyle/>
          <a:p>
            <a:pPr algn="r">
              <a:lnSpc>
                <a:spcPct val="100000"/>
              </a:lnSpc>
            </a:pPr>
            <a:fld id="{4ABB3802-21AF-46A2-80D1-65AA453AE03A}" type="slidenum">
              <a:rPr lang="tr-TR" sz="1200" b="0" strike="noStrike" spc="-1">
                <a:solidFill>
                  <a:srgbClr val="8B8B8B"/>
                </a:solidFill>
                <a:uFill>
                  <a:solidFill>
                    <a:srgbClr val="FFFFFF"/>
                  </a:solidFill>
                </a:uFill>
                <a:latin typeface="Arial Black"/>
              </a:rPr>
              <a:pPr algn="r">
                <a:lnSpc>
                  <a:spcPct val="100000"/>
                </a:lnSpc>
              </a:pPr>
              <a:t>36</a:t>
            </a:fld>
            <a:endParaRPr lang="tr-TR" sz="1400" b="0" strike="noStrike" spc="-1">
              <a:solidFill>
                <a:srgbClr val="000000"/>
              </a:solidFill>
              <a:uFill>
                <a:solidFill>
                  <a:srgbClr val="FFFFFF"/>
                </a:solidFill>
              </a:uFill>
              <a:latin typeface="Times New Roman"/>
            </a:endParaRPr>
          </a:p>
        </p:txBody>
      </p:sp>
      <p:pic>
        <p:nvPicPr>
          <p:cNvPr id="262" name="Resim 1"/>
          <p:cNvPicPr/>
          <p:nvPr/>
        </p:nvPicPr>
        <p:blipFill>
          <a:blip r:embed="rId2"/>
          <a:stretch/>
        </p:blipFill>
        <p:spPr>
          <a:xfrm>
            <a:off x="5364000" y="1772640"/>
            <a:ext cx="2847600" cy="1609200"/>
          </a:xfrm>
          <a:prstGeom prst="rect">
            <a:avLst/>
          </a:prstGeom>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C339B25-E356-4E0F-B36B-105DF4A09166}" type="slidenum">
              <a:rPr lang="tr-TR" sz="1200" b="0" strike="noStrike" spc="-1">
                <a:solidFill>
                  <a:srgbClr val="000000"/>
                </a:solidFill>
                <a:uFill>
                  <a:solidFill>
                    <a:srgbClr val="FFFFFF"/>
                  </a:solidFill>
                </a:uFill>
                <a:latin typeface="Arial Black"/>
              </a:rPr>
              <a:pPr algn="r">
                <a:lnSpc>
                  <a:spcPct val="100000"/>
                </a:lnSpc>
              </a:pPr>
              <a:t>37</a:t>
            </a:fld>
            <a:endParaRPr lang="tr-TR" sz="1800" b="0" strike="noStrike" spc="-1">
              <a:solidFill>
                <a:srgbClr val="000000"/>
              </a:solidFill>
              <a:uFill>
                <a:solidFill>
                  <a:srgbClr val="FFFFFF"/>
                </a:solidFill>
              </a:uFill>
              <a:latin typeface="Arial"/>
            </a:endParaRPr>
          </a:p>
        </p:txBody>
      </p:sp>
      <p:sp>
        <p:nvSpPr>
          <p:cNvPr id="264" name="TextShape 2"/>
          <p:cNvSpPr txBox="1"/>
          <p:nvPr/>
        </p:nvSpPr>
        <p:spPr>
          <a:xfrm>
            <a:off x="685800" y="2130480"/>
            <a:ext cx="7772040" cy="1469520"/>
          </a:xfrm>
          <a:prstGeom prst="rect">
            <a:avLst/>
          </a:prstGeom>
          <a:noFill/>
          <a:ln>
            <a:noFill/>
          </a:ln>
        </p:spPr>
        <p:txBody>
          <a:bodyPr anchor="ctr"/>
          <a:lstStyle/>
          <a:p>
            <a:pPr algn="ctr">
              <a:lnSpc>
                <a:spcPct val="100000"/>
              </a:lnSpc>
            </a:pPr>
            <a:r>
              <a:rPr lang="tr-TR" sz="2400" b="1" strike="noStrike" spc="-1">
                <a:solidFill>
                  <a:srgbClr val="8064A2"/>
                </a:solidFill>
                <a:uFill>
                  <a:solidFill>
                    <a:srgbClr val="FFFFFF"/>
                  </a:solidFill>
                </a:uFill>
                <a:latin typeface="Calibri"/>
              </a:rPr>
              <a:t>GELİR VERGİSİ MATRAH ARTIRIMI (I)</a:t>
            </a:r>
            <a:r>
              <a:rPr lang="tr-TR" sz="4400" b="1" strike="noStrike" spc="-1">
                <a:solidFill>
                  <a:srgbClr val="8064A2"/>
                </a:solidFill>
                <a:uFill>
                  <a:solidFill>
                    <a:srgbClr val="FFFFFF"/>
                  </a:solidFill>
                </a:uFill>
                <a:latin typeface="Times New Roman"/>
              </a:rPr>
              <a:t> </a:t>
            </a:r>
            <a:endParaRPr lang="tr-TR" sz="1800" b="0" strike="noStrike" spc="-1">
              <a:solidFill>
                <a:srgbClr val="000000"/>
              </a:solidFill>
              <a:uFill>
                <a:solidFill>
                  <a:srgbClr val="FFFFFF"/>
                </a:solidFill>
              </a:uFill>
              <a:latin typeface="Calibri"/>
            </a:endParaRPr>
          </a:p>
        </p:txBody>
      </p:sp>
      <p:graphicFrame>
        <p:nvGraphicFramePr>
          <p:cNvPr id="265" name="Table 3"/>
          <p:cNvGraphicFramePr/>
          <p:nvPr/>
        </p:nvGraphicFramePr>
        <p:xfrm>
          <a:off x="318600" y="1196640"/>
          <a:ext cx="8362440" cy="5195520"/>
        </p:xfrm>
        <a:graphic>
          <a:graphicData uri="http://schemas.openxmlformats.org/drawingml/2006/table">
            <a:tbl>
              <a:tblPr/>
              <a:tblGrid>
                <a:gridCol w="773280">
                  <a:extLst>
                    <a:ext uri="{9D8B030D-6E8A-4147-A177-3AD203B41FA5}">
                      <a16:colId xmlns="" xmlns:a16="http://schemas.microsoft.com/office/drawing/2014/main" val="20000"/>
                    </a:ext>
                  </a:extLst>
                </a:gridCol>
                <a:gridCol w="1742760">
                  <a:extLst>
                    <a:ext uri="{9D8B030D-6E8A-4147-A177-3AD203B41FA5}">
                      <a16:colId xmlns="" xmlns:a16="http://schemas.microsoft.com/office/drawing/2014/main" val="20001"/>
                    </a:ext>
                  </a:extLst>
                </a:gridCol>
                <a:gridCol w="1702080">
                  <a:extLst>
                    <a:ext uri="{9D8B030D-6E8A-4147-A177-3AD203B41FA5}">
                      <a16:colId xmlns="" xmlns:a16="http://schemas.microsoft.com/office/drawing/2014/main" val="20002"/>
                    </a:ext>
                  </a:extLst>
                </a:gridCol>
                <a:gridCol w="2982240">
                  <a:extLst>
                    <a:ext uri="{9D8B030D-6E8A-4147-A177-3AD203B41FA5}">
                      <a16:colId xmlns="" xmlns:a16="http://schemas.microsoft.com/office/drawing/2014/main" val="20003"/>
                    </a:ext>
                  </a:extLst>
                </a:gridCol>
                <a:gridCol w="1162080">
                  <a:extLst>
                    <a:ext uri="{9D8B030D-6E8A-4147-A177-3AD203B41FA5}">
                      <a16:colId xmlns="" xmlns:a16="http://schemas.microsoft.com/office/drawing/2014/main" val="20004"/>
                    </a:ext>
                  </a:extLst>
                </a:gridCol>
              </a:tblGrid>
              <a:tr h="578880">
                <a:tc gridSpan="5">
                  <a:txBody>
                    <a:bodyPr/>
                    <a:lstStyle/>
                    <a:p>
                      <a:pPr marL="343080" indent="-342720" algn="ctr">
                        <a:lnSpc>
                          <a:spcPct val="100000"/>
                        </a:lnSpc>
                      </a:pPr>
                      <a:r>
                        <a:rPr lang="tr-TR" sz="1600" b="1" strike="noStrike" spc="-1">
                          <a:solidFill>
                            <a:srgbClr val="000000"/>
                          </a:solidFill>
                          <a:uFill>
                            <a:solidFill>
                              <a:srgbClr val="FFFFFF"/>
                            </a:solidFill>
                          </a:uFill>
                          <a:latin typeface="Calibri"/>
                        </a:rPr>
                        <a:t>MATRAH ARTIRIM VE VERGİ ORANLARI İLE ASGARİ ARTIRIM TUTARI (TL)</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tr-TR"/>
                    </a:p>
                  </a:txBody>
                  <a:tcPr>
                    <a:solidFill>
                      <a:srgbClr val="729FCF"/>
                    </a:solidFill>
                  </a:tcPr>
                </a:tc>
                <a:tc hMerge="1">
                  <a:txBody>
                    <a:bodyPr/>
                    <a:lstStyle/>
                    <a:p>
                      <a:endParaRPr lang="tr-TR"/>
                    </a:p>
                  </a:txBody>
                  <a:tcPr>
                    <a:solidFill>
                      <a:srgbClr val="729FCF"/>
                    </a:solidFill>
                  </a:tcPr>
                </a:tc>
                <a:tc hMerge="1">
                  <a:txBody>
                    <a:bodyPr/>
                    <a:lstStyle/>
                    <a:p>
                      <a:endParaRPr lang="tr-TR"/>
                    </a:p>
                  </a:txBody>
                  <a:tcPr>
                    <a:solidFill>
                      <a:srgbClr val="729FCF"/>
                    </a:solidFill>
                  </a:tcPr>
                </a:tc>
                <a:tc hMerge="1">
                  <a:txBody>
                    <a:bodyPr/>
                    <a:lstStyle/>
                    <a:p>
                      <a:endParaRPr lang="tr-TR"/>
                    </a:p>
                  </a:txBody>
                  <a:tcPr>
                    <a:solidFill>
                      <a:srgbClr val="729FCF"/>
                    </a:solidFill>
                  </a:tcPr>
                </a:tc>
                <a:extLst>
                  <a:ext uri="{0D108BD9-81ED-4DB2-BD59-A6C34878D82A}">
                    <a16:rowId xmlns="" xmlns:a16="http://schemas.microsoft.com/office/drawing/2014/main" val="10000"/>
                  </a:ext>
                </a:extLst>
              </a:tr>
              <a:tr h="1394280">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YIL</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600" b="1" strike="noStrike" spc="-1">
                          <a:solidFill>
                            <a:srgbClr val="000000"/>
                          </a:solidFill>
                          <a:uFill>
                            <a:solidFill>
                              <a:srgbClr val="FFFFFF"/>
                            </a:solidFill>
                          </a:uFill>
                          <a:latin typeface="Calibri"/>
                        </a:rPr>
                        <a:t>MATRAH ARTIRIM ORANLARI</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600" b="1" strike="noStrike" spc="-1">
                          <a:solidFill>
                            <a:srgbClr val="000000"/>
                          </a:solidFill>
                          <a:uFill>
                            <a:solidFill>
                              <a:srgbClr val="FFFFFF"/>
                            </a:solidFill>
                          </a:uFill>
                          <a:latin typeface="Calibri"/>
                        </a:rPr>
                        <a:t>ASGARİ ARTIRIM TUTARI</a:t>
                      </a:r>
                      <a:endParaRPr lang="tr-TR" sz="1800" b="0" strike="noStrike" spc="-1">
                        <a:solidFill>
                          <a:srgbClr val="000000"/>
                        </a:solidFill>
                        <a:uFill>
                          <a:solidFill>
                            <a:srgbClr val="FFFFFF"/>
                          </a:solidFill>
                        </a:uFill>
                        <a:latin typeface="Arial"/>
                      </a:endParaRPr>
                    </a:p>
                    <a:p>
                      <a:pPr algn="ctr">
                        <a:lnSpc>
                          <a:spcPct val="100000"/>
                        </a:lnSpc>
                      </a:pPr>
                      <a:r>
                        <a:rPr lang="tr-TR" sz="1600" b="1" strike="noStrike" spc="-1">
                          <a:solidFill>
                            <a:srgbClr val="000000"/>
                          </a:solidFill>
                          <a:uFill>
                            <a:solidFill>
                              <a:srgbClr val="FFFFFF"/>
                            </a:solidFill>
                          </a:uFill>
                          <a:latin typeface="Calibri"/>
                        </a:rPr>
                        <a:t>(İŞLETME H.)</a:t>
                      </a:r>
                      <a:endParaRPr lang="tr-TR" sz="1800" b="0" strike="noStrike" spc="-1">
                        <a:solidFill>
                          <a:srgbClr val="000000"/>
                        </a:solidFill>
                        <a:uFill>
                          <a:solidFill>
                            <a:srgbClr val="FFFFFF"/>
                          </a:solidFill>
                        </a:uFill>
                        <a:latin typeface="Arial"/>
                      </a:endParaRPr>
                    </a:p>
                    <a:p>
                      <a:pPr algn="ctr">
                        <a:lnSpc>
                          <a:spcPct val="100000"/>
                        </a:lnSpc>
                      </a:pP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600" b="1" strike="noStrike" spc="-1">
                          <a:solidFill>
                            <a:srgbClr val="000000"/>
                          </a:solidFill>
                          <a:uFill>
                            <a:solidFill>
                              <a:srgbClr val="FFFFFF"/>
                            </a:solidFill>
                          </a:uFill>
                          <a:latin typeface="Calibri"/>
                        </a:rPr>
                        <a:t>ASGARİ ARTIRIM TUTARI</a:t>
                      </a:r>
                      <a:endParaRPr lang="tr-TR" sz="1800" b="0" strike="noStrike" spc="-1">
                        <a:solidFill>
                          <a:srgbClr val="000000"/>
                        </a:solidFill>
                        <a:uFill>
                          <a:solidFill>
                            <a:srgbClr val="FFFFFF"/>
                          </a:solidFill>
                        </a:uFill>
                        <a:latin typeface="Arial"/>
                      </a:endParaRPr>
                    </a:p>
                    <a:p>
                      <a:pPr algn="ctr">
                        <a:lnSpc>
                          <a:spcPct val="100000"/>
                        </a:lnSpc>
                      </a:pPr>
                      <a:r>
                        <a:rPr lang="tr-TR" sz="1600" b="1" strike="noStrike" spc="-1">
                          <a:solidFill>
                            <a:srgbClr val="000000"/>
                          </a:solidFill>
                          <a:uFill>
                            <a:solidFill>
                              <a:srgbClr val="FFFFFF"/>
                            </a:solidFill>
                          </a:uFill>
                          <a:latin typeface="Calibri"/>
                        </a:rPr>
                        <a:t>(BİLANÇO ESASI VE SERBEST MESLEK KAZANCI)</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600" b="1" strike="noStrike" spc="-1">
                          <a:solidFill>
                            <a:srgbClr val="000000"/>
                          </a:solidFill>
                          <a:uFill>
                            <a:solidFill>
                              <a:srgbClr val="FFFFFF"/>
                            </a:solidFill>
                          </a:uFill>
                          <a:latin typeface="Calibri"/>
                        </a:rPr>
                        <a:t>VERGİ </a:t>
                      </a:r>
                      <a:endParaRPr lang="tr-TR" sz="1800" b="0" strike="noStrike" spc="-1">
                        <a:solidFill>
                          <a:srgbClr val="000000"/>
                        </a:solidFill>
                        <a:uFill>
                          <a:solidFill>
                            <a:srgbClr val="FFFFFF"/>
                          </a:solidFill>
                        </a:uFill>
                        <a:latin typeface="Arial"/>
                      </a:endParaRPr>
                    </a:p>
                    <a:p>
                      <a:pPr algn="ctr">
                        <a:lnSpc>
                          <a:spcPct val="100000"/>
                        </a:lnSpc>
                      </a:pPr>
                      <a:r>
                        <a:rPr lang="tr-TR" sz="1600" b="1" strike="noStrike" spc="-1">
                          <a:solidFill>
                            <a:srgbClr val="000000"/>
                          </a:solidFill>
                          <a:uFill>
                            <a:solidFill>
                              <a:srgbClr val="FFFFFF"/>
                            </a:solidFill>
                          </a:uFill>
                          <a:latin typeface="Calibri"/>
                        </a:rPr>
                        <a:t>ORANI</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1"/>
                  </a:ext>
                </a:extLst>
              </a:tr>
              <a:tr h="406440">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2011</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35</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9.500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600" b="1" strike="noStrike" spc="-1">
                          <a:solidFill>
                            <a:srgbClr val="000000"/>
                          </a:solidFill>
                          <a:uFill>
                            <a:solidFill>
                              <a:srgbClr val="FFFFFF"/>
                            </a:solidFill>
                          </a:uFill>
                          <a:latin typeface="Calibri"/>
                        </a:rPr>
                        <a:t>14.000</a:t>
                      </a:r>
                      <a:endParaRPr lang="tr-TR" sz="1800" b="0" strike="noStrike" spc="-1">
                        <a:solidFill>
                          <a:srgbClr val="000000"/>
                        </a:solidFill>
                        <a:uFill>
                          <a:solidFill>
                            <a:srgbClr val="FFFFFF"/>
                          </a:solidFill>
                        </a:uFill>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20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2"/>
                  </a:ext>
                </a:extLst>
              </a:tr>
              <a:tr h="406440">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2012</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30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9.890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600" b="1" strike="noStrike" spc="-1">
                          <a:solidFill>
                            <a:srgbClr val="000000"/>
                          </a:solidFill>
                          <a:uFill>
                            <a:solidFill>
                              <a:srgbClr val="FFFFFF"/>
                            </a:solidFill>
                          </a:uFill>
                          <a:latin typeface="Calibri"/>
                        </a:rPr>
                        <a:t>14.820</a:t>
                      </a:r>
                      <a:endParaRPr lang="tr-TR" sz="1800" b="0" strike="noStrike" spc="-1">
                        <a:solidFill>
                          <a:srgbClr val="000000"/>
                        </a:solidFill>
                        <a:uFill>
                          <a:solidFill>
                            <a:srgbClr val="FFFFFF"/>
                          </a:solidFill>
                        </a:uFill>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20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3"/>
                  </a:ext>
                </a:extLst>
              </a:tr>
              <a:tr h="475920">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2013</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10.490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600" b="1" strike="noStrike" spc="-1">
                          <a:solidFill>
                            <a:srgbClr val="000000"/>
                          </a:solidFill>
                          <a:uFill>
                            <a:solidFill>
                              <a:srgbClr val="FFFFFF"/>
                            </a:solidFill>
                          </a:uFill>
                          <a:latin typeface="Calibri"/>
                        </a:rPr>
                        <a:t>15.740</a:t>
                      </a:r>
                      <a:endParaRPr lang="tr-TR" sz="1800" b="0" strike="noStrike" spc="-1">
                        <a:solidFill>
                          <a:srgbClr val="000000"/>
                        </a:solidFill>
                        <a:uFill>
                          <a:solidFill>
                            <a:srgbClr val="FFFFFF"/>
                          </a:solidFill>
                        </a:uFill>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20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4"/>
                  </a:ext>
                </a:extLst>
              </a:tr>
              <a:tr h="475920">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2014</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20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11.160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600" b="1" strike="noStrike" spc="-1">
                          <a:solidFill>
                            <a:srgbClr val="000000"/>
                          </a:solidFill>
                          <a:uFill>
                            <a:solidFill>
                              <a:srgbClr val="FFFFFF"/>
                            </a:solidFill>
                          </a:uFill>
                          <a:latin typeface="Calibri"/>
                        </a:rPr>
                        <a:t>16.740</a:t>
                      </a:r>
                      <a:endParaRPr lang="tr-TR" sz="1800" b="0" strike="noStrike" spc="-1">
                        <a:solidFill>
                          <a:srgbClr val="000000"/>
                        </a:solidFill>
                        <a:uFill>
                          <a:solidFill>
                            <a:srgbClr val="FFFFFF"/>
                          </a:solidFill>
                        </a:uFill>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20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5"/>
                  </a:ext>
                </a:extLst>
              </a:tr>
              <a:tr h="468360">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2015</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15</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12.650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600" b="1" strike="noStrike" spc="-1">
                          <a:solidFill>
                            <a:srgbClr val="000000"/>
                          </a:solidFill>
                          <a:uFill>
                            <a:solidFill>
                              <a:srgbClr val="FFFFFF"/>
                            </a:solidFill>
                          </a:uFill>
                          <a:latin typeface="Calibri"/>
                        </a:rPr>
                        <a:t>18.970</a:t>
                      </a:r>
                      <a:endParaRPr lang="tr-TR" sz="1800" b="0" strike="noStrike" spc="-1">
                        <a:solidFill>
                          <a:srgbClr val="000000"/>
                        </a:solidFill>
                        <a:uFill>
                          <a:solidFill>
                            <a:srgbClr val="FFFFFF"/>
                          </a:solidFill>
                        </a:uFill>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 20</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6"/>
                  </a:ext>
                </a:extLst>
              </a:tr>
              <a:tr h="989280">
                <a:tc gridSpan="5">
                  <a:txBody>
                    <a:bodyPr/>
                    <a:lstStyle/>
                    <a:p>
                      <a:pPr marL="343080" indent="-342720" algn="ctr">
                        <a:lnSpc>
                          <a:spcPct val="100000"/>
                        </a:lnSpc>
                      </a:pPr>
                      <a:r>
                        <a:rPr lang="tr-TR" sz="1600" b="1" strike="noStrike" spc="-1">
                          <a:solidFill>
                            <a:srgbClr val="000000"/>
                          </a:solidFill>
                          <a:uFill>
                            <a:solidFill>
                              <a:srgbClr val="FFFFFF"/>
                            </a:solidFill>
                          </a:uFill>
                          <a:latin typeface="Calibri"/>
                        </a:rPr>
                        <a:t>Matrah artırımında bulunulan yıla ait vergilerini zamanında ödemiş uyumlu mükellefler için</a:t>
                      </a:r>
                      <a:endParaRPr lang="tr-TR" sz="1800" b="0" strike="noStrike" spc="-1">
                        <a:solidFill>
                          <a:srgbClr val="000000"/>
                        </a:solidFill>
                        <a:uFill>
                          <a:solidFill>
                            <a:srgbClr val="FFFFFF"/>
                          </a:solidFill>
                        </a:uFill>
                        <a:latin typeface="Arial"/>
                      </a:endParaRPr>
                    </a:p>
                    <a:p>
                      <a:pPr marL="343080" indent="-342720" algn="ctr">
                        <a:lnSpc>
                          <a:spcPct val="100000"/>
                        </a:lnSpc>
                      </a:pPr>
                      <a:r>
                        <a:rPr lang="tr-TR" sz="2800" b="1" strike="noStrike" spc="-1">
                          <a:solidFill>
                            <a:srgbClr val="000000"/>
                          </a:solidFill>
                          <a:uFill>
                            <a:solidFill>
                              <a:srgbClr val="FFFFFF"/>
                            </a:solidFill>
                          </a:uFill>
                          <a:latin typeface="Calibri"/>
                        </a:rPr>
                        <a:t> </a:t>
                      </a:r>
                      <a:r>
                        <a:rPr lang="tr-TR" sz="2800" b="1" strike="noStrike" spc="-1">
                          <a:solidFill>
                            <a:srgbClr val="C00000"/>
                          </a:solidFill>
                          <a:uFill>
                            <a:solidFill>
                              <a:srgbClr val="FFFFFF"/>
                            </a:solidFill>
                          </a:uFill>
                          <a:latin typeface="Calibri"/>
                        </a:rPr>
                        <a:t>vergi oranı %15</a:t>
                      </a:r>
                      <a:r>
                        <a:rPr lang="tr-TR" sz="1600" b="1" strike="noStrike" spc="-1">
                          <a:solidFill>
                            <a:srgbClr val="C00000"/>
                          </a:solidFill>
                          <a:uFill>
                            <a:solidFill>
                              <a:srgbClr val="FFFFFF"/>
                            </a:solidFill>
                          </a:uFill>
                          <a:latin typeface="Calibri"/>
                        </a:rPr>
                        <a:t> </a:t>
                      </a:r>
                      <a:r>
                        <a:rPr lang="tr-TR" sz="1600" b="1" strike="noStrike" spc="-1">
                          <a:solidFill>
                            <a:srgbClr val="000000"/>
                          </a:solidFill>
                          <a:uFill>
                            <a:solidFill>
                              <a:srgbClr val="FFFFFF"/>
                            </a:solidFill>
                          </a:uFill>
                          <a:latin typeface="Calibri"/>
                        </a:rPr>
                        <a:t>olacak </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tr-TR"/>
                    </a:p>
                  </a:txBody>
                  <a:tcPr>
                    <a:solidFill>
                      <a:srgbClr val="729FCF"/>
                    </a:solidFill>
                  </a:tcPr>
                </a:tc>
                <a:tc hMerge="1">
                  <a:txBody>
                    <a:bodyPr/>
                    <a:lstStyle/>
                    <a:p>
                      <a:endParaRPr lang="tr-TR"/>
                    </a:p>
                  </a:txBody>
                  <a:tcPr>
                    <a:solidFill>
                      <a:srgbClr val="729FCF"/>
                    </a:solidFill>
                  </a:tcPr>
                </a:tc>
                <a:tc hMerge="1">
                  <a:txBody>
                    <a:bodyPr/>
                    <a:lstStyle/>
                    <a:p>
                      <a:endParaRPr lang="tr-TR"/>
                    </a:p>
                  </a:txBody>
                  <a:tcPr>
                    <a:solidFill>
                      <a:srgbClr val="729FCF"/>
                    </a:solidFill>
                  </a:tcPr>
                </a:tc>
                <a:tc hMerge="1">
                  <a:txBody>
                    <a:bodyPr/>
                    <a:lstStyle/>
                    <a:p>
                      <a:endParaRPr lang="tr-TR"/>
                    </a:p>
                  </a:txBody>
                  <a:tcPr>
                    <a:solidFill>
                      <a:srgbClr val="729FCF"/>
                    </a:solidFill>
                  </a:tcPr>
                </a:tc>
                <a:extLst>
                  <a:ext uri="{0D108BD9-81ED-4DB2-BD59-A6C34878D82A}">
                    <a16:rowId xmlns="" xmlns:a16="http://schemas.microsoft.com/office/drawing/2014/main" val="10007"/>
                  </a:ext>
                </a:extLst>
              </a:tr>
            </a:tbl>
          </a:graphicData>
        </a:graphic>
      </p:graphicFrame>
      <p:sp>
        <p:nvSpPr>
          <p:cNvPr id="266" name="CustomShape 4"/>
          <p:cNvSpPr/>
          <p:nvPr/>
        </p:nvSpPr>
        <p:spPr>
          <a:xfrm>
            <a:off x="2555640" y="188640"/>
            <a:ext cx="6336360" cy="57564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tr-TR" sz="2400" b="1" strike="noStrike" spc="-1">
                <a:solidFill>
                  <a:srgbClr val="000000"/>
                </a:solidFill>
                <a:uFill>
                  <a:solidFill>
                    <a:srgbClr val="FFFFFF"/>
                  </a:solidFill>
                </a:uFill>
                <a:latin typeface="Calibri"/>
              </a:rPr>
              <a:t>GELİR VERGİSİ MATRAH ARTIRIMI (I)</a:t>
            </a:r>
            <a:endParaRPr lang="tr-TR" sz="4400" b="0" strike="noStrike" spc="-1">
              <a:solidFill>
                <a:srgbClr val="000000"/>
              </a:solidFill>
              <a:uFill>
                <a:solidFill>
                  <a:srgbClr val="FFFFFF"/>
                </a:solidFill>
              </a:u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B78D78D-5769-43A6-8830-1FA98323BDB1}" type="slidenum">
              <a:rPr lang="tr-TR" sz="1200" b="0" strike="noStrike" spc="-1">
                <a:solidFill>
                  <a:srgbClr val="000000"/>
                </a:solidFill>
                <a:uFill>
                  <a:solidFill>
                    <a:srgbClr val="FFFFFF"/>
                  </a:solidFill>
                </a:uFill>
                <a:latin typeface="Arial Black"/>
              </a:rPr>
              <a:pPr algn="r">
                <a:lnSpc>
                  <a:spcPct val="100000"/>
                </a:lnSpc>
              </a:pPr>
              <a:t>38</a:t>
            </a:fld>
            <a:endParaRPr lang="tr-TR" sz="1800" b="0" strike="noStrike" spc="-1">
              <a:solidFill>
                <a:srgbClr val="000000"/>
              </a:solidFill>
              <a:uFill>
                <a:solidFill>
                  <a:srgbClr val="FFFFFF"/>
                </a:solidFill>
              </a:uFill>
              <a:latin typeface="Arial"/>
            </a:endParaRPr>
          </a:p>
        </p:txBody>
      </p:sp>
      <p:sp>
        <p:nvSpPr>
          <p:cNvPr id="268" name="TextShape 2"/>
          <p:cNvSpPr txBox="1"/>
          <p:nvPr/>
        </p:nvSpPr>
        <p:spPr>
          <a:xfrm>
            <a:off x="2411640" y="188640"/>
            <a:ext cx="6120360" cy="647640"/>
          </a:xfrm>
          <a:prstGeom prst="rect">
            <a:avLst/>
          </a:prstGeom>
          <a:noFill/>
          <a:ln>
            <a:noFill/>
          </a:ln>
        </p:spPr>
        <p:txBody>
          <a:bodyPr anchor="ctr"/>
          <a:lstStyle/>
          <a:p>
            <a:pPr algn="ctr">
              <a:lnSpc>
                <a:spcPct val="100000"/>
              </a:lnSpc>
            </a:pPr>
            <a:r>
              <a:rPr lang="tr-TR" sz="2400" b="1" strike="noStrike" spc="-1">
                <a:solidFill>
                  <a:srgbClr val="000000"/>
                </a:solidFill>
                <a:uFill>
                  <a:solidFill>
                    <a:srgbClr val="FFFFFF"/>
                  </a:solidFill>
                </a:uFill>
                <a:latin typeface="Calibri"/>
              </a:rPr>
              <a:t>GELİR VERGİSİ MATRAH ARTIRIMI (II)</a:t>
            </a:r>
            <a:endParaRPr lang="tr-TR" sz="1800" b="0" strike="noStrike" spc="-1">
              <a:solidFill>
                <a:srgbClr val="000000"/>
              </a:solidFill>
              <a:uFill>
                <a:solidFill>
                  <a:srgbClr val="FFFFFF"/>
                </a:solidFill>
              </a:uFill>
              <a:latin typeface="Calibri"/>
            </a:endParaRPr>
          </a:p>
        </p:txBody>
      </p:sp>
      <p:graphicFrame>
        <p:nvGraphicFramePr>
          <p:cNvPr id="269" name="Table 3"/>
          <p:cNvGraphicFramePr/>
          <p:nvPr/>
        </p:nvGraphicFramePr>
        <p:xfrm>
          <a:off x="755640" y="3138480"/>
          <a:ext cx="7776720" cy="2926440"/>
        </p:xfrm>
        <a:graphic>
          <a:graphicData uri="http://schemas.openxmlformats.org/drawingml/2006/table">
            <a:tbl>
              <a:tblPr/>
              <a:tblGrid>
                <a:gridCol w="1296720">
                  <a:extLst>
                    <a:ext uri="{9D8B030D-6E8A-4147-A177-3AD203B41FA5}">
                      <a16:colId xmlns="" xmlns:a16="http://schemas.microsoft.com/office/drawing/2014/main" val="20000"/>
                    </a:ext>
                  </a:extLst>
                </a:gridCol>
                <a:gridCol w="3240000">
                  <a:extLst>
                    <a:ext uri="{9D8B030D-6E8A-4147-A177-3AD203B41FA5}">
                      <a16:colId xmlns="" xmlns:a16="http://schemas.microsoft.com/office/drawing/2014/main" val="20001"/>
                    </a:ext>
                  </a:extLst>
                </a:gridCol>
                <a:gridCol w="3240000">
                  <a:extLst>
                    <a:ext uri="{9D8B030D-6E8A-4147-A177-3AD203B41FA5}">
                      <a16:colId xmlns="" xmlns:a16="http://schemas.microsoft.com/office/drawing/2014/main" val="20002"/>
                    </a:ext>
                  </a:extLst>
                </a:gridCol>
              </a:tblGrid>
              <a:tr h="344880">
                <a:tc gridSpan="3">
                  <a:txBody>
                    <a:bodyPr/>
                    <a:lstStyle/>
                    <a:p>
                      <a:pPr algn="ctr">
                        <a:lnSpc>
                          <a:spcPct val="100000"/>
                        </a:lnSpc>
                      </a:pPr>
                      <a:r>
                        <a:rPr lang="tr-TR" sz="1600" b="1" strike="noStrike" spc="-1">
                          <a:solidFill>
                            <a:srgbClr val="000000"/>
                          </a:solidFill>
                          <a:uFill>
                            <a:solidFill>
                              <a:srgbClr val="FFFFFF"/>
                            </a:solidFill>
                          </a:uFill>
                          <a:latin typeface="Trebuchet MS"/>
                          <a:ea typeface="Calibri"/>
                        </a:rPr>
                        <a:t>ASGARİ ARTIRIM TUTARLARI (TL)</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tr-TR"/>
                    </a:p>
                  </a:txBody>
                  <a:tcPr>
                    <a:solidFill>
                      <a:srgbClr val="729FCF"/>
                    </a:solidFill>
                  </a:tcPr>
                </a:tc>
                <a:tc hMerge="1">
                  <a:txBody>
                    <a:bodyPr/>
                    <a:lstStyle/>
                    <a:p>
                      <a:endParaRPr lang="tr-TR"/>
                    </a:p>
                  </a:txBody>
                  <a:tcPr>
                    <a:solidFill>
                      <a:srgbClr val="729FCF"/>
                    </a:solidFill>
                  </a:tcPr>
                </a:tc>
                <a:extLst>
                  <a:ext uri="{0D108BD9-81ED-4DB2-BD59-A6C34878D82A}">
                    <a16:rowId xmlns="" xmlns:a16="http://schemas.microsoft.com/office/drawing/2014/main" val="10000"/>
                  </a:ext>
                </a:extLst>
              </a:tr>
              <a:tr h="536760">
                <a:tc>
                  <a:txBody>
                    <a:bodyPr/>
                    <a:lstStyle/>
                    <a:p>
                      <a:pPr algn="ctr">
                        <a:lnSpc>
                          <a:spcPct val="100000"/>
                        </a:lnSpc>
                      </a:pPr>
                      <a:r>
                        <a:rPr lang="tr-TR" sz="1400" b="1" strike="noStrike" spc="-1">
                          <a:solidFill>
                            <a:srgbClr val="000000"/>
                          </a:solidFill>
                          <a:uFill>
                            <a:solidFill>
                              <a:srgbClr val="FFFFFF"/>
                            </a:solidFill>
                          </a:uFill>
                          <a:latin typeface="Trebuchet MS"/>
                          <a:ea typeface="Calibri"/>
                        </a:rPr>
                        <a:t>YIL</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400" b="1" strike="noStrike" spc="-1">
                          <a:solidFill>
                            <a:srgbClr val="000000"/>
                          </a:solidFill>
                          <a:uFill>
                            <a:solidFill>
                              <a:srgbClr val="FFFFFF"/>
                            </a:solidFill>
                          </a:uFill>
                          <a:latin typeface="Trebuchet MS"/>
                          <a:ea typeface="Calibri"/>
                        </a:rPr>
                        <a:t>BASİT USULDE VERGİLENDİRİLEN MÜKELLEFLER</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400" b="1" strike="noStrike" spc="-1">
                          <a:solidFill>
                            <a:srgbClr val="000000"/>
                          </a:solidFill>
                          <a:uFill>
                            <a:solidFill>
                              <a:srgbClr val="FFFFFF"/>
                            </a:solidFill>
                          </a:uFill>
                          <a:latin typeface="Trebuchet MS"/>
                          <a:ea typeface="Calibri"/>
                        </a:rPr>
                        <a:t>GAYRİMENKUL SERMAYE İRADI MÜKELLEFLERİ</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1"/>
                  </a:ext>
                </a:extLst>
              </a:tr>
              <a:tr h="408960">
                <a:tc>
                  <a:txBody>
                    <a:bodyPr/>
                    <a:lstStyle/>
                    <a:p>
                      <a:pPr algn="ctr">
                        <a:lnSpc>
                          <a:spcPct val="100000"/>
                        </a:lnSpc>
                      </a:pPr>
                      <a:r>
                        <a:rPr lang="tr-TR" sz="1600" b="1" strike="noStrike" spc="-1">
                          <a:solidFill>
                            <a:srgbClr val="000000"/>
                          </a:solidFill>
                          <a:uFill>
                            <a:solidFill>
                              <a:srgbClr val="FFFFFF"/>
                            </a:solidFill>
                          </a:uFill>
                          <a:latin typeface="Trebuchet MS"/>
                          <a:ea typeface="Calibri"/>
                        </a:rPr>
                        <a:t>2011</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1.400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2.800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2"/>
                  </a:ext>
                </a:extLst>
              </a:tr>
              <a:tr h="408960">
                <a:tc>
                  <a:txBody>
                    <a:bodyPr/>
                    <a:lstStyle/>
                    <a:p>
                      <a:pPr algn="ctr">
                        <a:lnSpc>
                          <a:spcPct val="100000"/>
                        </a:lnSpc>
                      </a:pPr>
                      <a:r>
                        <a:rPr lang="tr-TR" sz="1600" b="1" strike="noStrike" spc="-1">
                          <a:solidFill>
                            <a:srgbClr val="000000"/>
                          </a:solidFill>
                          <a:uFill>
                            <a:solidFill>
                              <a:srgbClr val="FFFFFF"/>
                            </a:solidFill>
                          </a:uFill>
                          <a:latin typeface="Trebuchet MS"/>
                          <a:ea typeface="Calibri"/>
                        </a:rPr>
                        <a:t>2012</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1.482</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2.964</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3"/>
                  </a:ext>
                </a:extLst>
              </a:tr>
              <a:tr h="408960">
                <a:tc>
                  <a:txBody>
                    <a:bodyPr/>
                    <a:lstStyle/>
                    <a:p>
                      <a:pPr algn="ctr">
                        <a:lnSpc>
                          <a:spcPct val="100000"/>
                        </a:lnSpc>
                      </a:pPr>
                      <a:r>
                        <a:rPr lang="tr-TR" sz="1600" b="1" strike="noStrike" spc="-1">
                          <a:solidFill>
                            <a:srgbClr val="000000"/>
                          </a:solidFill>
                          <a:uFill>
                            <a:solidFill>
                              <a:srgbClr val="FFFFFF"/>
                            </a:solidFill>
                          </a:uFill>
                          <a:latin typeface="Trebuchet MS"/>
                          <a:ea typeface="Calibri"/>
                        </a:rPr>
                        <a:t>2013</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1.574</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3.148</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4"/>
                  </a:ext>
                </a:extLst>
              </a:tr>
              <a:tr h="408960">
                <a:tc>
                  <a:txBody>
                    <a:bodyPr/>
                    <a:lstStyle/>
                    <a:p>
                      <a:pPr algn="ctr">
                        <a:lnSpc>
                          <a:spcPct val="100000"/>
                        </a:lnSpc>
                      </a:pPr>
                      <a:r>
                        <a:rPr lang="tr-TR" sz="1600" b="1" strike="noStrike" spc="-1">
                          <a:solidFill>
                            <a:srgbClr val="000000"/>
                          </a:solidFill>
                          <a:uFill>
                            <a:solidFill>
                              <a:srgbClr val="FFFFFF"/>
                            </a:solidFill>
                          </a:uFill>
                          <a:latin typeface="Trebuchet MS"/>
                          <a:ea typeface="Calibri"/>
                        </a:rPr>
                        <a:t>2014</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1.674</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3.348</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5"/>
                  </a:ext>
                </a:extLst>
              </a:tr>
              <a:tr h="408960">
                <a:tc>
                  <a:txBody>
                    <a:bodyPr/>
                    <a:lstStyle/>
                    <a:p>
                      <a:pPr algn="ctr">
                        <a:lnSpc>
                          <a:spcPct val="100000"/>
                        </a:lnSpc>
                      </a:pPr>
                      <a:r>
                        <a:rPr lang="tr-TR" sz="1600" b="1" strike="noStrike" spc="-1">
                          <a:solidFill>
                            <a:srgbClr val="000000"/>
                          </a:solidFill>
                          <a:uFill>
                            <a:solidFill>
                              <a:srgbClr val="FFFFFF"/>
                            </a:solidFill>
                          </a:uFill>
                          <a:latin typeface="Trebuchet MS"/>
                          <a:ea typeface="Calibri"/>
                        </a:rPr>
                        <a:t>2015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1.897</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2000" b="1" strike="noStrike" spc="-1">
                          <a:solidFill>
                            <a:srgbClr val="000000"/>
                          </a:solidFill>
                          <a:uFill>
                            <a:solidFill>
                              <a:srgbClr val="FFFFFF"/>
                            </a:solidFill>
                          </a:uFill>
                          <a:latin typeface="Trebuchet MS"/>
                          <a:ea typeface="Calibri"/>
                        </a:rPr>
                        <a:t>3.794</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6"/>
                  </a:ext>
                </a:extLst>
              </a:tr>
            </a:tbl>
          </a:graphicData>
        </a:graphic>
      </p:graphicFrame>
      <p:sp>
        <p:nvSpPr>
          <p:cNvPr id="270" name="CustomShape 4"/>
          <p:cNvSpPr/>
          <p:nvPr/>
        </p:nvSpPr>
        <p:spPr>
          <a:xfrm>
            <a:off x="179280" y="1441800"/>
            <a:ext cx="8640360" cy="146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784080" lvl="2" indent="-342720" algn="just">
              <a:lnSpc>
                <a:spcPct val="100000"/>
              </a:lnSpc>
              <a:buClr>
                <a:srgbClr val="C00000"/>
              </a:buClr>
              <a:buFont typeface="Wingdings" charset="2"/>
              <a:buChar char=""/>
            </a:pPr>
            <a:r>
              <a:rPr lang="tr-TR" sz="1800" b="1" strike="noStrike" spc="-1">
                <a:solidFill>
                  <a:srgbClr val="C00000"/>
                </a:solidFill>
                <a:uFill>
                  <a:solidFill>
                    <a:srgbClr val="FFFFFF"/>
                  </a:solidFill>
                </a:uFill>
                <a:latin typeface="Calibri"/>
              </a:rPr>
              <a:t>Kira geliri elde eden mükellefler </a:t>
            </a:r>
            <a:r>
              <a:rPr lang="tr-TR" sz="1800" b="1" strike="noStrike" spc="-1">
                <a:solidFill>
                  <a:srgbClr val="000000"/>
                </a:solidFill>
                <a:uFill>
                  <a:solidFill>
                    <a:srgbClr val="FFFFFF"/>
                  </a:solidFill>
                </a:uFill>
                <a:latin typeface="Calibri"/>
              </a:rPr>
              <a:t>için </a:t>
            </a:r>
            <a:r>
              <a:rPr lang="tr-TR" sz="1800" b="1" strike="noStrike" spc="-1">
                <a:solidFill>
                  <a:srgbClr val="C00000"/>
                </a:solidFill>
                <a:uFill>
                  <a:solidFill>
                    <a:srgbClr val="FFFFFF"/>
                  </a:solidFill>
                </a:uFill>
                <a:latin typeface="Calibri"/>
              </a:rPr>
              <a:t>asgari matrah tutarı </a:t>
            </a:r>
            <a:r>
              <a:rPr lang="tr-TR" sz="1800" b="1" strike="noStrike" spc="-1">
                <a:solidFill>
                  <a:srgbClr val="000000"/>
                </a:solidFill>
                <a:uFill>
                  <a:solidFill>
                    <a:srgbClr val="FFFFFF"/>
                  </a:solidFill>
                </a:uFill>
                <a:latin typeface="Calibri"/>
              </a:rPr>
              <a:t>bilanço esasına göre  defter  tutan mükellefler için belirlenmiş matrahların </a:t>
            </a:r>
            <a:r>
              <a:rPr lang="tr-TR" sz="1800" b="1" strike="noStrike" spc="-1">
                <a:solidFill>
                  <a:srgbClr val="C00000"/>
                </a:solidFill>
                <a:uFill>
                  <a:solidFill>
                    <a:srgbClr val="FFFFFF"/>
                  </a:solidFill>
                </a:uFill>
                <a:latin typeface="Calibri"/>
              </a:rPr>
              <a:t>1/5’idir. </a:t>
            </a:r>
            <a:endParaRPr lang="tr-TR" sz="1800" b="0" strike="noStrike" spc="-1">
              <a:solidFill>
                <a:srgbClr val="000000"/>
              </a:solidFill>
              <a:uFill>
                <a:solidFill>
                  <a:srgbClr val="FFFFFF"/>
                </a:solidFill>
              </a:uFill>
              <a:latin typeface="Arial"/>
            </a:endParaRPr>
          </a:p>
          <a:p>
            <a:pPr algn="just">
              <a:lnSpc>
                <a:spcPct val="100000"/>
              </a:lnSpc>
            </a:pPr>
            <a:endParaRPr lang="tr-TR" sz="1800" b="0" strike="noStrike" spc="-1">
              <a:solidFill>
                <a:srgbClr val="000000"/>
              </a:solidFill>
              <a:uFill>
                <a:solidFill>
                  <a:srgbClr val="FFFFFF"/>
                </a:solidFill>
              </a:uFill>
              <a:latin typeface="Arial"/>
            </a:endParaRPr>
          </a:p>
          <a:p>
            <a:pPr marL="784080" lvl="2" indent="-342720" algn="just">
              <a:lnSpc>
                <a:spcPct val="100000"/>
              </a:lnSpc>
              <a:buClr>
                <a:srgbClr val="C00000"/>
              </a:buClr>
              <a:buFont typeface="Wingdings" charset="2"/>
              <a:buChar char=""/>
            </a:pPr>
            <a:r>
              <a:rPr lang="tr-TR" sz="1800" b="1" strike="noStrike" spc="-1">
                <a:solidFill>
                  <a:srgbClr val="C00000"/>
                </a:solidFill>
                <a:uFill>
                  <a:solidFill>
                    <a:srgbClr val="FFFFFF"/>
                  </a:solidFill>
                </a:uFill>
                <a:latin typeface="Calibri"/>
              </a:rPr>
              <a:t>Basit usulde vergilendirilen mükellefler</a:t>
            </a:r>
            <a:r>
              <a:rPr lang="tr-TR" sz="1800" b="1" strike="noStrike" spc="-1">
                <a:solidFill>
                  <a:srgbClr val="8064A2"/>
                </a:solidFill>
                <a:uFill>
                  <a:solidFill>
                    <a:srgbClr val="FFFFFF"/>
                  </a:solidFill>
                </a:uFill>
                <a:latin typeface="Calibri"/>
              </a:rPr>
              <a:t> </a:t>
            </a:r>
            <a:r>
              <a:rPr lang="tr-TR" sz="1800" b="1" strike="noStrike" spc="-1">
                <a:solidFill>
                  <a:srgbClr val="000000"/>
                </a:solidFill>
                <a:uFill>
                  <a:solidFill>
                    <a:srgbClr val="FFFFFF"/>
                  </a:solidFill>
                </a:uFill>
                <a:latin typeface="Calibri"/>
              </a:rPr>
              <a:t>için </a:t>
            </a:r>
            <a:r>
              <a:rPr lang="tr-TR" sz="1800" b="1" strike="noStrike" spc="-1">
                <a:solidFill>
                  <a:srgbClr val="C00000"/>
                </a:solidFill>
                <a:uFill>
                  <a:solidFill>
                    <a:srgbClr val="FFFFFF"/>
                  </a:solidFill>
                </a:uFill>
                <a:latin typeface="Calibri"/>
              </a:rPr>
              <a:t>asgari matrah tutarı  </a:t>
            </a:r>
            <a:r>
              <a:rPr lang="tr-TR" sz="1800" b="1" strike="noStrike" spc="-1">
                <a:solidFill>
                  <a:srgbClr val="000000"/>
                </a:solidFill>
                <a:uFill>
                  <a:solidFill>
                    <a:srgbClr val="FFFFFF"/>
                  </a:solidFill>
                </a:uFill>
                <a:latin typeface="Calibri"/>
              </a:rPr>
              <a:t>bilanço esasına göre defter tutan mükellefler için belirlenmiş matrahların </a:t>
            </a:r>
            <a:r>
              <a:rPr lang="tr-TR" sz="1800" b="1" strike="noStrike" spc="-1">
                <a:solidFill>
                  <a:srgbClr val="C00000"/>
                </a:solidFill>
                <a:uFill>
                  <a:solidFill>
                    <a:srgbClr val="FFFFFF"/>
                  </a:solidFill>
                </a:uFill>
                <a:latin typeface="Calibri"/>
              </a:rPr>
              <a:t>1/10’udur.</a:t>
            </a:r>
            <a:endParaRPr lang="tr-TR" sz="1800" b="0" strike="noStrike" spc="-1">
              <a:solidFill>
                <a:srgbClr val="000000"/>
              </a:solidFill>
              <a:uFill>
                <a:solidFill>
                  <a:srgbClr val="FFFFFF"/>
                </a:solidFill>
              </a:uFill>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2123640" y="116640"/>
            <a:ext cx="7416360" cy="57564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GELİR VERGİSİ MATRAH ARTIRIMI (III)</a:t>
            </a:r>
            <a:endParaRPr lang="tr-TR" sz="1800" b="0" strike="noStrike" spc="-1">
              <a:solidFill>
                <a:srgbClr val="000000"/>
              </a:solidFill>
              <a:uFill>
                <a:solidFill>
                  <a:srgbClr val="FFFFFF"/>
                </a:solidFill>
              </a:uFill>
              <a:latin typeface="Calibri"/>
            </a:endParaRPr>
          </a:p>
        </p:txBody>
      </p:sp>
      <p:sp>
        <p:nvSpPr>
          <p:cNvPr id="272" name="TextShape 2"/>
          <p:cNvSpPr txBox="1"/>
          <p:nvPr/>
        </p:nvSpPr>
        <p:spPr>
          <a:xfrm>
            <a:off x="683640" y="1412640"/>
            <a:ext cx="8208720" cy="4752000"/>
          </a:xfrm>
          <a:prstGeom prst="rect">
            <a:avLst/>
          </a:prstGeom>
          <a:noFill/>
          <a:ln>
            <a:noFill/>
          </a:ln>
        </p:spPr>
        <p:txBody>
          <a:bodyPr/>
          <a:lstStyle/>
          <a:p>
            <a:pPr>
              <a:lnSpc>
                <a:spcPct val="90000"/>
              </a:lnSpc>
            </a:pPr>
            <a:r>
              <a:rPr lang="tr-TR" sz="2800" b="1" strike="noStrike" spc="-1">
                <a:solidFill>
                  <a:srgbClr val="000000"/>
                </a:solidFill>
                <a:uFill>
                  <a:solidFill>
                    <a:srgbClr val="FFFFFF"/>
                  </a:solidFill>
                </a:uFill>
                <a:latin typeface="Calibri"/>
              </a:rPr>
              <a:t>Gelirleri;</a:t>
            </a:r>
            <a:endParaRPr lang="tr-TR" sz="3200" b="0" strike="noStrike" spc="-1">
              <a:solidFill>
                <a:srgbClr val="000000"/>
              </a:solidFill>
              <a:uFill>
                <a:solidFill>
                  <a:srgbClr val="FFFFFF"/>
                </a:solidFill>
              </a:uFill>
              <a:latin typeface="Arial"/>
            </a:endParaRPr>
          </a:p>
          <a:p>
            <a:pPr>
              <a:lnSpc>
                <a:spcPct val="90000"/>
              </a:lnSpc>
            </a:pPr>
            <a:endParaRPr lang="tr-TR" sz="3200" b="0" strike="noStrike" spc="-1">
              <a:solidFill>
                <a:srgbClr val="000000"/>
              </a:solidFill>
              <a:uFill>
                <a:solidFill>
                  <a:srgbClr val="FFFFFF"/>
                </a:solidFill>
              </a:uFill>
              <a:latin typeface="Arial"/>
            </a:endParaRPr>
          </a:p>
          <a:p>
            <a:pPr marL="914400" lvl="1" indent="-456840">
              <a:lnSpc>
                <a:spcPct val="100000"/>
              </a:lnSpc>
              <a:buClr>
                <a:srgbClr val="0070C0"/>
              </a:buClr>
              <a:buFont typeface="Arial"/>
              <a:buChar char="•"/>
            </a:pPr>
            <a:r>
              <a:rPr lang="tr-TR" sz="2800" b="1" strike="noStrike" spc="-1">
                <a:solidFill>
                  <a:srgbClr val="0070C0"/>
                </a:solidFill>
                <a:uFill>
                  <a:solidFill>
                    <a:srgbClr val="FFFFFF"/>
                  </a:solidFill>
                </a:uFill>
                <a:latin typeface="Calibri"/>
              </a:rPr>
              <a:t>ücret, </a:t>
            </a:r>
            <a:endParaRPr lang="tr-TR" sz="3200" b="0" strike="noStrike" spc="-1">
              <a:solidFill>
                <a:srgbClr val="000000"/>
              </a:solidFill>
              <a:uFill>
                <a:solidFill>
                  <a:srgbClr val="FFFFFF"/>
                </a:solidFill>
              </a:uFill>
              <a:latin typeface="Arial"/>
            </a:endParaRPr>
          </a:p>
          <a:p>
            <a:pPr marL="914400" lvl="1" indent="-456840">
              <a:lnSpc>
                <a:spcPct val="100000"/>
              </a:lnSpc>
              <a:buClr>
                <a:srgbClr val="0070C0"/>
              </a:buClr>
              <a:buFont typeface="Arial"/>
              <a:buChar char="•"/>
            </a:pPr>
            <a:r>
              <a:rPr lang="tr-TR" sz="2800" b="1" strike="noStrike" spc="-1">
                <a:solidFill>
                  <a:srgbClr val="0070C0"/>
                </a:solidFill>
                <a:uFill>
                  <a:solidFill>
                    <a:srgbClr val="FFFFFF"/>
                  </a:solidFill>
                </a:uFill>
                <a:latin typeface="Calibri"/>
              </a:rPr>
              <a:t>menkul sermaye iradı,</a:t>
            </a:r>
            <a:endParaRPr lang="tr-TR" sz="3200" b="0" strike="noStrike" spc="-1">
              <a:solidFill>
                <a:srgbClr val="000000"/>
              </a:solidFill>
              <a:uFill>
                <a:solidFill>
                  <a:srgbClr val="FFFFFF"/>
                </a:solidFill>
              </a:uFill>
              <a:latin typeface="Arial"/>
            </a:endParaRPr>
          </a:p>
          <a:p>
            <a:pPr marL="914400" lvl="1" indent="-456840">
              <a:lnSpc>
                <a:spcPct val="100000"/>
              </a:lnSpc>
              <a:buClr>
                <a:srgbClr val="0070C0"/>
              </a:buClr>
              <a:buFont typeface="Arial"/>
              <a:buChar char="•"/>
            </a:pPr>
            <a:r>
              <a:rPr lang="tr-TR" sz="2800" b="1" strike="noStrike" spc="-1">
                <a:solidFill>
                  <a:srgbClr val="0070C0"/>
                </a:solidFill>
                <a:uFill>
                  <a:solidFill>
                    <a:srgbClr val="FFFFFF"/>
                  </a:solidFill>
                </a:uFill>
                <a:latin typeface="Calibri"/>
              </a:rPr>
              <a:t>diğer kazanç ve iratlardan</a:t>
            </a:r>
            <a:endParaRPr lang="tr-TR" sz="3200" b="0" strike="noStrike" spc="-1">
              <a:solidFill>
                <a:srgbClr val="000000"/>
              </a:solidFill>
              <a:uFill>
                <a:solidFill>
                  <a:srgbClr val="FFFFFF"/>
                </a:solidFill>
              </a:uFill>
              <a:latin typeface="Arial"/>
            </a:endParaRPr>
          </a:p>
          <a:p>
            <a:pPr>
              <a:lnSpc>
                <a:spcPct val="90000"/>
              </a:lnSpc>
            </a:pPr>
            <a:endParaRPr lang="tr-TR" sz="3200" b="0" strike="noStrike" spc="-1">
              <a:solidFill>
                <a:srgbClr val="000000"/>
              </a:solidFill>
              <a:uFill>
                <a:solidFill>
                  <a:srgbClr val="FFFFFF"/>
                </a:solidFill>
              </a:uFill>
              <a:latin typeface="Arial"/>
            </a:endParaRPr>
          </a:p>
          <a:p>
            <a:pPr algn="just">
              <a:lnSpc>
                <a:spcPct val="90000"/>
              </a:lnSpc>
            </a:pPr>
            <a:r>
              <a:rPr lang="tr-TR" sz="2800" b="1" strike="noStrike" spc="-1">
                <a:solidFill>
                  <a:srgbClr val="000000"/>
                </a:solidFill>
                <a:uFill>
                  <a:solidFill>
                    <a:srgbClr val="FFFFFF"/>
                  </a:solidFill>
                </a:uFill>
                <a:latin typeface="Calibri"/>
              </a:rPr>
              <a:t>oluşan gelir vergisi mükellefleri de matrah artırımı yapabilecektir.</a:t>
            </a:r>
            <a:endParaRPr lang="tr-TR" sz="3200" b="0" strike="noStrike" spc="-1">
              <a:solidFill>
                <a:srgbClr val="000000"/>
              </a:solidFill>
              <a:uFill>
                <a:solidFill>
                  <a:srgbClr val="FFFFFF"/>
                </a:solidFill>
              </a:uFill>
              <a:latin typeface="Arial"/>
            </a:endParaRPr>
          </a:p>
          <a:p>
            <a:pPr algn="just">
              <a:lnSpc>
                <a:spcPct val="90000"/>
              </a:lnSpc>
            </a:pPr>
            <a:endParaRPr lang="tr-TR" sz="3200" b="0" strike="noStrike" spc="-1">
              <a:solidFill>
                <a:srgbClr val="000000"/>
              </a:solidFill>
              <a:uFill>
                <a:solidFill>
                  <a:srgbClr val="FFFFFF"/>
                </a:solidFill>
              </a:uFill>
              <a:latin typeface="Arial"/>
            </a:endParaRPr>
          </a:p>
        </p:txBody>
      </p:sp>
      <p:pic>
        <p:nvPicPr>
          <p:cNvPr id="273" name="Resim 2"/>
          <p:cNvPicPr/>
          <p:nvPr/>
        </p:nvPicPr>
        <p:blipFill>
          <a:blip r:embed="rId2"/>
          <a:stretch/>
        </p:blipFill>
        <p:spPr>
          <a:xfrm>
            <a:off x="6804360" y="1628640"/>
            <a:ext cx="1314720" cy="188640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0EF815F-AECD-4533-A638-43BD595F977E}" type="slidenum">
              <a:rPr lang="tr-TR" sz="1200" b="0" strike="noStrike" spc="-1">
                <a:solidFill>
                  <a:srgbClr val="000000"/>
                </a:solidFill>
                <a:uFill>
                  <a:solidFill>
                    <a:srgbClr val="FFFFFF"/>
                  </a:solidFill>
                </a:uFill>
                <a:latin typeface="Arial Black"/>
              </a:rPr>
              <a:pPr algn="r">
                <a:lnSpc>
                  <a:spcPct val="100000"/>
                </a:lnSpc>
              </a:pPr>
              <a:t>4</a:t>
            </a:fld>
            <a:endParaRPr lang="tr-TR" sz="1800" b="0" strike="noStrike" spc="-1">
              <a:solidFill>
                <a:srgbClr val="000000"/>
              </a:solidFill>
              <a:uFill>
                <a:solidFill>
                  <a:srgbClr val="FFFFFF"/>
                </a:solidFill>
              </a:uFill>
              <a:latin typeface="Arial"/>
            </a:endParaRPr>
          </a:p>
        </p:txBody>
      </p:sp>
      <p:sp>
        <p:nvSpPr>
          <p:cNvPr id="98" name="TextShape 2"/>
          <p:cNvSpPr txBox="1"/>
          <p:nvPr/>
        </p:nvSpPr>
        <p:spPr>
          <a:xfrm>
            <a:off x="539640" y="1124640"/>
            <a:ext cx="5184360" cy="5123160"/>
          </a:xfrm>
          <a:prstGeom prst="rect">
            <a:avLst/>
          </a:prstGeom>
          <a:noFill/>
          <a:ln>
            <a:noFill/>
          </a:ln>
        </p:spPr>
        <p:txBody>
          <a:bodyPr/>
          <a:lstStyle/>
          <a:p>
            <a:pPr algn="ctr">
              <a:lnSpc>
                <a:spcPct val="100000"/>
              </a:lnSpc>
            </a:pP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Maliye Bakanlığına</a:t>
            </a: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Gümrük ve Ticaret Bakanlığına</a:t>
            </a: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Sosyal Güvenlik Kurumuna</a:t>
            </a: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İl özel idarelerine</a:t>
            </a: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Belediyelere</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Gıda, Tarım ve Hayvancılık Bakanlığına</a:t>
            </a: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Bilim, Sanayi ve Teknoloji Bakanlığına</a:t>
            </a: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Orman Genel Müdürlüğüne</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TOBB</a:t>
            </a: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TESK</a:t>
            </a: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TÜRMOB</a:t>
            </a:r>
            <a:endParaRPr lang="tr-TR" sz="3200" b="0" strike="noStrike" spc="-1">
              <a:solidFill>
                <a:srgbClr val="000000"/>
              </a:solidFill>
              <a:uFill>
                <a:solidFill>
                  <a:srgbClr val="FFFFFF"/>
                </a:solidFill>
              </a:uFill>
              <a:latin typeface="Arial"/>
            </a:endParaRPr>
          </a:p>
          <a:p>
            <a:pPr marL="697320" lvl="1"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TÜRKİYE BAROLAR BİRLİĞİ’NE</a:t>
            </a:r>
            <a:endParaRPr lang="tr-TR" sz="3200" b="0" strike="noStrike" spc="-1">
              <a:solidFill>
                <a:srgbClr val="000000"/>
              </a:solidFill>
              <a:uFill>
                <a:solidFill>
                  <a:srgbClr val="FFFFFF"/>
                </a:solidFill>
              </a:uFill>
              <a:latin typeface="Arial"/>
            </a:endParaRPr>
          </a:p>
          <a:p>
            <a:pPr marL="457200" algn="just">
              <a:lnSpc>
                <a:spcPct val="100000"/>
              </a:lnSpc>
            </a:pPr>
            <a:endParaRPr lang="tr-TR" sz="3200" b="0" strike="noStrike" spc="-1">
              <a:solidFill>
                <a:srgbClr val="000000"/>
              </a:solidFill>
              <a:uFill>
                <a:solidFill>
                  <a:srgbClr val="FFFFFF"/>
                </a:solidFill>
              </a:uFill>
              <a:latin typeface="Arial"/>
            </a:endParaRPr>
          </a:p>
          <a:p>
            <a:pPr marL="457200" algn="just">
              <a:lnSpc>
                <a:spcPct val="100000"/>
              </a:lnSpc>
            </a:pPr>
            <a:endParaRPr lang="tr-TR" sz="3200" b="0" strike="noStrike" spc="-1">
              <a:solidFill>
                <a:srgbClr val="000000"/>
              </a:solidFill>
              <a:uFill>
                <a:solidFill>
                  <a:srgbClr val="FFFFFF"/>
                </a:solidFill>
              </a:uFill>
              <a:latin typeface="Arial"/>
            </a:endParaRPr>
          </a:p>
        </p:txBody>
      </p:sp>
      <p:sp>
        <p:nvSpPr>
          <p:cNvPr id="99" name="CustomShape 3"/>
          <p:cNvSpPr/>
          <p:nvPr/>
        </p:nvSpPr>
        <p:spPr>
          <a:xfrm>
            <a:off x="5724000" y="3429000"/>
            <a:ext cx="331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1800" b="1" strike="noStrike" spc="-1">
                <a:solidFill>
                  <a:srgbClr val="000000"/>
                </a:solidFill>
                <a:uFill>
                  <a:solidFill>
                    <a:srgbClr val="FFFFFF"/>
                  </a:solidFill>
                </a:uFill>
                <a:latin typeface="Calibri"/>
              </a:rPr>
              <a:t>olan borçlar Kanun kapsamında yapılandırılacak</a:t>
            </a:r>
            <a:endParaRPr lang="tr-TR" sz="1800" b="0" strike="noStrike" spc="-1">
              <a:solidFill>
                <a:srgbClr val="000000"/>
              </a:solidFill>
              <a:uFill>
                <a:solidFill>
                  <a:srgbClr val="FFFFFF"/>
                </a:solidFill>
              </a:uFill>
              <a:latin typeface="Arial"/>
            </a:endParaRPr>
          </a:p>
        </p:txBody>
      </p:sp>
      <p:sp>
        <p:nvSpPr>
          <p:cNvPr id="100" name="CustomShape 4"/>
          <p:cNvSpPr/>
          <p:nvPr/>
        </p:nvSpPr>
        <p:spPr>
          <a:xfrm>
            <a:off x="4644000" y="1412640"/>
            <a:ext cx="935640" cy="4464000"/>
          </a:xfrm>
          <a:prstGeom prst="rightBrace">
            <a:avLst>
              <a:gd name="adj1" fmla="val 8333"/>
              <a:gd name="adj2" fmla="val 50000"/>
            </a:avLst>
          </a:prstGeom>
          <a:noFill/>
          <a:ln w="38160">
            <a:solidFill>
              <a:srgbClr val="4A7EBB"/>
            </a:solidFill>
            <a:round/>
          </a:ln>
        </p:spPr>
        <p:style>
          <a:lnRef idx="1">
            <a:schemeClr val="accent1"/>
          </a:lnRef>
          <a:fillRef idx="0">
            <a:schemeClr val="accent1"/>
          </a:fillRef>
          <a:effectRef idx="0">
            <a:schemeClr val="accent1"/>
          </a:effectRef>
          <a:fontRef idx="minor"/>
        </p:style>
      </p:sp>
      <p:sp>
        <p:nvSpPr>
          <p:cNvPr id="101" name="CustomShape 5"/>
          <p:cNvSpPr/>
          <p:nvPr/>
        </p:nvSpPr>
        <p:spPr>
          <a:xfrm>
            <a:off x="2785320" y="169560"/>
            <a:ext cx="55364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KAPSAM (I): </a:t>
            </a:r>
            <a:r>
              <a:rPr lang="tr-TR" sz="2800" b="1" strike="noStrike" spc="-1">
                <a:solidFill>
                  <a:srgbClr val="C00000"/>
                </a:solidFill>
                <a:uFill>
                  <a:solidFill>
                    <a:srgbClr val="FFFFFF"/>
                  </a:solidFill>
                </a:uFill>
                <a:latin typeface="Calibri"/>
              </a:rPr>
              <a:t>Alacaklı İdare Açısından</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40F68CA-F79B-4B0A-9BD9-E2AC8B721EE7}" type="slidenum">
              <a:rPr lang="tr-TR" sz="1200" b="0" strike="noStrike" spc="-1">
                <a:solidFill>
                  <a:srgbClr val="000000"/>
                </a:solidFill>
                <a:uFill>
                  <a:solidFill>
                    <a:srgbClr val="FFFFFF"/>
                  </a:solidFill>
                </a:uFill>
                <a:latin typeface="Arial Black"/>
              </a:rPr>
              <a:pPr algn="r">
                <a:lnSpc>
                  <a:spcPct val="100000"/>
                </a:lnSpc>
              </a:pPr>
              <a:t>40</a:t>
            </a:fld>
            <a:endParaRPr lang="tr-TR" sz="1800" b="0" strike="noStrike" spc="-1">
              <a:solidFill>
                <a:srgbClr val="000000"/>
              </a:solidFill>
              <a:uFill>
                <a:solidFill>
                  <a:srgbClr val="FFFFFF"/>
                </a:solidFill>
              </a:uFill>
              <a:latin typeface="Arial"/>
            </a:endParaRPr>
          </a:p>
        </p:txBody>
      </p:sp>
      <p:sp>
        <p:nvSpPr>
          <p:cNvPr id="278" name="TextShape 2"/>
          <p:cNvSpPr txBox="1"/>
          <p:nvPr/>
        </p:nvSpPr>
        <p:spPr>
          <a:xfrm>
            <a:off x="1475640" y="260640"/>
            <a:ext cx="7920360" cy="575640"/>
          </a:xfrm>
          <a:prstGeom prst="rect">
            <a:avLst/>
          </a:prstGeom>
          <a:noFill/>
          <a:ln>
            <a:noFill/>
          </a:ln>
        </p:spPr>
        <p:txBody>
          <a:bodyPr anchor="ctr"/>
          <a:lstStyle/>
          <a:p>
            <a:pPr algn="ctr">
              <a:lnSpc>
                <a:spcPct val="100000"/>
              </a:lnSpc>
            </a:pPr>
            <a:r>
              <a:rPr lang="tr-TR" sz="2400" b="1" strike="noStrike" spc="-1">
                <a:solidFill>
                  <a:srgbClr val="000000"/>
                </a:solidFill>
                <a:uFill>
                  <a:solidFill>
                    <a:srgbClr val="FFFFFF"/>
                  </a:solidFill>
                </a:uFill>
                <a:latin typeface="Calibri"/>
              </a:rPr>
              <a:t>KURUMLAR VERGİSİ MATRAH ARTIRIMI (I)</a:t>
            </a:r>
            <a:endParaRPr lang="tr-TR" sz="1800" b="0" strike="noStrike" spc="-1">
              <a:solidFill>
                <a:srgbClr val="000000"/>
              </a:solidFill>
              <a:uFill>
                <a:solidFill>
                  <a:srgbClr val="FFFFFF"/>
                </a:solidFill>
              </a:uFill>
              <a:latin typeface="Calibri"/>
            </a:endParaRPr>
          </a:p>
        </p:txBody>
      </p:sp>
      <p:graphicFrame>
        <p:nvGraphicFramePr>
          <p:cNvPr id="279" name="Table 3"/>
          <p:cNvGraphicFramePr/>
          <p:nvPr/>
        </p:nvGraphicFramePr>
        <p:xfrm>
          <a:off x="539640" y="1484640"/>
          <a:ext cx="8064000" cy="3906000"/>
        </p:xfrm>
        <a:graphic>
          <a:graphicData uri="http://schemas.openxmlformats.org/drawingml/2006/table">
            <a:tbl>
              <a:tblPr/>
              <a:tblGrid>
                <a:gridCol w="981000">
                  <a:extLst>
                    <a:ext uri="{9D8B030D-6E8A-4147-A177-3AD203B41FA5}">
                      <a16:colId xmlns="" xmlns:a16="http://schemas.microsoft.com/office/drawing/2014/main" val="20000"/>
                    </a:ext>
                  </a:extLst>
                </a:gridCol>
                <a:gridCol w="2949480">
                  <a:extLst>
                    <a:ext uri="{9D8B030D-6E8A-4147-A177-3AD203B41FA5}">
                      <a16:colId xmlns="" xmlns:a16="http://schemas.microsoft.com/office/drawing/2014/main" val="20001"/>
                    </a:ext>
                  </a:extLst>
                </a:gridCol>
                <a:gridCol w="2466720">
                  <a:extLst>
                    <a:ext uri="{9D8B030D-6E8A-4147-A177-3AD203B41FA5}">
                      <a16:colId xmlns="" xmlns:a16="http://schemas.microsoft.com/office/drawing/2014/main" val="20002"/>
                    </a:ext>
                  </a:extLst>
                </a:gridCol>
                <a:gridCol w="1666800">
                  <a:extLst>
                    <a:ext uri="{9D8B030D-6E8A-4147-A177-3AD203B41FA5}">
                      <a16:colId xmlns="" xmlns:a16="http://schemas.microsoft.com/office/drawing/2014/main" val="20003"/>
                    </a:ext>
                  </a:extLst>
                </a:gridCol>
              </a:tblGrid>
              <a:tr h="408960">
                <a:tc gridSpan="4">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ASGARİ ARTIRIM TUTARLARI (TL)</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tr-TR"/>
                    </a:p>
                  </a:txBody>
                  <a:tcPr>
                    <a:solidFill>
                      <a:srgbClr val="729FCF"/>
                    </a:solidFill>
                  </a:tcPr>
                </a:tc>
                <a:tc hMerge="1">
                  <a:txBody>
                    <a:bodyPr/>
                    <a:lstStyle/>
                    <a:p>
                      <a:endParaRPr lang="tr-TR"/>
                    </a:p>
                  </a:txBody>
                  <a:tcPr>
                    <a:solidFill>
                      <a:srgbClr val="729FCF"/>
                    </a:solidFill>
                  </a:tcPr>
                </a:tc>
                <a:tc hMerge="1">
                  <a:txBody>
                    <a:bodyPr/>
                    <a:lstStyle/>
                    <a:p>
                      <a:endParaRPr lang="tr-TR"/>
                    </a:p>
                  </a:txBody>
                  <a:tcPr>
                    <a:solidFill>
                      <a:srgbClr val="729FCF"/>
                    </a:solidFill>
                  </a:tcPr>
                </a:tc>
                <a:extLst>
                  <a:ext uri="{0D108BD9-81ED-4DB2-BD59-A6C34878D82A}">
                    <a16:rowId xmlns="" xmlns:a16="http://schemas.microsoft.com/office/drawing/2014/main" val="10000"/>
                  </a:ext>
                </a:extLst>
              </a:tr>
              <a:tr h="662040">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YIL</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Trebuchet MS"/>
                          <a:ea typeface="Calibri"/>
                        </a:rPr>
                        <a:t>MATRAH ARTIRIM ORANLARI</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Trebuchet MS"/>
                          <a:ea typeface="Calibri"/>
                        </a:rPr>
                        <a:t>ASGARİ ARTIRIM TUTARI</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Trebuchet MS"/>
                          <a:ea typeface="Calibri"/>
                        </a:rPr>
                        <a:t>VERGİ ORANI</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1"/>
                  </a:ext>
                </a:extLst>
              </a:tr>
              <a:tr h="408960">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2011</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35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28.000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20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2"/>
                  </a:ext>
                </a:extLst>
              </a:tr>
              <a:tr h="408960">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2012</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30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29.650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20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3"/>
                  </a:ext>
                </a:extLst>
              </a:tr>
              <a:tr h="408960">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2013</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31.490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20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4"/>
                  </a:ext>
                </a:extLst>
              </a:tr>
              <a:tr h="408960">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2014</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20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33.470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20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5"/>
                  </a:ext>
                </a:extLst>
              </a:tr>
              <a:tr h="408960">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2015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15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37.940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 20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6"/>
                  </a:ext>
                </a:extLst>
              </a:tr>
              <a:tr h="790200">
                <a:tc gridSpan="4">
                  <a:txBody>
                    <a:bodyPr/>
                    <a:lstStyle/>
                    <a:p>
                      <a:pPr marL="343080" indent="-342720" algn="ctr">
                        <a:lnSpc>
                          <a:spcPct val="100000"/>
                        </a:lnSpc>
                      </a:pPr>
                      <a:r>
                        <a:rPr lang="tr-TR" sz="2000" b="1" strike="noStrike" spc="-1">
                          <a:solidFill>
                            <a:srgbClr val="000000"/>
                          </a:solidFill>
                          <a:uFill>
                            <a:solidFill>
                              <a:srgbClr val="FFFFFF"/>
                            </a:solidFill>
                          </a:uFill>
                          <a:latin typeface="Trebuchet MS"/>
                          <a:ea typeface="Calibri"/>
                        </a:rPr>
                        <a:t>Matrah artırımında bulunulan yıla ait vergilerini zamanında ödemiş uyumlu mükellefler için </a:t>
                      </a:r>
                      <a:r>
                        <a:rPr lang="tr-TR" sz="2400" b="1" strike="noStrike" spc="-1">
                          <a:solidFill>
                            <a:srgbClr val="C00000"/>
                          </a:solidFill>
                          <a:uFill>
                            <a:solidFill>
                              <a:srgbClr val="FFFFFF"/>
                            </a:solidFill>
                          </a:uFill>
                          <a:latin typeface="Trebuchet MS"/>
                          <a:ea typeface="Calibri"/>
                        </a:rPr>
                        <a:t>vergi oranı %15 </a:t>
                      </a:r>
                      <a:r>
                        <a:rPr lang="tr-TR" sz="2000" b="1" strike="noStrike" spc="-1">
                          <a:solidFill>
                            <a:srgbClr val="000000"/>
                          </a:solidFill>
                          <a:uFill>
                            <a:solidFill>
                              <a:srgbClr val="FFFFFF"/>
                            </a:solidFill>
                          </a:uFill>
                          <a:latin typeface="Trebuchet MS"/>
                          <a:ea typeface="Calibri"/>
                        </a:rPr>
                        <a:t>olacak. </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tr-TR"/>
                    </a:p>
                  </a:txBody>
                  <a:tcPr>
                    <a:solidFill>
                      <a:srgbClr val="729FCF"/>
                    </a:solidFill>
                  </a:tcPr>
                </a:tc>
                <a:tc hMerge="1">
                  <a:txBody>
                    <a:bodyPr/>
                    <a:lstStyle/>
                    <a:p>
                      <a:endParaRPr lang="tr-TR"/>
                    </a:p>
                  </a:txBody>
                  <a:tcPr>
                    <a:solidFill>
                      <a:srgbClr val="729FCF"/>
                    </a:solidFill>
                  </a:tcPr>
                </a:tc>
                <a:tc hMerge="1">
                  <a:txBody>
                    <a:bodyPr/>
                    <a:lstStyle/>
                    <a:p>
                      <a:endParaRPr lang="tr-TR"/>
                    </a:p>
                  </a:txBody>
                  <a:tcPr>
                    <a:solidFill>
                      <a:srgbClr val="729FCF"/>
                    </a:solidFil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86434E8-5BE2-4D4A-B62F-296734953521}" type="slidenum">
              <a:rPr lang="tr-TR" sz="1200" b="0" strike="noStrike" spc="-1">
                <a:solidFill>
                  <a:srgbClr val="000000"/>
                </a:solidFill>
                <a:uFill>
                  <a:solidFill>
                    <a:srgbClr val="FFFFFF"/>
                  </a:solidFill>
                </a:uFill>
                <a:latin typeface="Calibri"/>
              </a:rPr>
              <a:pPr algn="r">
                <a:lnSpc>
                  <a:spcPct val="100000"/>
                </a:lnSpc>
              </a:pPr>
              <a:t>41</a:t>
            </a:fld>
            <a:endParaRPr lang="tr-TR" sz="1800" b="0" strike="noStrike" spc="-1">
              <a:solidFill>
                <a:srgbClr val="000000"/>
              </a:solidFill>
              <a:uFill>
                <a:solidFill>
                  <a:srgbClr val="FFFFFF"/>
                </a:solidFill>
              </a:uFill>
              <a:latin typeface="Arial"/>
            </a:endParaRPr>
          </a:p>
        </p:txBody>
      </p:sp>
      <p:sp>
        <p:nvSpPr>
          <p:cNvPr id="281" name="TextShape 2"/>
          <p:cNvSpPr txBox="1"/>
          <p:nvPr/>
        </p:nvSpPr>
        <p:spPr>
          <a:xfrm>
            <a:off x="1835640" y="188640"/>
            <a:ext cx="7128360" cy="719640"/>
          </a:xfrm>
          <a:prstGeom prst="rect">
            <a:avLst/>
          </a:prstGeom>
          <a:noFill/>
          <a:ln>
            <a:noFill/>
          </a:ln>
        </p:spPr>
        <p:txBody>
          <a:bodyPr anchor="ctr"/>
          <a:lstStyle/>
          <a:p>
            <a:pPr algn="ctr">
              <a:lnSpc>
                <a:spcPct val="100000"/>
              </a:lnSpc>
            </a:pPr>
            <a:r>
              <a:rPr lang="tr-TR" sz="2400" b="1" strike="noStrike" spc="-1">
                <a:solidFill>
                  <a:srgbClr val="000000"/>
                </a:solidFill>
                <a:uFill>
                  <a:solidFill>
                    <a:srgbClr val="FFFFFF"/>
                  </a:solidFill>
                </a:uFill>
                <a:latin typeface="Calibri"/>
              </a:rPr>
              <a:t>KURUMLAR VERGİSİ MATRAH ARTIRIMI (II)</a:t>
            </a:r>
            <a:endParaRPr lang="tr-TR" sz="1800" b="0" strike="noStrike" spc="-1">
              <a:solidFill>
                <a:srgbClr val="000000"/>
              </a:solidFill>
              <a:uFill>
                <a:solidFill>
                  <a:srgbClr val="FFFFFF"/>
                </a:solidFill>
              </a:uFill>
              <a:latin typeface="Calibri"/>
            </a:endParaRPr>
          </a:p>
        </p:txBody>
      </p:sp>
      <p:sp>
        <p:nvSpPr>
          <p:cNvPr id="282" name="CustomShape 3"/>
          <p:cNvSpPr/>
          <p:nvPr/>
        </p:nvSpPr>
        <p:spPr>
          <a:xfrm>
            <a:off x="611640" y="1504440"/>
            <a:ext cx="7919640" cy="393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343080" indent="-342720" algn="just">
              <a:lnSpc>
                <a:spcPct val="100000"/>
              </a:lnSpc>
              <a:buClr>
                <a:srgbClr val="0070C0"/>
              </a:buClr>
              <a:buFont typeface="Wingdings" charset="2"/>
              <a:buChar char=""/>
            </a:pPr>
            <a:r>
              <a:rPr lang="tr-TR" sz="2800" b="1" strike="noStrike" spc="-1" dirty="0">
                <a:solidFill>
                  <a:srgbClr val="0070C0"/>
                </a:solidFill>
                <a:uFill>
                  <a:solidFill>
                    <a:srgbClr val="FFFFFF"/>
                  </a:solidFill>
                </a:uFill>
                <a:latin typeface="Calibri"/>
              </a:rPr>
              <a:t>Kurumlar vergisi mükellefleri, yatırım indirimi istisnası stopajı nedeniyle, matrah artırımından yararlanabilecek. </a:t>
            </a:r>
            <a:endParaRPr lang="tr-TR" sz="1800" b="0" strike="noStrike" spc="-1" dirty="0">
              <a:solidFill>
                <a:srgbClr val="000000"/>
              </a:solidFill>
              <a:uFill>
                <a:solidFill>
                  <a:srgbClr val="FFFFFF"/>
                </a:solidFill>
              </a:uFill>
              <a:latin typeface="Arial"/>
            </a:endParaRPr>
          </a:p>
          <a:p>
            <a:pPr algn="just">
              <a:lnSpc>
                <a:spcPct val="100000"/>
              </a:lnSpc>
            </a:pPr>
            <a:endParaRPr lang="tr-TR" sz="1800" b="0" strike="noStrike" spc="-1" dirty="0">
              <a:solidFill>
                <a:srgbClr val="000000"/>
              </a:solidFill>
              <a:uFill>
                <a:solidFill>
                  <a:srgbClr val="FFFFFF"/>
                </a:solidFill>
              </a:uFill>
              <a:latin typeface="Arial"/>
            </a:endParaRPr>
          </a:p>
          <a:p>
            <a:pPr marL="343080" indent="-342720" algn="just">
              <a:lnSpc>
                <a:spcPct val="100000"/>
              </a:lnSpc>
              <a:buClr>
                <a:srgbClr val="000000"/>
              </a:buClr>
              <a:buFont typeface="Wingdings" charset="2"/>
              <a:buChar char=""/>
            </a:pPr>
            <a:r>
              <a:rPr lang="tr-TR" sz="2800" b="1" strike="noStrike" spc="-1" dirty="0">
                <a:solidFill>
                  <a:srgbClr val="000000"/>
                </a:solidFill>
                <a:uFill>
                  <a:solidFill>
                    <a:srgbClr val="FFFFFF"/>
                  </a:solidFill>
                </a:uFill>
                <a:latin typeface="Calibri"/>
              </a:rPr>
              <a:t>Bunun için daha önce stopaj yoluyla ödenen vergileri</a:t>
            </a:r>
            <a:r>
              <a:rPr lang="tr-TR" sz="2800" b="1" strike="noStrike" spc="-1">
                <a:solidFill>
                  <a:srgbClr val="000000"/>
                </a:solidFill>
                <a:uFill>
                  <a:solidFill>
                    <a:srgbClr val="FFFFFF"/>
                  </a:solidFill>
                </a:uFill>
                <a:latin typeface="Calibri"/>
              </a:rPr>
              <a:t>, </a:t>
            </a:r>
            <a:r>
              <a:rPr lang="tr-TR" sz="2800" b="1" strike="noStrike" spc="-1" smtClean="0">
                <a:solidFill>
                  <a:srgbClr val="000000"/>
                </a:solidFill>
                <a:uFill>
                  <a:solidFill>
                    <a:srgbClr val="FFFFFF"/>
                  </a:solidFill>
                </a:uFill>
                <a:latin typeface="Calibri"/>
              </a:rPr>
              <a:t>arttırarak </a:t>
            </a:r>
            <a:r>
              <a:rPr lang="tr-TR" sz="2800" b="1" strike="noStrike" spc="-1" dirty="0">
                <a:solidFill>
                  <a:srgbClr val="000000"/>
                </a:solidFill>
                <a:uFill>
                  <a:solidFill>
                    <a:srgbClr val="FFFFFF"/>
                  </a:solidFill>
                </a:uFill>
                <a:latin typeface="Calibri"/>
              </a:rPr>
              <a:t>ödeyecekler.</a:t>
            </a:r>
            <a:endParaRPr lang="tr-TR" sz="1800" b="0" strike="noStrike" spc="-1" dirty="0">
              <a:solidFill>
                <a:srgbClr val="000000"/>
              </a:solidFill>
              <a:uFill>
                <a:solidFill>
                  <a:srgbClr val="FFFFFF"/>
                </a:solidFill>
              </a:uFill>
              <a:latin typeface="Arial"/>
            </a:endParaRPr>
          </a:p>
          <a:p>
            <a:pPr algn="just">
              <a:lnSpc>
                <a:spcPct val="100000"/>
              </a:lnSpc>
            </a:pPr>
            <a:endParaRPr lang="tr-TR" sz="1800" b="0" strike="noStrike" spc="-1" dirty="0">
              <a:solidFill>
                <a:srgbClr val="000000"/>
              </a:solidFill>
              <a:uFill>
                <a:solidFill>
                  <a:srgbClr val="FFFFFF"/>
                </a:solidFill>
              </a:uFill>
              <a:latin typeface="Arial"/>
            </a:endParaRPr>
          </a:p>
          <a:p>
            <a:pPr marL="343080" indent="-342720" algn="just">
              <a:lnSpc>
                <a:spcPct val="100000"/>
              </a:lnSpc>
              <a:buClr>
                <a:srgbClr val="0070C0"/>
              </a:buClr>
              <a:buFont typeface="Wingdings" charset="2"/>
              <a:buChar char=""/>
            </a:pPr>
            <a:r>
              <a:rPr lang="tr-TR" sz="2800" b="1" strike="noStrike" spc="-1" dirty="0">
                <a:solidFill>
                  <a:srgbClr val="0070C0"/>
                </a:solidFill>
                <a:uFill>
                  <a:solidFill>
                    <a:srgbClr val="FFFFFF"/>
                  </a:solidFill>
                </a:uFill>
                <a:latin typeface="Calibri"/>
              </a:rPr>
              <a:t>Bu kapsamda artırımda bulunanlar kurumlar vergisi yönünden de matrah artıracak. </a:t>
            </a:r>
            <a:endParaRPr lang="tr-TR" sz="1800" b="0" strike="noStrike" spc="-1" dirty="0">
              <a:solidFill>
                <a:srgbClr val="000000"/>
              </a:solidFill>
              <a:uFill>
                <a:solidFill>
                  <a:srgbClr val="FFFFFF"/>
                </a:solidFill>
              </a:u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Shape 1"/>
          <p:cNvSpPr txBox="1"/>
          <p:nvPr/>
        </p:nvSpPr>
        <p:spPr>
          <a:xfrm>
            <a:off x="2051640" y="116640"/>
            <a:ext cx="6912360" cy="575640"/>
          </a:xfrm>
          <a:prstGeom prst="rect">
            <a:avLst/>
          </a:prstGeom>
          <a:noFill/>
          <a:ln>
            <a:noFill/>
          </a:ln>
        </p:spPr>
        <p:txBody>
          <a:bodyPr anchor="ctr"/>
          <a:lstStyle/>
          <a:p>
            <a:pPr algn="ctr">
              <a:lnSpc>
                <a:spcPct val="100000"/>
              </a:lnSpc>
            </a:pPr>
            <a:r>
              <a:rPr lang="tr-TR" sz="2400" b="1" strike="noStrike" spc="-1">
                <a:solidFill>
                  <a:srgbClr val="8064A2"/>
                </a:solidFill>
                <a:uFill>
                  <a:solidFill>
                    <a:srgbClr val="FFFFFF"/>
                  </a:solidFill>
                </a:uFill>
                <a:latin typeface="Calibri"/>
              </a:rPr>
              <a:t>
</a:t>
            </a:r>
            <a:r>
              <a:rPr lang="tr-TR" sz="2400" b="1" strike="noStrike" spc="-1">
                <a:solidFill>
                  <a:srgbClr val="000000"/>
                </a:solidFill>
                <a:uFill>
                  <a:solidFill>
                    <a:srgbClr val="FFFFFF"/>
                  </a:solidFill>
                </a:uFill>
                <a:latin typeface="Calibri"/>
              </a:rPr>
              <a:t>GELİR ve KURUMLAR VERGİSİ MATRAH ARTIRIMINA İLİŞKİN ORTAK HÜKÜMLER</a:t>
            </a:r>
            <a:endParaRPr lang="tr-TR" sz="1800" b="0" strike="noStrike" spc="-1">
              <a:solidFill>
                <a:srgbClr val="000000"/>
              </a:solidFill>
              <a:uFill>
                <a:solidFill>
                  <a:srgbClr val="FFFFFF"/>
                </a:solidFill>
              </a:uFill>
              <a:latin typeface="Calibri"/>
            </a:endParaRPr>
          </a:p>
        </p:txBody>
      </p:sp>
      <p:sp>
        <p:nvSpPr>
          <p:cNvPr id="284" name="TextShape 2"/>
          <p:cNvSpPr txBox="1"/>
          <p:nvPr/>
        </p:nvSpPr>
        <p:spPr>
          <a:xfrm>
            <a:off x="467640" y="1363320"/>
            <a:ext cx="8136720" cy="4369680"/>
          </a:xfrm>
          <a:prstGeom prst="rect">
            <a:avLst/>
          </a:prstGeom>
          <a:noFill/>
          <a:ln>
            <a:noFill/>
          </a:ln>
        </p:spPr>
        <p:txBody>
          <a:bodyPr/>
          <a:lstStyle/>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800" b="1" strike="noStrike" spc="-1">
                <a:solidFill>
                  <a:srgbClr val="0070C0"/>
                </a:solidFill>
                <a:uFill>
                  <a:solidFill>
                    <a:srgbClr val="FFFFFF"/>
                  </a:solidFill>
                </a:uFill>
                <a:latin typeface="Calibri"/>
              </a:rPr>
              <a:t>Artırımda bulunulan yıllara ait zararların % 50’si, 2016 ve izleyen yıllar kârlarından mahsup edilebilecek.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800" b="1" strike="noStrike" spc="-1">
                <a:solidFill>
                  <a:srgbClr val="000000"/>
                </a:solidFill>
                <a:uFill>
                  <a:solidFill>
                    <a:srgbClr val="FFFFFF"/>
                  </a:solidFill>
                </a:uFill>
                <a:latin typeface="Calibri"/>
              </a:rPr>
              <a:t>Yılın belli bir kısmında faaliyette bulunmuş mükellefler,</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800" b="1" strike="noStrike" spc="-1">
                <a:solidFill>
                  <a:srgbClr val="0070C0"/>
                </a:solidFill>
                <a:uFill>
                  <a:solidFill>
                    <a:srgbClr val="FFFFFF"/>
                  </a:solidFill>
                </a:uFill>
                <a:latin typeface="Calibri"/>
              </a:rPr>
              <a:t>Daha önce mükellefiyet tesis ettirmemiş kişiler,</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algn="just">
              <a:lnSpc>
                <a:spcPct val="80000"/>
              </a:lnSpc>
            </a:pPr>
            <a:r>
              <a:rPr lang="tr-TR" sz="2800" b="1" strike="noStrike" spc="-1">
                <a:solidFill>
                  <a:srgbClr val="000000"/>
                </a:solidFill>
                <a:uFill>
                  <a:solidFill>
                    <a:srgbClr val="FFFFFF"/>
                  </a:solidFill>
                </a:uFill>
                <a:latin typeface="Calibri"/>
              </a:rPr>
              <a:t>      matrah artırımında bulunabilecek.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F90212E-4681-4E6B-99A3-B3BE850A4FBC}" type="slidenum">
              <a:rPr lang="tr-TR" sz="1200" b="0" strike="noStrike" spc="-1">
                <a:solidFill>
                  <a:srgbClr val="000000"/>
                </a:solidFill>
                <a:uFill>
                  <a:solidFill>
                    <a:srgbClr val="FFFFFF"/>
                  </a:solidFill>
                </a:uFill>
                <a:latin typeface="Calibri"/>
              </a:rPr>
              <a:pPr algn="r">
                <a:lnSpc>
                  <a:spcPct val="100000"/>
                </a:lnSpc>
              </a:pPr>
              <a:t>43</a:t>
            </a:fld>
            <a:endParaRPr lang="tr-TR" sz="1800" b="0" strike="noStrike" spc="-1">
              <a:solidFill>
                <a:srgbClr val="000000"/>
              </a:solidFill>
              <a:uFill>
                <a:solidFill>
                  <a:srgbClr val="FFFFFF"/>
                </a:solidFill>
              </a:uFill>
              <a:latin typeface="Arial"/>
            </a:endParaRPr>
          </a:p>
        </p:txBody>
      </p:sp>
      <p:sp>
        <p:nvSpPr>
          <p:cNvPr id="286" name="TextShape 2"/>
          <p:cNvSpPr txBox="1"/>
          <p:nvPr/>
        </p:nvSpPr>
        <p:spPr>
          <a:xfrm>
            <a:off x="2339640" y="116640"/>
            <a:ext cx="6552360" cy="821520"/>
          </a:xfrm>
          <a:prstGeom prst="rect">
            <a:avLst/>
          </a:prstGeom>
          <a:noFill/>
          <a:ln>
            <a:noFill/>
          </a:ln>
        </p:spPr>
        <p:txBody>
          <a:bodyPr anchor="ctr"/>
          <a:lstStyle/>
          <a:p>
            <a:pPr algn="ctr">
              <a:lnSpc>
                <a:spcPct val="100000"/>
              </a:lnSpc>
            </a:pPr>
            <a:r>
              <a:rPr lang="tr-TR" sz="2400" b="1" strike="noStrike" spc="-1">
                <a:solidFill>
                  <a:srgbClr val="000000"/>
                </a:solidFill>
                <a:uFill>
                  <a:solidFill>
                    <a:srgbClr val="FFFFFF"/>
                  </a:solidFill>
                </a:uFill>
                <a:latin typeface="Calibri"/>
              </a:rPr>
              <a:t>GELİR (STOPAJ) ve KURUMLAR (STOPAJ) 
VERGİSİ ARTIRIMI</a:t>
            </a:r>
            <a:endParaRPr lang="tr-TR" sz="1800" b="0" strike="noStrike" spc="-1">
              <a:solidFill>
                <a:srgbClr val="000000"/>
              </a:solidFill>
              <a:uFill>
                <a:solidFill>
                  <a:srgbClr val="FFFFFF"/>
                </a:solidFill>
              </a:uFill>
              <a:latin typeface="Calibri"/>
            </a:endParaRPr>
          </a:p>
        </p:txBody>
      </p:sp>
      <p:sp>
        <p:nvSpPr>
          <p:cNvPr id="287" name="CustomShape 3"/>
          <p:cNvSpPr/>
          <p:nvPr/>
        </p:nvSpPr>
        <p:spPr>
          <a:xfrm>
            <a:off x="251640" y="1400040"/>
            <a:ext cx="8712720" cy="432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185760" algn="just">
              <a:lnSpc>
                <a:spcPct val="100000"/>
              </a:lnSpc>
            </a:pPr>
            <a:r>
              <a:rPr lang="tr-TR" sz="2200" b="1" strike="noStrike" spc="-1">
                <a:solidFill>
                  <a:srgbClr val="000000"/>
                </a:solidFill>
                <a:uFill>
                  <a:solidFill>
                    <a:srgbClr val="FFFFFF"/>
                  </a:solidFill>
                </a:uFill>
                <a:latin typeface="Calibri"/>
              </a:rPr>
              <a:t>Yaptıkları ödemeler üzerinden stopaj yapmak durumunda olan mükellefler, </a:t>
            </a:r>
            <a:endParaRPr lang="tr-TR" sz="1800" b="0" strike="noStrike" spc="-1">
              <a:solidFill>
                <a:srgbClr val="000000"/>
              </a:solidFill>
              <a:uFill>
                <a:solidFill>
                  <a:srgbClr val="FFFFFF"/>
                </a:solidFill>
              </a:uFill>
              <a:latin typeface="Arial"/>
            </a:endParaRPr>
          </a:p>
          <a:p>
            <a:pPr algn="just">
              <a:lnSpc>
                <a:spcPct val="100000"/>
              </a:lnSpc>
            </a:pPr>
            <a:endParaRPr lang="tr-TR" sz="1800" b="0" strike="noStrike" spc="-1">
              <a:solidFill>
                <a:srgbClr val="000000"/>
              </a:solidFill>
              <a:uFill>
                <a:solidFill>
                  <a:srgbClr val="FFFFFF"/>
                </a:solidFill>
              </a:uFill>
              <a:latin typeface="Arial"/>
            </a:endParaRPr>
          </a:p>
          <a:p>
            <a:pPr marL="528480" lvl="1" indent="-342720" algn="just">
              <a:lnSpc>
                <a:spcPct val="100000"/>
              </a:lnSpc>
              <a:buClr>
                <a:srgbClr val="C00000"/>
              </a:buClr>
              <a:buFont typeface="Wingdings" charset="2"/>
              <a:buChar char=""/>
            </a:pPr>
            <a:r>
              <a:rPr lang="tr-TR" sz="2200" b="1" strike="noStrike" spc="-1">
                <a:solidFill>
                  <a:srgbClr val="C00000"/>
                </a:solidFill>
                <a:uFill>
                  <a:solidFill>
                    <a:srgbClr val="FFFFFF"/>
                  </a:solidFill>
                </a:uFill>
                <a:latin typeface="Calibri"/>
              </a:rPr>
              <a:t>2011 ila 2015 yılları arasında</a:t>
            </a:r>
            <a:endParaRPr lang="tr-TR" sz="1800" b="0" strike="noStrike" spc="-1">
              <a:solidFill>
                <a:srgbClr val="000000"/>
              </a:solidFill>
              <a:uFill>
                <a:solidFill>
                  <a:srgbClr val="FFFFFF"/>
                </a:solidFill>
              </a:uFill>
              <a:latin typeface="Arial"/>
            </a:endParaRPr>
          </a:p>
          <a:p>
            <a:pPr marL="185760" algn="just">
              <a:lnSpc>
                <a:spcPct val="100000"/>
              </a:lnSpc>
            </a:pPr>
            <a:endParaRPr lang="tr-TR" sz="1800" b="0" strike="noStrike" spc="-1">
              <a:solidFill>
                <a:srgbClr val="000000"/>
              </a:solidFill>
              <a:uFill>
                <a:solidFill>
                  <a:srgbClr val="FFFFFF"/>
                </a:solidFill>
              </a:uFill>
              <a:latin typeface="Arial"/>
            </a:endParaRPr>
          </a:p>
          <a:p>
            <a:pPr marL="1257480" lvl="2" indent="-342720" algn="just">
              <a:lnSpc>
                <a:spcPct val="100000"/>
              </a:lnSpc>
              <a:buClr>
                <a:srgbClr val="0070C0"/>
              </a:buClr>
              <a:buFont typeface="Arial"/>
              <a:buChar char="•"/>
            </a:pPr>
            <a:r>
              <a:rPr lang="tr-TR" sz="2200" b="1" strike="noStrike" spc="-1">
                <a:solidFill>
                  <a:srgbClr val="0070C0"/>
                </a:solidFill>
                <a:uFill>
                  <a:solidFill>
                    <a:srgbClr val="FFFFFF"/>
                  </a:solidFill>
                </a:uFill>
                <a:latin typeface="Calibri"/>
              </a:rPr>
              <a:t>Ücret ödemeleri ,</a:t>
            </a:r>
            <a:endParaRPr lang="tr-TR" sz="1800" b="0" strike="noStrike" spc="-1">
              <a:solidFill>
                <a:srgbClr val="000000"/>
              </a:solidFill>
              <a:uFill>
                <a:solidFill>
                  <a:srgbClr val="FFFFFF"/>
                </a:solidFill>
              </a:uFill>
              <a:latin typeface="Arial"/>
            </a:endParaRPr>
          </a:p>
          <a:p>
            <a:pPr marL="1257480" lvl="2" indent="-342720" algn="just">
              <a:lnSpc>
                <a:spcPct val="100000"/>
              </a:lnSpc>
              <a:buClr>
                <a:srgbClr val="0070C0"/>
              </a:buClr>
              <a:buFont typeface="Arial"/>
              <a:buChar char="•"/>
            </a:pPr>
            <a:r>
              <a:rPr lang="tr-TR" sz="2200" b="1" strike="noStrike" spc="-1">
                <a:solidFill>
                  <a:srgbClr val="0070C0"/>
                </a:solidFill>
                <a:uFill>
                  <a:solidFill>
                    <a:srgbClr val="FFFFFF"/>
                  </a:solidFill>
                </a:uFill>
                <a:latin typeface="Calibri"/>
              </a:rPr>
              <a:t>Serbest meslek ödemeleri,</a:t>
            </a:r>
            <a:endParaRPr lang="tr-TR" sz="1800" b="0" strike="noStrike" spc="-1">
              <a:solidFill>
                <a:srgbClr val="000000"/>
              </a:solidFill>
              <a:uFill>
                <a:solidFill>
                  <a:srgbClr val="FFFFFF"/>
                </a:solidFill>
              </a:uFill>
              <a:latin typeface="Arial"/>
            </a:endParaRPr>
          </a:p>
          <a:p>
            <a:pPr marL="1257480" lvl="2" indent="-342720" algn="just">
              <a:lnSpc>
                <a:spcPct val="100000"/>
              </a:lnSpc>
              <a:buClr>
                <a:srgbClr val="0070C0"/>
              </a:buClr>
              <a:buFont typeface="Arial"/>
              <a:buChar char="•"/>
            </a:pPr>
            <a:r>
              <a:rPr lang="tr-TR" sz="2200" b="1" strike="noStrike" spc="-1">
                <a:solidFill>
                  <a:srgbClr val="0070C0"/>
                </a:solidFill>
                <a:uFill>
                  <a:solidFill>
                    <a:srgbClr val="FFFFFF"/>
                  </a:solidFill>
                </a:uFill>
                <a:latin typeface="Calibri"/>
              </a:rPr>
              <a:t>Yıllara sari inşaat ve onarım işlerine ilişkin ödemeler,</a:t>
            </a:r>
            <a:endParaRPr lang="tr-TR" sz="1800" b="0" strike="noStrike" spc="-1">
              <a:solidFill>
                <a:srgbClr val="000000"/>
              </a:solidFill>
              <a:uFill>
                <a:solidFill>
                  <a:srgbClr val="FFFFFF"/>
                </a:solidFill>
              </a:uFill>
              <a:latin typeface="Arial"/>
            </a:endParaRPr>
          </a:p>
          <a:p>
            <a:pPr marL="1257480" lvl="2" indent="-342720" algn="just">
              <a:lnSpc>
                <a:spcPct val="100000"/>
              </a:lnSpc>
              <a:buClr>
                <a:srgbClr val="0070C0"/>
              </a:buClr>
              <a:buFont typeface="Arial"/>
              <a:buChar char="•"/>
            </a:pPr>
            <a:r>
              <a:rPr lang="tr-TR" sz="2200" b="1" strike="noStrike" spc="-1">
                <a:solidFill>
                  <a:srgbClr val="0070C0"/>
                </a:solidFill>
                <a:uFill>
                  <a:solidFill>
                    <a:srgbClr val="FFFFFF"/>
                  </a:solidFill>
                </a:uFill>
                <a:latin typeface="Calibri"/>
              </a:rPr>
              <a:t>Kira ödemeleri, </a:t>
            </a:r>
            <a:endParaRPr lang="tr-TR" sz="1800" b="0" strike="noStrike" spc="-1">
              <a:solidFill>
                <a:srgbClr val="000000"/>
              </a:solidFill>
              <a:uFill>
                <a:solidFill>
                  <a:srgbClr val="FFFFFF"/>
                </a:solidFill>
              </a:uFill>
              <a:latin typeface="Arial"/>
            </a:endParaRPr>
          </a:p>
          <a:p>
            <a:pPr marL="1257480" lvl="2" indent="-342720" algn="just">
              <a:lnSpc>
                <a:spcPct val="100000"/>
              </a:lnSpc>
              <a:buClr>
                <a:srgbClr val="0070C0"/>
              </a:buClr>
              <a:buFont typeface="Arial"/>
              <a:buChar char="•"/>
            </a:pPr>
            <a:r>
              <a:rPr lang="tr-TR" sz="2200" b="1" strike="noStrike" spc="-1">
                <a:solidFill>
                  <a:srgbClr val="0070C0"/>
                </a:solidFill>
                <a:uFill>
                  <a:solidFill>
                    <a:srgbClr val="FFFFFF"/>
                  </a:solidFill>
                </a:uFill>
                <a:latin typeface="Calibri"/>
              </a:rPr>
              <a:t>Çiftçilere yaptıkları ödemeler,</a:t>
            </a:r>
            <a:endParaRPr lang="tr-TR" sz="1800" b="0" strike="noStrike" spc="-1">
              <a:solidFill>
                <a:srgbClr val="000000"/>
              </a:solidFill>
              <a:uFill>
                <a:solidFill>
                  <a:srgbClr val="FFFFFF"/>
                </a:solidFill>
              </a:uFill>
              <a:latin typeface="Arial"/>
            </a:endParaRPr>
          </a:p>
          <a:p>
            <a:pPr marL="1257480" lvl="2" indent="-342720" algn="just">
              <a:lnSpc>
                <a:spcPct val="100000"/>
              </a:lnSpc>
              <a:buClr>
                <a:srgbClr val="0070C0"/>
              </a:buClr>
              <a:buFont typeface="Arial"/>
              <a:buChar char="•"/>
            </a:pPr>
            <a:r>
              <a:rPr lang="tr-TR" sz="2200" b="1" strike="noStrike" spc="-1">
                <a:solidFill>
                  <a:srgbClr val="0070C0"/>
                </a:solidFill>
                <a:uFill>
                  <a:solidFill>
                    <a:srgbClr val="FFFFFF"/>
                  </a:solidFill>
                </a:uFill>
                <a:latin typeface="Calibri"/>
              </a:rPr>
              <a:t>Vergiden muaf esnafa yaptıkları ödemeler,</a:t>
            </a:r>
            <a:endParaRPr lang="tr-TR" sz="1800" b="0" strike="noStrike" spc="-1">
              <a:solidFill>
                <a:srgbClr val="000000"/>
              </a:solidFill>
              <a:uFill>
                <a:solidFill>
                  <a:srgbClr val="FFFFFF"/>
                </a:solidFill>
              </a:uFill>
              <a:latin typeface="Arial"/>
            </a:endParaRPr>
          </a:p>
          <a:p>
            <a:pPr marL="185760" algn="just">
              <a:lnSpc>
                <a:spcPct val="100000"/>
              </a:lnSpc>
            </a:pPr>
            <a:endParaRPr lang="tr-TR" sz="1800" b="0" strike="noStrike" spc="-1">
              <a:solidFill>
                <a:srgbClr val="000000"/>
              </a:solidFill>
              <a:uFill>
                <a:solidFill>
                  <a:srgbClr val="FFFFFF"/>
                </a:solidFill>
              </a:uFill>
              <a:latin typeface="Arial"/>
            </a:endParaRPr>
          </a:p>
          <a:p>
            <a:pPr marL="185760" indent="352440">
              <a:lnSpc>
                <a:spcPct val="100000"/>
              </a:lnSpc>
            </a:pPr>
            <a:r>
              <a:rPr lang="tr-TR" sz="2200" b="1" strike="noStrike" spc="-1">
                <a:solidFill>
                  <a:srgbClr val="C00000"/>
                </a:solidFill>
                <a:uFill>
                  <a:solidFill>
                    <a:srgbClr val="FFFFFF"/>
                  </a:solidFill>
                </a:uFill>
                <a:latin typeface="Calibri"/>
              </a:rPr>
              <a:t>üzerinden, beyan ettikleri stopajları da artırılabilecek.</a:t>
            </a:r>
            <a:endParaRPr lang="tr-TR" sz="1800" b="0" strike="noStrike" spc="-1">
              <a:solidFill>
                <a:srgbClr val="000000"/>
              </a:solidFill>
              <a:uFill>
                <a:solidFill>
                  <a:srgbClr val="FFFFFF"/>
                </a:solidFill>
              </a:uFill>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B9CFDC5-C6DE-48DA-86A0-FD8D1DC7BF80}" type="slidenum">
              <a:rPr lang="tr-TR" sz="1200" b="0" strike="noStrike" spc="-1">
                <a:solidFill>
                  <a:srgbClr val="000000"/>
                </a:solidFill>
                <a:uFill>
                  <a:solidFill>
                    <a:srgbClr val="FFFFFF"/>
                  </a:solidFill>
                </a:uFill>
                <a:latin typeface="Calibri"/>
              </a:rPr>
              <a:pPr algn="r">
                <a:lnSpc>
                  <a:spcPct val="100000"/>
                </a:lnSpc>
              </a:pPr>
              <a:t>44</a:t>
            </a:fld>
            <a:endParaRPr lang="tr-TR" sz="1800" b="0" strike="noStrike" spc="-1">
              <a:solidFill>
                <a:srgbClr val="000000"/>
              </a:solidFill>
              <a:uFill>
                <a:solidFill>
                  <a:srgbClr val="FFFFFF"/>
                </a:solidFill>
              </a:uFill>
              <a:latin typeface="Arial"/>
            </a:endParaRPr>
          </a:p>
        </p:txBody>
      </p:sp>
      <p:graphicFrame>
        <p:nvGraphicFramePr>
          <p:cNvPr id="289" name="Table 2"/>
          <p:cNvGraphicFramePr/>
          <p:nvPr/>
        </p:nvGraphicFramePr>
        <p:xfrm>
          <a:off x="1016640" y="2198160"/>
          <a:ext cx="7126200" cy="2316600"/>
        </p:xfrm>
        <a:graphic>
          <a:graphicData uri="http://schemas.openxmlformats.org/drawingml/2006/table">
            <a:tbl>
              <a:tblPr/>
              <a:tblGrid>
                <a:gridCol w="2911320">
                  <a:extLst>
                    <a:ext uri="{9D8B030D-6E8A-4147-A177-3AD203B41FA5}">
                      <a16:colId xmlns="" xmlns:a16="http://schemas.microsoft.com/office/drawing/2014/main" val="20000"/>
                    </a:ext>
                  </a:extLst>
                </a:gridCol>
                <a:gridCol w="4214880">
                  <a:extLst>
                    <a:ext uri="{9D8B030D-6E8A-4147-A177-3AD203B41FA5}">
                      <a16:colId xmlns="" xmlns:a16="http://schemas.microsoft.com/office/drawing/2014/main" val="20001"/>
                    </a:ext>
                  </a:extLst>
                </a:gridCol>
              </a:tblGrid>
              <a:tr h="340200">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YIL</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600" b="1" strike="noStrike" spc="-1">
                          <a:solidFill>
                            <a:srgbClr val="000000"/>
                          </a:solidFill>
                          <a:uFill>
                            <a:solidFill>
                              <a:srgbClr val="FFFFFF"/>
                            </a:solidFill>
                          </a:uFill>
                          <a:latin typeface="Calibri"/>
                        </a:rPr>
                        <a:t>VERGİ ARTIRIM ORANI</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0"/>
                  </a:ext>
                </a:extLst>
              </a:tr>
              <a:tr h="39528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2011</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6</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1"/>
                  </a:ext>
                </a:extLst>
              </a:tr>
              <a:tr h="39528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2012</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5</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2"/>
                  </a:ext>
                </a:extLst>
              </a:tr>
              <a:tr h="39528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2013</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4</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3"/>
                  </a:ext>
                </a:extLst>
              </a:tr>
              <a:tr h="39528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2014</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3</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4"/>
                  </a:ext>
                </a:extLst>
              </a:tr>
              <a:tr h="39528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2015</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2</a:t>
                      </a:r>
                      <a:endParaRPr lang="tr-TR" sz="1800" b="0" strike="noStrike" spc="-1">
                        <a:solidFill>
                          <a:srgbClr val="000000"/>
                        </a:solidFill>
                        <a:uFill>
                          <a:solidFill>
                            <a:srgbClr val="FFFFFF"/>
                          </a:solidFill>
                        </a:uFill>
                        <a:latin typeface="Arial"/>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5"/>
                  </a:ext>
                </a:extLst>
              </a:tr>
            </a:tbl>
          </a:graphicData>
        </a:graphic>
      </p:graphicFrame>
      <p:sp>
        <p:nvSpPr>
          <p:cNvPr id="290" name="CustomShape 3"/>
          <p:cNvSpPr/>
          <p:nvPr/>
        </p:nvSpPr>
        <p:spPr>
          <a:xfrm>
            <a:off x="755640" y="4802400"/>
            <a:ext cx="7416360" cy="105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343080" lvl="1" indent="-342720" algn="just">
              <a:lnSpc>
                <a:spcPct val="100000"/>
              </a:lnSpc>
              <a:buClr>
                <a:srgbClr val="000000"/>
              </a:buClr>
              <a:buFont typeface="Wingdings" charset="2"/>
              <a:buChar char=""/>
            </a:pPr>
            <a:r>
              <a:rPr lang="tr-TR" sz="2100" b="1" strike="noStrike" spc="-1">
                <a:solidFill>
                  <a:srgbClr val="000000"/>
                </a:solidFill>
                <a:uFill>
                  <a:solidFill>
                    <a:srgbClr val="FFFFFF"/>
                  </a:solidFill>
                </a:uFill>
                <a:latin typeface="Calibri"/>
              </a:rPr>
              <a:t>İlgili</a:t>
            </a:r>
            <a:r>
              <a:rPr lang="tr-TR" sz="2100" b="0" strike="noStrike" spc="-1">
                <a:solidFill>
                  <a:srgbClr val="000000"/>
                </a:solidFill>
                <a:uFill>
                  <a:solidFill>
                    <a:srgbClr val="FFFFFF"/>
                  </a:solidFill>
                </a:uFill>
                <a:latin typeface="Calibri"/>
              </a:rPr>
              <a:t> </a:t>
            </a:r>
            <a:r>
              <a:rPr lang="tr-TR" sz="2100" b="1" strike="noStrike" spc="-1">
                <a:solidFill>
                  <a:srgbClr val="000000"/>
                </a:solidFill>
                <a:uFill>
                  <a:solidFill>
                    <a:srgbClr val="FFFFFF"/>
                  </a:solidFill>
                </a:uFill>
                <a:latin typeface="Calibri"/>
              </a:rPr>
              <a:t>yıllarda muhtasar beyanname vermemiş mükellefler, asgari işçi sayıları ve asgari ücret tutarlarına göre artırım yapabilecek. </a:t>
            </a:r>
            <a:endParaRPr lang="tr-TR" sz="1800" b="0" strike="noStrike" spc="-1">
              <a:solidFill>
                <a:srgbClr val="000000"/>
              </a:solidFill>
              <a:uFill>
                <a:solidFill>
                  <a:srgbClr val="FFFFFF"/>
                </a:solidFill>
              </a:uFill>
              <a:latin typeface="Arial"/>
            </a:endParaRPr>
          </a:p>
        </p:txBody>
      </p:sp>
      <p:sp>
        <p:nvSpPr>
          <p:cNvPr id="291" name="CustomShape 4"/>
          <p:cNvSpPr/>
          <p:nvPr/>
        </p:nvSpPr>
        <p:spPr>
          <a:xfrm>
            <a:off x="323640" y="1222920"/>
            <a:ext cx="784836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800280" lvl="1" indent="-342720" algn="just">
              <a:lnSpc>
                <a:spcPct val="100000"/>
              </a:lnSpc>
              <a:buClr>
                <a:srgbClr val="000000"/>
              </a:buClr>
              <a:buFont typeface="Wingdings" charset="2"/>
              <a:buChar char=""/>
            </a:pPr>
            <a:r>
              <a:rPr lang="tr-TR" sz="2100" b="1" strike="noStrike" spc="-1">
                <a:solidFill>
                  <a:srgbClr val="000000"/>
                </a:solidFill>
                <a:uFill>
                  <a:solidFill>
                    <a:srgbClr val="FFFFFF"/>
                  </a:solidFill>
                </a:uFill>
                <a:latin typeface="Calibri"/>
              </a:rPr>
              <a:t>Ücret ödemelerinin yıllık toplamı üzerinden, aşağıda belirtilen oranlarda stopaj artırımı yapılacak</a:t>
            </a:r>
            <a:r>
              <a:rPr lang="tr-TR" sz="2000" b="1" strike="noStrike" spc="-1">
                <a:solidFill>
                  <a:srgbClr val="000000"/>
                </a:solidFill>
                <a:uFill>
                  <a:solidFill>
                    <a:srgbClr val="FFFFFF"/>
                  </a:solidFill>
                </a:uFill>
                <a:latin typeface="Calibri"/>
              </a:rPr>
              <a:t>.</a:t>
            </a:r>
            <a:endParaRPr lang="tr-TR" sz="1800" b="0" strike="noStrike" spc="-1">
              <a:solidFill>
                <a:srgbClr val="000000"/>
              </a:solidFill>
              <a:uFill>
                <a:solidFill>
                  <a:srgbClr val="FFFFFF"/>
                </a:solidFill>
              </a:uFill>
              <a:latin typeface="Arial"/>
            </a:endParaRPr>
          </a:p>
          <a:p>
            <a:pPr marL="457200" algn="just">
              <a:lnSpc>
                <a:spcPct val="100000"/>
              </a:lnSpc>
            </a:pPr>
            <a:endParaRPr lang="tr-TR" sz="1800" b="0" strike="noStrike" spc="-1">
              <a:solidFill>
                <a:srgbClr val="000000"/>
              </a:solidFill>
              <a:uFill>
                <a:solidFill>
                  <a:srgbClr val="FFFFFF"/>
                </a:solidFill>
              </a:uFill>
              <a:latin typeface="Arial"/>
            </a:endParaRPr>
          </a:p>
        </p:txBody>
      </p:sp>
      <p:sp>
        <p:nvSpPr>
          <p:cNvPr id="292" name="CustomShape 5"/>
          <p:cNvSpPr/>
          <p:nvPr/>
        </p:nvSpPr>
        <p:spPr>
          <a:xfrm>
            <a:off x="2699640" y="332640"/>
            <a:ext cx="561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gn="ctr">
              <a:lnSpc>
                <a:spcPct val="100000"/>
              </a:lnSpc>
            </a:pPr>
            <a:r>
              <a:rPr lang="tr-TR" sz="1800" b="1" strike="noStrike" spc="-1">
                <a:solidFill>
                  <a:srgbClr val="000000"/>
                </a:solidFill>
                <a:uFill>
                  <a:solidFill>
                    <a:srgbClr val="FFFFFF"/>
                  </a:solidFill>
                </a:uFill>
                <a:latin typeface="Calibri"/>
              </a:rPr>
              <a:t>GELİR (STOPAJ) VERGİSİ ARTIRIM ORANI</a:t>
            </a:r>
            <a:endParaRPr lang="tr-TR" sz="1800" b="0" strike="noStrike" spc="-1">
              <a:solidFill>
                <a:srgbClr val="000000"/>
              </a:solidFill>
              <a:uFill>
                <a:solidFill>
                  <a:srgbClr val="FFFFFF"/>
                </a:solidFill>
              </a:u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D115BC5-5A00-45AE-A5D5-21F53C486A29}" type="slidenum">
              <a:rPr lang="tr-TR" sz="1200" b="0" strike="noStrike" spc="-1">
                <a:solidFill>
                  <a:srgbClr val="000000"/>
                </a:solidFill>
                <a:uFill>
                  <a:solidFill>
                    <a:srgbClr val="FFFFFF"/>
                  </a:solidFill>
                </a:uFill>
                <a:latin typeface="Calibri"/>
              </a:rPr>
              <a:pPr algn="r">
                <a:lnSpc>
                  <a:spcPct val="100000"/>
                </a:lnSpc>
              </a:pPr>
              <a:t>45</a:t>
            </a:fld>
            <a:endParaRPr lang="tr-TR" sz="1800" b="0" strike="noStrike" spc="-1">
              <a:solidFill>
                <a:srgbClr val="000000"/>
              </a:solidFill>
              <a:uFill>
                <a:solidFill>
                  <a:srgbClr val="FFFFFF"/>
                </a:solidFill>
              </a:uFill>
              <a:latin typeface="Arial"/>
            </a:endParaRPr>
          </a:p>
        </p:txBody>
      </p:sp>
      <p:sp>
        <p:nvSpPr>
          <p:cNvPr id="294" name="TextShape 2"/>
          <p:cNvSpPr txBox="1"/>
          <p:nvPr/>
        </p:nvSpPr>
        <p:spPr>
          <a:xfrm>
            <a:off x="2051640" y="188640"/>
            <a:ext cx="6696360" cy="503640"/>
          </a:xfrm>
          <a:prstGeom prst="rect">
            <a:avLst/>
          </a:prstGeom>
          <a:noFill/>
          <a:ln>
            <a:noFill/>
          </a:ln>
        </p:spPr>
        <p:txBody>
          <a:bodyPr anchor="ctr"/>
          <a:lstStyle/>
          <a:p>
            <a:pPr algn="ctr">
              <a:lnSpc>
                <a:spcPct val="100000"/>
              </a:lnSpc>
            </a:pPr>
            <a:r>
              <a:rPr lang="tr-TR" sz="1800" b="1" strike="noStrike" spc="-1">
                <a:solidFill>
                  <a:srgbClr val="000000"/>
                </a:solidFill>
                <a:uFill>
                  <a:solidFill>
                    <a:srgbClr val="FFFFFF"/>
                  </a:solidFill>
                </a:uFill>
                <a:latin typeface="Calibri"/>
              </a:rPr>
              <a:t>SERBEST MESLEK ve KİRA STOPAJINDA ARTIRIM</a:t>
            </a:r>
            <a:endParaRPr lang="tr-TR" sz="1800" b="0" strike="noStrike" spc="-1">
              <a:solidFill>
                <a:srgbClr val="000000"/>
              </a:solidFill>
              <a:uFill>
                <a:solidFill>
                  <a:srgbClr val="FFFFFF"/>
                </a:solidFill>
              </a:uFill>
              <a:latin typeface="Calibri"/>
            </a:endParaRPr>
          </a:p>
        </p:txBody>
      </p:sp>
      <p:graphicFrame>
        <p:nvGraphicFramePr>
          <p:cNvPr id="295" name="Table 3"/>
          <p:cNvGraphicFramePr/>
          <p:nvPr/>
        </p:nvGraphicFramePr>
        <p:xfrm>
          <a:off x="971640" y="2487240"/>
          <a:ext cx="7200360" cy="2797560"/>
        </p:xfrm>
        <a:graphic>
          <a:graphicData uri="http://schemas.openxmlformats.org/drawingml/2006/table">
            <a:tbl>
              <a:tblPr/>
              <a:tblGrid>
                <a:gridCol w="2967120">
                  <a:extLst>
                    <a:ext uri="{9D8B030D-6E8A-4147-A177-3AD203B41FA5}">
                      <a16:colId xmlns="" xmlns:a16="http://schemas.microsoft.com/office/drawing/2014/main" val="20000"/>
                    </a:ext>
                  </a:extLst>
                </a:gridCol>
                <a:gridCol w="4233240">
                  <a:extLst>
                    <a:ext uri="{9D8B030D-6E8A-4147-A177-3AD203B41FA5}">
                      <a16:colId xmlns="" xmlns:a16="http://schemas.microsoft.com/office/drawing/2014/main" val="20001"/>
                    </a:ext>
                  </a:extLst>
                </a:gridCol>
              </a:tblGrid>
              <a:tr h="435600">
                <a:tc gridSpan="2">
                  <a:txBody>
                    <a:bodyPr/>
                    <a:lstStyle/>
                    <a:p>
                      <a:pPr marL="343080" indent="-342720" algn="ctr">
                        <a:lnSpc>
                          <a:spcPct val="100000"/>
                        </a:lnSpc>
                      </a:pPr>
                      <a:r>
                        <a:rPr lang="tr-TR" sz="1800" b="1" strike="noStrike" spc="-1">
                          <a:solidFill>
                            <a:srgbClr val="000000"/>
                          </a:solidFill>
                          <a:uFill>
                            <a:solidFill>
                              <a:srgbClr val="FFFFFF"/>
                            </a:solidFill>
                          </a:uFill>
                          <a:latin typeface="Calibri"/>
                        </a:rPr>
                        <a:t>GELİR (STOPAJ) VERGİSİ ARTIRIM ORANI</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hMerge="1">
                  <a:txBody>
                    <a:bodyPr/>
                    <a:lstStyle/>
                    <a:p>
                      <a:endParaRPr lang="tr-TR"/>
                    </a:p>
                  </a:txBody>
                  <a:tcPr>
                    <a:solidFill>
                      <a:srgbClr val="729FCF"/>
                    </a:solidFill>
                  </a:tcPr>
                </a:tc>
                <a:extLst>
                  <a:ext uri="{0D108BD9-81ED-4DB2-BD59-A6C34878D82A}">
                    <a16:rowId xmlns="" xmlns:a16="http://schemas.microsoft.com/office/drawing/2014/main" val="10000"/>
                  </a:ext>
                </a:extLst>
              </a:tr>
              <a:tr h="41364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YIL</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VERGİ ARTIRIM ORANI</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1"/>
                  </a:ext>
                </a:extLst>
              </a:tr>
              <a:tr h="37008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2011</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6</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2"/>
                  </a:ext>
                </a:extLst>
              </a:tr>
              <a:tr h="41904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2012</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3"/>
                  </a:ext>
                </a:extLst>
              </a:tr>
              <a:tr h="37008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2013</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4</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4"/>
                  </a:ext>
                </a:extLst>
              </a:tr>
              <a:tr h="41904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2014</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3</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5"/>
                  </a:ext>
                </a:extLst>
              </a:tr>
              <a:tr h="370080">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2015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2720" algn="ctr">
                        <a:lnSpc>
                          <a:spcPct val="100000"/>
                        </a:lnSpc>
                      </a:pPr>
                      <a:r>
                        <a:rPr lang="tr-TR" sz="1800" b="1" strike="noStrike" spc="-1">
                          <a:solidFill>
                            <a:srgbClr val="000000"/>
                          </a:solidFill>
                          <a:uFill>
                            <a:solidFill>
                              <a:srgbClr val="FFFFFF"/>
                            </a:solidFill>
                          </a:uFill>
                          <a:latin typeface="Calibri"/>
                        </a:rPr>
                        <a:t>% 2</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6"/>
                  </a:ext>
                </a:extLst>
              </a:tr>
            </a:tbl>
          </a:graphicData>
        </a:graphic>
      </p:graphicFrame>
      <p:sp>
        <p:nvSpPr>
          <p:cNvPr id="296" name="CustomShape 4"/>
          <p:cNvSpPr/>
          <p:nvPr/>
        </p:nvSpPr>
        <p:spPr>
          <a:xfrm>
            <a:off x="107640" y="1274040"/>
            <a:ext cx="8064360" cy="105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800280" lvl="1" indent="-342720" algn="just">
              <a:lnSpc>
                <a:spcPct val="100000"/>
              </a:lnSpc>
              <a:buClr>
                <a:srgbClr val="000000"/>
              </a:buClr>
              <a:buFont typeface="Wingdings" charset="2"/>
              <a:buChar char=""/>
            </a:pPr>
            <a:r>
              <a:rPr lang="tr-TR" sz="2100" b="1" strike="noStrike" spc="-1">
                <a:solidFill>
                  <a:srgbClr val="000000"/>
                </a:solidFill>
                <a:uFill>
                  <a:solidFill>
                    <a:srgbClr val="FFFFFF"/>
                  </a:solidFill>
                </a:uFill>
                <a:latin typeface="Calibri"/>
              </a:rPr>
              <a:t>Serbest meslek ve kira ödemelerine ilişkin gayrisafi tutarların yıllık toplamı üzerinden; aşağıda belirtilen oranlarda stopaj artırımı yapılabilecek.</a:t>
            </a:r>
            <a:endParaRPr lang="tr-TR" sz="1800" b="0" strike="noStrike" spc="-1">
              <a:solidFill>
                <a:srgbClr val="000000"/>
              </a:solidFill>
              <a:uFill>
                <a:solidFill>
                  <a:srgbClr val="FFFFFF"/>
                </a:solidFill>
              </a:u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288301F-E74C-4766-BD03-CE797A57790D}" type="slidenum">
              <a:rPr lang="tr-TR" sz="1200" b="0" strike="noStrike" spc="-1">
                <a:solidFill>
                  <a:srgbClr val="000000"/>
                </a:solidFill>
                <a:uFill>
                  <a:solidFill>
                    <a:srgbClr val="FFFFFF"/>
                  </a:solidFill>
                </a:uFill>
                <a:latin typeface="Arial Black"/>
              </a:rPr>
              <a:pPr algn="r">
                <a:lnSpc>
                  <a:spcPct val="100000"/>
                </a:lnSpc>
              </a:pPr>
              <a:t>46</a:t>
            </a:fld>
            <a:endParaRPr lang="tr-TR" sz="1800" b="0" strike="noStrike" spc="-1">
              <a:solidFill>
                <a:srgbClr val="000000"/>
              </a:solidFill>
              <a:uFill>
                <a:solidFill>
                  <a:srgbClr val="FFFFFF"/>
                </a:solidFill>
              </a:uFill>
              <a:latin typeface="Arial"/>
            </a:endParaRPr>
          </a:p>
        </p:txBody>
      </p:sp>
      <p:sp>
        <p:nvSpPr>
          <p:cNvPr id="298" name="TextShape 2"/>
          <p:cNvSpPr txBox="1"/>
          <p:nvPr/>
        </p:nvSpPr>
        <p:spPr>
          <a:xfrm>
            <a:off x="2267640" y="116640"/>
            <a:ext cx="6766200" cy="794160"/>
          </a:xfrm>
          <a:prstGeom prst="rect">
            <a:avLst/>
          </a:prstGeom>
          <a:noFill/>
          <a:ln>
            <a:noFill/>
          </a:ln>
        </p:spPr>
        <p:txBody>
          <a:bodyPr anchor="ctr"/>
          <a:lstStyle/>
          <a:p>
            <a:pPr algn="ctr">
              <a:lnSpc>
                <a:spcPct val="100000"/>
              </a:lnSpc>
            </a:pPr>
            <a:r>
              <a:rPr lang="tr-TR" sz="1800" b="1" strike="noStrike" spc="-1">
                <a:solidFill>
                  <a:srgbClr val="000000"/>
                </a:solidFill>
                <a:uFill>
                  <a:solidFill>
                    <a:srgbClr val="FFFFFF"/>
                  </a:solidFill>
                </a:uFill>
                <a:latin typeface="Calibri"/>
              </a:rPr>
              <a:t>YILLARA SARİ İNŞAAT İŞLERİ STOPAJINDA ARTIRIM</a:t>
            </a:r>
            <a:endParaRPr lang="tr-TR" sz="1800" b="0" strike="noStrike" spc="-1">
              <a:solidFill>
                <a:srgbClr val="000000"/>
              </a:solidFill>
              <a:uFill>
                <a:solidFill>
                  <a:srgbClr val="FFFFFF"/>
                </a:solidFill>
              </a:uFill>
              <a:latin typeface="Calibri"/>
            </a:endParaRPr>
          </a:p>
        </p:txBody>
      </p:sp>
      <p:sp>
        <p:nvSpPr>
          <p:cNvPr id="299" name="TextShape 3"/>
          <p:cNvSpPr txBox="1"/>
          <p:nvPr/>
        </p:nvSpPr>
        <p:spPr>
          <a:xfrm>
            <a:off x="539640" y="764640"/>
            <a:ext cx="8064360" cy="4225680"/>
          </a:xfrm>
          <a:prstGeom prst="rect">
            <a:avLst/>
          </a:prstGeom>
          <a:noFill/>
          <a:ln>
            <a:noFill/>
          </a:ln>
        </p:spPr>
        <p:txBody>
          <a:bodyPr/>
          <a:lstStyle/>
          <a:p>
            <a:pPr algn="ctr">
              <a:lnSpc>
                <a:spcPct val="100000"/>
              </a:lnSpc>
            </a:pPr>
            <a:endParaRPr lang="tr-TR" sz="3200" b="0" strike="noStrike" spc="-1">
              <a:solidFill>
                <a:srgbClr val="000000"/>
              </a:solidFill>
              <a:uFill>
                <a:solidFill>
                  <a:srgbClr val="FFFFFF"/>
                </a:solidFill>
              </a:uFill>
              <a:latin typeface="Arial"/>
            </a:endParaRPr>
          </a:p>
          <a:p>
            <a:pPr marL="291960" algn="ctr">
              <a:lnSpc>
                <a:spcPct val="100000"/>
              </a:lnSpc>
            </a:pPr>
            <a:r>
              <a:rPr lang="tr-TR" sz="2400" b="1" strike="noStrike" spc="-1">
                <a:solidFill>
                  <a:srgbClr val="C00000"/>
                </a:solidFill>
                <a:uFill>
                  <a:solidFill>
                    <a:srgbClr val="FFFFFF"/>
                  </a:solidFill>
                </a:uFill>
                <a:latin typeface="Calibri"/>
              </a:rPr>
              <a:t>Yıllara sari inşaat ve onarım işlerine ilişkin ödemeler</a:t>
            </a:r>
            <a:endParaRPr lang="tr-TR" sz="3200" b="0" strike="noStrike" spc="-1">
              <a:solidFill>
                <a:srgbClr val="000000"/>
              </a:solidFill>
              <a:uFill>
                <a:solidFill>
                  <a:srgbClr val="FFFFFF"/>
                </a:solidFill>
              </a:uFill>
              <a:latin typeface="Arial"/>
            </a:endParaRPr>
          </a:p>
          <a:p>
            <a:pPr algn="ctr">
              <a:lnSpc>
                <a:spcPct val="100000"/>
              </a:lnSpc>
            </a:pPr>
            <a:r>
              <a:rPr lang="tr-TR" sz="2400" b="1" strike="noStrike" spc="-1">
                <a:solidFill>
                  <a:srgbClr val="8B8B8B"/>
                </a:solidFill>
                <a:uFill>
                  <a:solidFill>
                    <a:srgbClr val="FFFFFF"/>
                  </a:solidFill>
                </a:uFill>
                <a:latin typeface="Calibri"/>
              </a:rPr>
              <a:t>	</a:t>
            </a:r>
            <a:endParaRPr lang="tr-TR" sz="3200" b="0" strike="noStrike" spc="-1">
              <a:solidFill>
                <a:srgbClr val="000000"/>
              </a:solidFill>
              <a:uFill>
                <a:solidFill>
                  <a:srgbClr val="FFFFFF"/>
                </a:solidFill>
              </a:uFill>
              <a:latin typeface="Arial"/>
            </a:endParaRPr>
          </a:p>
          <a:p>
            <a:pPr marL="452520" indent="-342720" algn="just">
              <a:lnSpc>
                <a:spcPct val="100000"/>
              </a:lnSpc>
              <a:buClr>
                <a:srgbClr val="0070C0"/>
              </a:buClr>
              <a:buFont typeface="Wingdings" charset="2"/>
              <a:buChar char=""/>
            </a:pPr>
            <a:r>
              <a:rPr lang="tr-TR" sz="2200" b="1" strike="noStrike" spc="-1">
                <a:solidFill>
                  <a:srgbClr val="0070C0"/>
                </a:solidFill>
                <a:uFill>
                  <a:solidFill>
                    <a:srgbClr val="FFFFFF"/>
                  </a:solidFill>
                </a:uFill>
                <a:latin typeface="Calibri"/>
              </a:rPr>
              <a:t>Birden fazla takvim yılına yaygın inşaat ve onarım işleri ile uğraşanlara bu işleri ile ilgili olarak yapılan hak ediş ödemelerinden % 1 oranında artırım yapılacak.</a:t>
            </a:r>
            <a:endParaRPr lang="tr-TR" sz="3200" b="0" strike="noStrike" spc="-1">
              <a:solidFill>
                <a:srgbClr val="000000"/>
              </a:solidFill>
              <a:uFill>
                <a:solidFill>
                  <a:srgbClr val="FFFFFF"/>
                </a:solidFill>
              </a:uFill>
              <a:latin typeface="Arial"/>
            </a:endParaRPr>
          </a:p>
          <a:p>
            <a:pPr marL="109800" algn="just">
              <a:lnSpc>
                <a:spcPct val="100000"/>
              </a:lnSpc>
            </a:pPr>
            <a:endParaRPr lang="tr-TR" sz="3200" b="0" strike="noStrike" spc="-1">
              <a:solidFill>
                <a:srgbClr val="000000"/>
              </a:solidFill>
              <a:uFill>
                <a:solidFill>
                  <a:srgbClr val="FFFFFF"/>
                </a:solidFill>
              </a:uFill>
              <a:latin typeface="Arial"/>
            </a:endParaRPr>
          </a:p>
          <a:p>
            <a:pPr marL="452520" indent="-342720" algn="just">
              <a:lnSpc>
                <a:spcPct val="100000"/>
              </a:lnSpc>
              <a:buClr>
                <a:srgbClr val="000000"/>
              </a:buClr>
              <a:buFont typeface="Wingdings" charset="2"/>
              <a:buChar char=""/>
            </a:pPr>
            <a:r>
              <a:rPr lang="tr-TR" sz="2200" b="1" strike="noStrike" spc="-1">
                <a:solidFill>
                  <a:srgbClr val="000000"/>
                </a:solidFill>
                <a:uFill>
                  <a:solidFill>
                    <a:srgbClr val="FFFFFF"/>
                  </a:solidFill>
                </a:uFill>
                <a:latin typeface="Calibri"/>
              </a:rPr>
              <a:t>2011 ila 2015 yılları için </a:t>
            </a:r>
            <a:r>
              <a:rPr lang="tr-TR" sz="2200" b="1" strike="noStrike" spc="-1">
                <a:solidFill>
                  <a:srgbClr val="FF0000"/>
                </a:solidFill>
                <a:uFill>
                  <a:solidFill>
                    <a:srgbClr val="FFFFFF"/>
                  </a:solidFill>
                </a:uFill>
                <a:latin typeface="Calibri"/>
              </a:rPr>
              <a:t>artırım oranı</a:t>
            </a:r>
            <a:r>
              <a:rPr lang="tr-TR" sz="2200" b="1" strike="noStrike" spc="-1">
                <a:solidFill>
                  <a:srgbClr val="000000"/>
                </a:solidFill>
                <a:uFill>
                  <a:solidFill>
                    <a:srgbClr val="FFFFFF"/>
                  </a:solidFill>
                </a:uFill>
                <a:latin typeface="Calibri"/>
              </a:rPr>
              <a:t> aynı belirlendi.</a:t>
            </a:r>
            <a:endParaRPr lang="tr-TR" sz="3200" b="0" strike="noStrike" spc="-1">
              <a:solidFill>
                <a:srgbClr val="000000"/>
              </a:solidFill>
              <a:uFill>
                <a:solidFill>
                  <a:srgbClr val="FFFFFF"/>
                </a:solidFill>
              </a:uFill>
              <a:latin typeface="Arial"/>
            </a:endParaRPr>
          </a:p>
        </p:txBody>
      </p:sp>
      <p:pic>
        <p:nvPicPr>
          <p:cNvPr id="300" name="Resim 1"/>
          <p:cNvPicPr/>
          <p:nvPr/>
        </p:nvPicPr>
        <p:blipFill>
          <a:blip r:embed="rId2"/>
          <a:stretch/>
        </p:blipFill>
        <p:spPr>
          <a:xfrm>
            <a:off x="1619640" y="3933000"/>
            <a:ext cx="5820840" cy="1810800"/>
          </a:xfrm>
          <a:prstGeom prst="rect">
            <a:avLst/>
          </a:prstGeom>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2267640" y="188640"/>
            <a:ext cx="6876000" cy="575640"/>
          </a:xfrm>
          <a:prstGeom prst="rect">
            <a:avLst/>
          </a:prstGeom>
          <a:noFill/>
          <a:ln>
            <a:noFill/>
          </a:ln>
        </p:spPr>
        <p:txBody>
          <a:bodyPr anchor="ctr"/>
          <a:lstStyle/>
          <a:p>
            <a:pPr algn="ctr">
              <a:lnSpc>
                <a:spcPct val="100000"/>
              </a:lnSpc>
            </a:pPr>
            <a:r>
              <a:rPr lang="tr-TR" sz="1800" b="1" strike="noStrike" spc="-1">
                <a:solidFill>
                  <a:srgbClr val="000000"/>
                </a:solidFill>
                <a:uFill>
                  <a:solidFill>
                    <a:srgbClr val="FFFFFF"/>
                  </a:solidFill>
                </a:uFill>
                <a:latin typeface="Calibri"/>
              </a:rPr>
              <a:t>VERGİDEN MUAF ESNAFA YAPILAN ÖDEMELERDE STOPAJ ARTIRIMI</a:t>
            </a:r>
            <a:endParaRPr lang="tr-TR" sz="1800" b="0" strike="noStrike" spc="-1">
              <a:solidFill>
                <a:srgbClr val="000000"/>
              </a:solidFill>
              <a:uFill>
                <a:solidFill>
                  <a:srgbClr val="FFFFFF"/>
                </a:solidFill>
              </a:uFill>
              <a:latin typeface="Calibri"/>
            </a:endParaRPr>
          </a:p>
        </p:txBody>
      </p:sp>
      <p:sp>
        <p:nvSpPr>
          <p:cNvPr id="302" name="TextShape 2"/>
          <p:cNvSpPr txBox="1"/>
          <p:nvPr/>
        </p:nvSpPr>
        <p:spPr>
          <a:xfrm>
            <a:off x="683640" y="4941000"/>
            <a:ext cx="7704360" cy="791640"/>
          </a:xfrm>
          <a:prstGeom prst="rect">
            <a:avLst/>
          </a:prstGeom>
          <a:noFill/>
          <a:ln>
            <a:noFill/>
          </a:ln>
        </p:spPr>
        <p:txBody>
          <a:bodyPr/>
          <a:lstStyle/>
          <a:p>
            <a:pPr marL="371520" indent="-285480" algn="just">
              <a:lnSpc>
                <a:spcPct val="80000"/>
              </a:lnSpc>
              <a:buClr>
                <a:srgbClr val="000000"/>
              </a:buClr>
              <a:buFont typeface="Wingdings" charset="2"/>
              <a:buChar char=""/>
            </a:pPr>
            <a:r>
              <a:rPr lang="tr-TR" sz="2000" b="1" strike="noStrike" spc="-1">
                <a:solidFill>
                  <a:srgbClr val="000000"/>
                </a:solidFill>
                <a:uFill>
                  <a:solidFill>
                    <a:srgbClr val="FFFFFF"/>
                  </a:solidFill>
                </a:uFill>
                <a:latin typeface="Calibri"/>
              </a:rPr>
              <a:t>Esnaf muaflığı kapsamında bulunanlara yapılan ödemeler üzerinden, ilgili yıllarda geçerli olan tevkifat oranının </a:t>
            </a:r>
            <a:r>
              <a:rPr lang="tr-TR" sz="2000" b="1" strike="noStrike" spc="-1">
                <a:solidFill>
                  <a:srgbClr val="FF0000"/>
                </a:solidFill>
                <a:uFill>
                  <a:solidFill>
                    <a:srgbClr val="FFFFFF"/>
                  </a:solidFill>
                </a:uFill>
                <a:latin typeface="Calibri"/>
              </a:rPr>
              <a:t>1/4’ü oranında artırım</a:t>
            </a:r>
            <a:r>
              <a:rPr lang="tr-TR" sz="2000" b="1" strike="noStrike" spc="-1">
                <a:solidFill>
                  <a:srgbClr val="000000"/>
                </a:solidFill>
                <a:uFill>
                  <a:solidFill>
                    <a:srgbClr val="FFFFFF"/>
                  </a:solidFill>
                </a:uFill>
                <a:latin typeface="Calibri"/>
              </a:rPr>
              <a:t> yapılacak.</a:t>
            </a:r>
            <a:endParaRPr lang="tr-TR" sz="3200" b="0" strike="noStrike" spc="-1">
              <a:solidFill>
                <a:srgbClr val="000000"/>
              </a:solidFill>
              <a:uFill>
                <a:solidFill>
                  <a:srgbClr val="FFFFFF"/>
                </a:solidFill>
              </a:uFill>
              <a:latin typeface="Arial"/>
            </a:endParaRPr>
          </a:p>
        </p:txBody>
      </p:sp>
      <p:graphicFrame>
        <p:nvGraphicFramePr>
          <p:cNvPr id="303" name="Table 3"/>
          <p:cNvGraphicFramePr/>
          <p:nvPr/>
        </p:nvGraphicFramePr>
        <p:xfrm>
          <a:off x="755640" y="1559160"/>
          <a:ext cx="7920360" cy="2892960"/>
        </p:xfrm>
        <a:graphic>
          <a:graphicData uri="http://schemas.openxmlformats.org/drawingml/2006/table">
            <a:tbl>
              <a:tblPr/>
              <a:tblGrid>
                <a:gridCol w="1119960">
                  <a:extLst>
                    <a:ext uri="{9D8B030D-6E8A-4147-A177-3AD203B41FA5}">
                      <a16:colId xmlns="" xmlns:a16="http://schemas.microsoft.com/office/drawing/2014/main" val="20000"/>
                    </a:ext>
                  </a:extLst>
                </a:gridCol>
                <a:gridCol w="2400120">
                  <a:extLst>
                    <a:ext uri="{9D8B030D-6E8A-4147-A177-3AD203B41FA5}">
                      <a16:colId xmlns="" xmlns:a16="http://schemas.microsoft.com/office/drawing/2014/main" val="20001"/>
                    </a:ext>
                  </a:extLst>
                </a:gridCol>
                <a:gridCol w="2320920">
                  <a:extLst>
                    <a:ext uri="{9D8B030D-6E8A-4147-A177-3AD203B41FA5}">
                      <a16:colId xmlns="" xmlns:a16="http://schemas.microsoft.com/office/drawing/2014/main" val="20002"/>
                    </a:ext>
                  </a:extLst>
                </a:gridCol>
                <a:gridCol w="2079360">
                  <a:extLst>
                    <a:ext uri="{9D8B030D-6E8A-4147-A177-3AD203B41FA5}">
                      <a16:colId xmlns="" xmlns:a16="http://schemas.microsoft.com/office/drawing/2014/main" val="20003"/>
                    </a:ext>
                  </a:extLst>
                </a:gridCol>
              </a:tblGrid>
              <a:tr h="1026000">
                <a:tc>
                  <a:txBody>
                    <a:bodyPr/>
                    <a:lstStyle/>
                    <a:p>
                      <a:pPr algn="ctr">
                        <a:lnSpc>
                          <a:spcPct val="100000"/>
                        </a:lnSpc>
                      </a:pPr>
                      <a:r>
                        <a:rPr lang="tr-TR" sz="1600" b="1" strike="noStrike" spc="-1">
                          <a:solidFill>
                            <a:srgbClr val="000000"/>
                          </a:solidFill>
                          <a:uFill>
                            <a:solidFill>
                              <a:srgbClr val="FFFFFF"/>
                            </a:solidFill>
                          </a:uFill>
                          <a:latin typeface="Calibri"/>
                        </a:rPr>
                        <a:t>Yıllar</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solidFill>
                      <a:srgbClr val="C6D9F1"/>
                    </a:solidFill>
                  </a:tcPr>
                </a:tc>
                <a:tc>
                  <a:txBody>
                    <a:bodyPr/>
                    <a:lstStyle/>
                    <a:p>
                      <a:pPr>
                        <a:lnSpc>
                          <a:spcPct val="100000"/>
                        </a:lnSpc>
                      </a:pPr>
                      <a:r>
                        <a:rPr lang="tr-TR" sz="1400" b="1" strike="noStrike" spc="-1">
                          <a:solidFill>
                            <a:srgbClr val="000000"/>
                          </a:solidFill>
                          <a:uFill>
                            <a:solidFill>
                              <a:srgbClr val="FFFFFF"/>
                            </a:solidFill>
                          </a:uFill>
                          <a:latin typeface="Calibri"/>
                        </a:rPr>
                        <a:t>İmalata ilişkin hizmet bedeli, hurda alımlarına ilişkin ödemeler</a:t>
                      </a:r>
                      <a:endParaRPr lang="tr-TR" sz="1800" b="0" strike="noStrike" spc="-1">
                        <a:solidFill>
                          <a:srgbClr val="000000"/>
                        </a:solidFill>
                        <a:uFill>
                          <a:solidFill>
                            <a:srgbClr val="FFFFFF"/>
                          </a:solidFill>
                        </a:uFill>
                        <a:latin typeface="Arial"/>
                      </a:endParaRPr>
                    </a:p>
                    <a:p>
                      <a:pPr>
                        <a:lnSpc>
                          <a:spcPct val="100000"/>
                        </a:lnSpc>
                      </a:pPr>
                      <a:r>
                        <a:rPr lang="tr-TR" sz="1400" b="1" strike="noStrike" spc="-1">
                          <a:solidFill>
                            <a:srgbClr val="000000"/>
                          </a:solidFill>
                          <a:uFill>
                            <a:solidFill>
                              <a:srgbClr val="FFFFFF"/>
                            </a:solidFill>
                          </a:uFill>
                          <a:latin typeface="Calibri"/>
                        </a:rPr>
                        <a:t> </a:t>
                      </a:r>
                      <a:r>
                        <a:rPr lang="tr-TR" sz="1400" b="1" strike="noStrike" spc="-1">
                          <a:solidFill>
                            <a:srgbClr val="C00000"/>
                          </a:solidFill>
                          <a:uFill>
                            <a:solidFill>
                              <a:srgbClr val="FFFFFF"/>
                            </a:solidFill>
                          </a:uFill>
                          <a:latin typeface="Calibri"/>
                        </a:rPr>
                        <a:t>GVK 94/13-(a) ve (b) </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solidFill>
                      <a:srgbClr val="C6D9F1"/>
                    </a:solidFill>
                  </a:tcPr>
                </a:tc>
                <a:tc>
                  <a:txBody>
                    <a:bodyPr/>
                    <a:lstStyle/>
                    <a:p>
                      <a:pPr>
                        <a:lnSpc>
                          <a:spcPct val="100000"/>
                        </a:lnSpc>
                      </a:pPr>
                      <a:r>
                        <a:rPr lang="tr-TR" sz="1400" b="1" strike="noStrike" spc="-1">
                          <a:solidFill>
                            <a:srgbClr val="000000"/>
                          </a:solidFill>
                          <a:uFill>
                            <a:solidFill>
                              <a:srgbClr val="FFFFFF"/>
                            </a:solidFill>
                          </a:uFill>
                          <a:latin typeface="Calibri"/>
                        </a:rPr>
                        <a:t>Diğer mal alımlarına ilişkin ödemeler</a:t>
                      </a:r>
                      <a:endParaRPr lang="tr-TR" sz="1800" b="0" strike="noStrike" spc="-1">
                        <a:solidFill>
                          <a:srgbClr val="000000"/>
                        </a:solidFill>
                        <a:uFill>
                          <a:solidFill>
                            <a:srgbClr val="FFFFFF"/>
                          </a:solidFill>
                        </a:uFill>
                        <a:latin typeface="Arial"/>
                      </a:endParaRPr>
                    </a:p>
                    <a:p>
                      <a:pPr>
                        <a:lnSpc>
                          <a:spcPct val="100000"/>
                        </a:lnSpc>
                      </a:pPr>
                      <a:r>
                        <a:rPr lang="tr-TR" sz="1400" b="1" strike="noStrike" spc="-1">
                          <a:solidFill>
                            <a:srgbClr val="C00000"/>
                          </a:solidFill>
                          <a:uFill>
                            <a:solidFill>
                              <a:srgbClr val="FFFFFF"/>
                            </a:solidFill>
                          </a:uFill>
                          <a:latin typeface="Calibri"/>
                        </a:rPr>
                        <a:t>GVK 94/13-(c) </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solidFill>
                      <a:srgbClr val="C6D9F1"/>
                    </a:solidFill>
                  </a:tcPr>
                </a:tc>
                <a:tc>
                  <a:txBody>
                    <a:bodyPr/>
                    <a:lstStyle/>
                    <a:p>
                      <a:pPr>
                        <a:lnSpc>
                          <a:spcPct val="100000"/>
                        </a:lnSpc>
                      </a:pPr>
                      <a:r>
                        <a:rPr lang="tr-TR" sz="1400" b="1" strike="noStrike" spc="-1">
                          <a:solidFill>
                            <a:srgbClr val="000000"/>
                          </a:solidFill>
                          <a:uFill>
                            <a:solidFill>
                              <a:srgbClr val="FFFFFF"/>
                            </a:solidFill>
                          </a:uFill>
                          <a:latin typeface="Calibri"/>
                        </a:rPr>
                        <a:t>Diğer hizmet alımlarına ilişkin yapılan ödemeler </a:t>
                      </a:r>
                      <a:endParaRPr lang="tr-TR" sz="1800" b="0" strike="noStrike" spc="-1">
                        <a:solidFill>
                          <a:srgbClr val="000000"/>
                        </a:solidFill>
                        <a:uFill>
                          <a:solidFill>
                            <a:srgbClr val="FFFFFF"/>
                          </a:solidFill>
                        </a:uFill>
                        <a:latin typeface="Arial"/>
                      </a:endParaRPr>
                    </a:p>
                    <a:p>
                      <a:pPr>
                        <a:lnSpc>
                          <a:spcPct val="100000"/>
                        </a:lnSpc>
                      </a:pPr>
                      <a:r>
                        <a:rPr lang="tr-TR" sz="1400" b="1" strike="noStrike" spc="-1">
                          <a:solidFill>
                            <a:srgbClr val="C00000"/>
                          </a:solidFill>
                          <a:uFill>
                            <a:solidFill>
                              <a:srgbClr val="FFFFFF"/>
                            </a:solidFill>
                          </a:uFill>
                          <a:latin typeface="Calibri"/>
                        </a:rPr>
                        <a:t>GVK 94/13-(d) </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0"/>
                  </a:ext>
                </a:extLst>
              </a:tr>
              <a:tr h="386640">
                <a:tc>
                  <a:txBody>
                    <a:bodyPr/>
                    <a:lstStyle/>
                    <a:p>
                      <a:pPr algn="ctr">
                        <a:lnSpc>
                          <a:spcPct val="100000"/>
                        </a:lnSpc>
                      </a:pPr>
                      <a:r>
                        <a:rPr lang="tr-TR" sz="1800" b="1" strike="noStrike" spc="-1">
                          <a:solidFill>
                            <a:srgbClr val="000000"/>
                          </a:solidFill>
                          <a:uFill>
                            <a:solidFill>
                              <a:srgbClr val="FFFFFF"/>
                            </a:solidFill>
                          </a:uFill>
                          <a:latin typeface="Calibri"/>
                        </a:rPr>
                        <a:t>2011</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1"/>
                  </a:ext>
                </a:extLst>
              </a:tr>
              <a:tr h="370080">
                <a:tc>
                  <a:txBody>
                    <a:bodyPr/>
                    <a:lstStyle/>
                    <a:p>
                      <a:pPr algn="ctr">
                        <a:lnSpc>
                          <a:spcPct val="100000"/>
                        </a:lnSpc>
                      </a:pPr>
                      <a:r>
                        <a:rPr lang="tr-TR" sz="1800" b="1" strike="noStrike" spc="-1">
                          <a:solidFill>
                            <a:srgbClr val="000000"/>
                          </a:solidFill>
                          <a:uFill>
                            <a:solidFill>
                              <a:srgbClr val="FFFFFF"/>
                            </a:solidFill>
                          </a:uFill>
                          <a:latin typeface="Calibri"/>
                        </a:rPr>
                        <a:t>2012</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2"/>
                  </a:ext>
                </a:extLst>
              </a:tr>
              <a:tr h="370080">
                <a:tc>
                  <a:txBody>
                    <a:bodyPr/>
                    <a:lstStyle/>
                    <a:p>
                      <a:pPr algn="ctr">
                        <a:lnSpc>
                          <a:spcPct val="100000"/>
                        </a:lnSpc>
                      </a:pPr>
                      <a:r>
                        <a:rPr lang="tr-TR" sz="1800" b="1" strike="noStrike" spc="-1">
                          <a:solidFill>
                            <a:srgbClr val="000000"/>
                          </a:solidFill>
                          <a:uFill>
                            <a:solidFill>
                              <a:srgbClr val="FFFFFF"/>
                            </a:solidFill>
                          </a:uFill>
                          <a:latin typeface="Calibri"/>
                        </a:rPr>
                        <a:t>2013</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3"/>
                  </a:ext>
                </a:extLst>
              </a:tr>
              <a:tr h="370080">
                <a:tc>
                  <a:txBody>
                    <a:bodyPr/>
                    <a:lstStyle/>
                    <a:p>
                      <a:pPr algn="ctr">
                        <a:lnSpc>
                          <a:spcPct val="100000"/>
                        </a:lnSpc>
                      </a:pPr>
                      <a:r>
                        <a:rPr lang="tr-TR" sz="1800" b="1" strike="noStrike" spc="-1">
                          <a:solidFill>
                            <a:srgbClr val="000000"/>
                          </a:solidFill>
                          <a:uFill>
                            <a:solidFill>
                              <a:srgbClr val="FFFFFF"/>
                            </a:solidFill>
                          </a:uFill>
                          <a:latin typeface="Calibri"/>
                        </a:rPr>
                        <a:t>2014</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4"/>
                  </a:ext>
                </a:extLst>
              </a:tr>
              <a:tr h="370080">
                <a:tc>
                  <a:txBody>
                    <a:bodyPr/>
                    <a:lstStyle/>
                    <a:p>
                      <a:pPr algn="ctr">
                        <a:lnSpc>
                          <a:spcPct val="100000"/>
                        </a:lnSpc>
                      </a:pPr>
                      <a:r>
                        <a:rPr lang="tr-TR" sz="1800" b="1" strike="noStrike" spc="-1">
                          <a:solidFill>
                            <a:srgbClr val="000000"/>
                          </a:solidFill>
                          <a:uFill>
                            <a:solidFill>
                              <a:srgbClr val="FFFFFF"/>
                            </a:solidFill>
                          </a:uFill>
                          <a:latin typeface="Calibri"/>
                        </a:rPr>
                        <a:t>2015</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1835640" y="116640"/>
            <a:ext cx="7844040" cy="863640"/>
          </a:xfrm>
          <a:prstGeom prst="rect">
            <a:avLst/>
          </a:prstGeom>
          <a:noFill/>
          <a:ln>
            <a:noFill/>
          </a:ln>
        </p:spPr>
        <p:txBody>
          <a:bodyPr anchor="ctr"/>
          <a:lstStyle/>
          <a:p>
            <a:pPr algn="ctr">
              <a:lnSpc>
                <a:spcPct val="100000"/>
              </a:lnSpc>
            </a:pPr>
            <a:r>
              <a:rPr lang="tr-TR" sz="1800" b="1" strike="noStrike" spc="-1">
                <a:solidFill>
                  <a:srgbClr val="000000"/>
                </a:solidFill>
                <a:uFill>
                  <a:solidFill>
                    <a:srgbClr val="FFFFFF"/>
                  </a:solidFill>
                </a:uFill>
                <a:latin typeface="Calibri"/>
              </a:rPr>
              <a:t>ZİRAİ MAHSUL VE HİZMETLER İÇİN ÇİFTÇİLERE YAPILAN
ÖDEMELERDE STOPAJ ARTIRIMI</a:t>
            </a:r>
            <a:endParaRPr lang="tr-TR" sz="1800" b="0" strike="noStrike" spc="-1">
              <a:solidFill>
                <a:srgbClr val="000000"/>
              </a:solidFill>
              <a:uFill>
                <a:solidFill>
                  <a:srgbClr val="FFFFFF"/>
                </a:solidFill>
              </a:uFill>
              <a:latin typeface="Calibri"/>
            </a:endParaRPr>
          </a:p>
        </p:txBody>
      </p:sp>
      <p:sp>
        <p:nvSpPr>
          <p:cNvPr id="305" name="TextShape 2"/>
          <p:cNvSpPr txBox="1"/>
          <p:nvPr/>
        </p:nvSpPr>
        <p:spPr>
          <a:xfrm>
            <a:off x="467640" y="5013000"/>
            <a:ext cx="8064360" cy="719640"/>
          </a:xfrm>
          <a:prstGeom prst="rect">
            <a:avLst/>
          </a:prstGeom>
          <a:noFill/>
          <a:ln>
            <a:noFill/>
          </a:ln>
        </p:spPr>
        <p:txBody>
          <a:bodyPr/>
          <a:lstStyle/>
          <a:p>
            <a:pPr marL="371520" indent="-285480" algn="just">
              <a:lnSpc>
                <a:spcPct val="80000"/>
              </a:lnSpc>
              <a:buClr>
                <a:srgbClr val="000000"/>
              </a:buClr>
              <a:buFont typeface="Wingdings" charset="2"/>
              <a:buChar char=""/>
            </a:pPr>
            <a:r>
              <a:rPr lang="tr-TR" sz="2000" b="1" strike="noStrike" spc="-1">
                <a:solidFill>
                  <a:srgbClr val="000000"/>
                </a:solidFill>
                <a:uFill>
                  <a:solidFill>
                    <a:srgbClr val="FFFFFF"/>
                  </a:solidFill>
                </a:uFill>
                <a:latin typeface="Calibri"/>
              </a:rPr>
              <a:t>Zirai mahsul ve hizmetler için çiftçilere yapılan ödemeler üzerinden ilgili yıllarda geçerli olan tevkifat oranının </a:t>
            </a:r>
            <a:r>
              <a:rPr lang="tr-TR" sz="2000" b="1" strike="noStrike" spc="-1">
                <a:solidFill>
                  <a:srgbClr val="FF0000"/>
                </a:solidFill>
                <a:uFill>
                  <a:solidFill>
                    <a:srgbClr val="FFFFFF"/>
                  </a:solidFill>
                </a:uFill>
                <a:latin typeface="Calibri"/>
              </a:rPr>
              <a:t>1/4’ü oranında artırım</a:t>
            </a:r>
            <a:r>
              <a:rPr lang="tr-TR" sz="2000" b="1" strike="noStrike" spc="-1">
                <a:solidFill>
                  <a:srgbClr val="000000"/>
                </a:solidFill>
                <a:uFill>
                  <a:solidFill>
                    <a:srgbClr val="FFFFFF"/>
                  </a:solidFill>
                </a:uFill>
                <a:latin typeface="Calibri"/>
              </a:rPr>
              <a:t> yapılacak.</a:t>
            </a:r>
            <a:endParaRPr lang="tr-TR" sz="3200" b="0" strike="noStrike" spc="-1">
              <a:solidFill>
                <a:srgbClr val="000000"/>
              </a:solidFill>
              <a:uFill>
                <a:solidFill>
                  <a:srgbClr val="FFFFFF"/>
                </a:solidFill>
              </a:uFill>
              <a:latin typeface="Arial"/>
            </a:endParaRPr>
          </a:p>
        </p:txBody>
      </p:sp>
      <p:graphicFrame>
        <p:nvGraphicFramePr>
          <p:cNvPr id="306" name="Table 3"/>
          <p:cNvGraphicFramePr/>
          <p:nvPr/>
        </p:nvGraphicFramePr>
        <p:xfrm>
          <a:off x="613080" y="1581840"/>
          <a:ext cx="7846920" cy="3142800"/>
        </p:xfrm>
        <a:graphic>
          <a:graphicData uri="http://schemas.openxmlformats.org/drawingml/2006/table">
            <a:tbl>
              <a:tblPr/>
              <a:tblGrid>
                <a:gridCol w="945000">
                  <a:extLst>
                    <a:ext uri="{9D8B030D-6E8A-4147-A177-3AD203B41FA5}">
                      <a16:colId xmlns="" xmlns:a16="http://schemas.microsoft.com/office/drawing/2014/main" val="20000"/>
                    </a:ext>
                  </a:extLst>
                </a:gridCol>
                <a:gridCol w="1863000">
                  <a:extLst>
                    <a:ext uri="{9D8B030D-6E8A-4147-A177-3AD203B41FA5}">
                      <a16:colId xmlns="" xmlns:a16="http://schemas.microsoft.com/office/drawing/2014/main" val="20001"/>
                    </a:ext>
                  </a:extLst>
                </a:gridCol>
                <a:gridCol w="2806920">
                  <a:extLst>
                    <a:ext uri="{9D8B030D-6E8A-4147-A177-3AD203B41FA5}">
                      <a16:colId xmlns="" xmlns:a16="http://schemas.microsoft.com/office/drawing/2014/main" val="20002"/>
                    </a:ext>
                  </a:extLst>
                </a:gridCol>
                <a:gridCol w="2232000">
                  <a:extLst>
                    <a:ext uri="{9D8B030D-6E8A-4147-A177-3AD203B41FA5}">
                      <a16:colId xmlns="" xmlns:a16="http://schemas.microsoft.com/office/drawing/2014/main" val="20003"/>
                    </a:ext>
                  </a:extLst>
                </a:gridCol>
              </a:tblGrid>
              <a:tr h="1008000">
                <a:tc>
                  <a:txBody>
                    <a:bodyPr/>
                    <a:lstStyle/>
                    <a:p>
                      <a:pPr algn="ctr">
                        <a:lnSpc>
                          <a:spcPct val="100000"/>
                        </a:lnSpc>
                      </a:pPr>
                      <a:endParaRPr lang="tr-TR" sz="1800" b="0" strike="noStrike" spc="-1">
                        <a:solidFill>
                          <a:srgbClr val="000000"/>
                        </a:solidFill>
                        <a:uFill>
                          <a:solidFill>
                            <a:srgbClr val="FFFFFF"/>
                          </a:solidFill>
                        </a:uFill>
                        <a:latin typeface="Arial"/>
                      </a:endParaRPr>
                    </a:p>
                    <a:p>
                      <a:pPr algn="ctr">
                        <a:lnSpc>
                          <a:spcPct val="100000"/>
                        </a:lnSpc>
                      </a:pPr>
                      <a:endParaRPr lang="tr-TR" sz="1800" b="0" strike="noStrike" spc="-1">
                        <a:solidFill>
                          <a:srgbClr val="000000"/>
                        </a:solidFill>
                        <a:uFill>
                          <a:solidFill>
                            <a:srgbClr val="FFFFFF"/>
                          </a:solidFill>
                        </a:uFill>
                        <a:latin typeface="Arial"/>
                      </a:endParaRPr>
                    </a:p>
                    <a:p>
                      <a:pPr algn="ctr">
                        <a:lnSpc>
                          <a:spcPct val="100000"/>
                        </a:lnSpc>
                      </a:pPr>
                      <a:r>
                        <a:rPr lang="tr-TR" sz="1400" b="1" strike="noStrike" spc="-1">
                          <a:solidFill>
                            <a:srgbClr val="000000"/>
                          </a:solidFill>
                          <a:uFill>
                            <a:solidFill>
                              <a:srgbClr val="FFFFFF"/>
                            </a:solidFill>
                          </a:uFill>
                          <a:latin typeface="Calibri"/>
                          <a:ea typeface="Calibri"/>
                        </a:rPr>
                        <a:t>Yıllar</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solidFill>
                      <a:srgbClr val="C6D9F1"/>
                    </a:solidFill>
                  </a:tcPr>
                </a:tc>
                <a:tc>
                  <a:txBody>
                    <a:bodyPr/>
                    <a:lstStyle/>
                    <a:p>
                      <a:pPr>
                        <a:lnSpc>
                          <a:spcPct val="100000"/>
                        </a:lnSpc>
                      </a:pPr>
                      <a:r>
                        <a:rPr lang="tr-TR" sz="1400" b="1" u="sng" strike="noStrike" spc="-1">
                          <a:solidFill>
                            <a:srgbClr val="C00000"/>
                          </a:solidFill>
                          <a:uFill>
                            <a:solidFill>
                              <a:srgbClr val="FFFFFF"/>
                            </a:solidFill>
                          </a:uFill>
                          <a:latin typeface="Calibri"/>
                          <a:ea typeface="Calibri"/>
                        </a:rPr>
                        <a:t>Borsaya tescilli hayvan </a:t>
                      </a:r>
                      <a:r>
                        <a:rPr lang="tr-TR" sz="1400" b="1" strike="noStrike" spc="-1">
                          <a:solidFill>
                            <a:srgbClr val="000000"/>
                          </a:solidFill>
                          <a:uFill>
                            <a:solidFill>
                              <a:srgbClr val="FFFFFF"/>
                            </a:solidFill>
                          </a:uFill>
                          <a:latin typeface="Calibri"/>
                          <a:ea typeface="Calibri"/>
                        </a:rPr>
                        <a:t>alımına ilişkin yapılan ödemeler</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solidFill>
                      <a:srgbClr val="C6D9F1"/>
                    </a:solidFill>
                  </a:tcPr>
                </a:tc>
                <a:tc>
                  <a:txBody>
                    <a:bodyPr/>
                    <a:lstStyle/>
                    <a:p>
                      <a:pPr>
                        <a:lnSpc>
                          <a:spcPct val="100000"/>
                        </a:lnSpc>
                      </a:pPr>
                      <a:r>
                        <a:rPr lang="tr-TR" sz="1400" b="1" u="sng" strike="noStrike" spc="-1">
                          <a:solidFill>
                            <a:srgbClr val="C00000"/>
                          </a:solidFill>
                          <a:uFill>
                            <a:solidFill>
                              <a:srgbClr val="FFFFFF"/>
                            </a:solidFill>
                          </a:uFill>
                          <a:latin typeface="Calibri"/>
                          <a:ea typeface="Calibri"/>
                        </a:rPr>
                        <a:t>Borsaya tescilli olmayan</a:t>
                      </a:r>
                      <a:r>
                        <a:rPr lang="tr-TR" sz="1400" b="1" strike="noStrike" spc="-1">
                          <a:solidFill>
                            <a:srgbClr val="C00000"/>
                          </a:solidFill>
                          <a:uFill>
                            <a:solidFill>
                              <a:srgbClr val="FFFFFF"/>
                            </a:solidFill>
                          </a:uFill>
                          <a:latin typeface="Calibri"/>
                          <a:ea typeface="Calibri"/>
                        </a:rPr>
                        <a:t> </a:t>
                      </a:r>
                      <a:r>
                        <a:rPr lang="tr-TR" sz="1400" b="1" u="sng" strike="noStrike" spc="-1">
                          <a:solidFill>
                            <a:srgbClr val="C00000"/>
                          </a:solidFill>
                          <a:uFill>
                            <a:solidFill>
                              <a:srgbClr val="FFFFFF"/>
                            </a:solidFill>
                          </a:uFill>
                          <a:latin typeface="Calibri"/>
                          <a:ea typeface="Calibri"/>
                        </a:rPr>
                        <a:t>hayvan </a:t>
                      </a:r>
                      <a:r>
                        <a:rPr lang="tr-TR" sz="1400" b="1" strike="noStrike" spc="-1">
                          <a:solidFill>
                            <a:srgbClr val="000000"/>
                          </a:solidFill>
                          <a:uFill>
                            <a:solidFill>
                              <a:srgbClr val="FFFFFF"/>
                            </a:solidFill>
                          </a:uFill>
                          <a:latin typeface="Calibri"/>
                          <a:ea typeface="Calibri"/>
                        </a:rPr>
                        <a:t>alımına,  borsaya tescilli olan diğer mahsullerin alımına ve bazı zirai hizmetlere ilişkin yapılan ödemeler</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solidFill>
                      <a:srgbClr val="C6D9F1"/>
                    </a:solidFill>
                  </a:tcPr>
                </a:tc>
                <a:tc>
                  <a:txBody>
                    <a:bodyPr/>
                    <a:lstStyle/>
                    <a:p>
                      <a:pPr>
                        <a:lnSpc>
                          <a:spcPct val="100000"/>
                        </a:lnSpc>
                      </a:pPr>
                      <a:r>
                        <a:rPr lang="tr-TR" sz="1400" b="1" u="sng" strike="noStrike" spc="-1">
                          <a:solidFill>
                            <a:srgbClr val="C00000"/>
                          </a:solidFill>
                          <a:uFill>
                            <a:solidFill>
                              <a:srgbClr val="FFFFFF"/>
                            </a:solidFill>
                          </a:uFill>
                          <a:latin typeface="Calibri"/>
                          <a:ea typeface="Calibri"/>
                        </a:rPr>
                        <a:t>Borsaya tescilli olmayan diğer mahsullerin </a:t>
                      </a:r>
                      <a:r>
                        <a:rPr lang="tr-TR" sz="1400" b="1" strike="noStrike" spc="-1">
                          <a:solidFill>
                            <a:srgbClr val="000000"/>
                          </a:solidFill>
                          <a:uFill>
                            <a:solidFill>
                              <a:srgbClr val="FFFFFF"/>
                            </a:solidFill>
                          </a:uFill>
                          <a:latin typeface="Calibri"/>
                          <a:ea typeface="Calibri"/>
                        </a:rPr>
                        <a:t>alımına ve diğer zirai hizmetlere ilişkin yapılan ödemeler</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0"/>
                  </a:ext>
                </a:extLst>
              </a:tr>
              <a:tr h="426960">
                <a:tc>
                  <a:txBody>
                    <a:bodyPr/>
                    <a:lstStyle/>
                    <a:p>
                      <a:pPr algn="ctr">
                        <a:lnSpc>
                          <a:spcPct val="100000"/>
                        </a:lnSpc>
                      </a:pPr>
                      <a:r>
                        <a:rPr lang="tr-TR" sz="1800" b="1" strike="noStrike" spc="-1">
                          <a:solidFill>
                            <a:srgbClr val="000000"/>
                          </a:solidFill>
                          <a:uFill>
                            <a:solidFill>
                              <a:srgbClr val="FFFFFF"/>
                            </a:solidFill>
                          </a:uFill>
                          <a:latin typeface="Calibri"/>
                        </a:rPr>
                        <a:t>2011</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0,25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1</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1"/>
                  </a:ext>
                </a:extLst>
              </a:tr>
              <a:tr h="426960">
                <a:tc>
                  <a:txBody>
                    <a:bodyPr/>
                    <a:lstStyle/>
                    <a:p>
                      <a:pPr algn="ctr">
                        <a:lnSpc>
                          <a:spcPct val="100000"/>
                        </a:lnSpc>
                      </a:pPr>
                      <a:r>
                        <a:rPr lang="tr-TR" sz="1800" b="1" strike="noStrike" spc="-1">
                          <a:solidFill>
                            <a:srgbClr val="000000"/>
                          </a:solidFill>
                          <a:uFill>
                            <a:solidFill>
                              <a:srgbClr val="FFFFFF"/>
                            </a:solidFill>
                          </a:uFill>
                          <a:latin typeface="Calibri"/>
                        </a:rPr>
                        <a:t>2012</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0,25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1</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2"/>
                  </a:ext>
                </a:extLst>
              </a:tr>
              <a:tr h="426960">
                <a:tc>
                  <a:txBody>
                    <a:bodyPr/>
                    <a:lstStyle/>
                    <a:p>
                      <a:pPr algn="ctr">
                        <a:lnSpc>
                          <a:spcPct val="100000"/>
                        </a:lnSpc>
                      </a:pPr>
                      <a:r>
                        <a:rPr lang="tr-TR" sz="1800" b="1" strike="noStrike" spc="-1">
                          <a:solidFill>
                            <a:srgbClr val="000000"/>
                          </a:solidFill>
                          <a:uFill>
                            <a:solidFill>
                              <a:srgbClr val="FFFFFF"/>
                            </a:solidFill>
                          </a:uFill>
                          <a:latin typeface="Calibri"/>
                        </a:rPr>
                        <a:t>2013</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0,25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1</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 xmlns:a16="http://schemas.microsoft.com/office/drawing/2014/main" val="10003"/>
                  </a:ext>
                </a:extLst>
              </a:tr>
              <a:tr h="426960">
                <a:tc>
                  <a:txBody>
                    <a:bodyPr/>
                    <a:lstStyle/>
                    <a:p>
                      <a:pPr algn="ctr">
                        <a:lnSpc>
                          <a:spcPct val="100000"/>
                        </a:lnSpc>
                      </a:pPr>
                      <a:r>
                        <a:rPr lang="tr-TR" sz="1800" b="1" strike="noStrike" spc="-1">
                          <a:solidFill>
                            <a:srgbClr val="000000"/>
                          </a:solidFill>
                          <a:uFill>
                            <a:solidFill>
                              <a:srgbClr val="FFFFFF"/>
                            </a:solidFill>
                          </a:uFill>
                          <a:latin typeface="Calibri"/>
                        </a:rPr>
                        <a:t>2014</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0,25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pPr>
                      <a:r>
                        <a:rPr lang="tr-TR" sz="1800" b="1" strike="noStrike" spc="-1">
                          <a:solidFill>
                            <a:srgbClr val="000000"/>
                          </a:solidFill>
                          <a:uFill>
                            <a:solidFill>
                              <a:srgbClr val="FFFFFF"/>
                            </a:solidFill>
                          </a:uFill>
                          <a:latin typeface="Calibri"/>
                        </a:rPr>
                        <a:t>% 1</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solidFill>
                      <a:srgbClr val="C6D9F1"/>
                    </a:solidFill>
                  </a:tcPr>
                </a:tc>
                <a:extLst>
                  <a:ext uri="{0D108BD9-81ED-4DB2-BD59-A6C34878D82A}">
                    <a16:rowId xmlns="" xmlns:a16="http://schemas.microsoft.com/office/drawing/2014/main" val="10004"/>
                  </a:ext>
                </a:extLst>
              </a:tr>
              <a:tr h="426960">
                <a:tc>
                  <a:txBody>
                    <a:bodyPr/>
                    <a:lstStyle/>
                    <a:p>
                      <a:pPr algn="ctr">
                        <a:lnSpc>
                          <a:spcPct val="100000"/>
                        </a:lnSpc>
                      </a:pPr>
                      <a:r>
                        <a:rPr lang="tr-TR" sz="1800" b="1" strike="noStrike" spc="-1">
                          <a:solidFill>
                            <a:srgbClr val="000000"/>
                          </a:solidFill>
                          <a:uFill>
                            <a:solidFill>
                              <a:srgbClr val="FFFFFF"/>
                            </a:solidFill>
                          </a:uFill>
                          <a:latin typeface="Calibri"/>
                        </a:rPr>
                        <a:t>2015</a:t>
                      </a:r>
                      <a:endParaRPr lang="tr-TR" sz="18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0,25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pPr>
                      <a:r>
                        <a:rPr lang="tr-TR" sz="1800" b="1" strike="noStrike" spc="-1">
                          <a:solidFill>
                            <a:srgbClr val="000000"/>
                          </a:solidFill>
                          <a:uFill>
                            <a:solidFill>
                              <a:srgbClr val="FFFFFF"/>
                            </a:solidFill>
                          </a:uFill>
                          <a:latin typeface="Calibri"/>
                        </a:rPr>
                        <a:t>% 1</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2123640" y="116640"/>
            <a:ext cx="7033320" cy="647640"/>
          </a:xfrm>
          <a:prstGeom prst="rect">
            <a:avLst/>
          </a:prstGeom>
          <a:noFill/>
          <a:ln>
            <a:noFill/>
          </a:ln>
        </p:spPr>
        <p:txBody>
          <a:bodyPr anchor="ctr"/>
          <a:lstStyle/>
          <a:p>
            <a:pPr algn="ctr">
              <a:lnSpc>
                <a:spcPct val="100000"/>
              </a:lnSpc>
            </a:pPr>
            <a:r>
              <a:rPr lang="tr-TR" sz="2200" b="1" strike="noStrike" spc="-1">
                <a:solidFill>
                  <a:srgbClr val="000000"/>
                </a:solidFill>
                <a:uFill>
                  <a:solidFill>
                    <a:srgbClr val="FFFFFF"/>
                  </a:solidFill>
                </a:uFill>
                <a:latin typeface="Calibri"/>
              </a:rPr>
              <a:t>KATMA DEĞER VERGİSİ ARTIRIMI</a:t>
            </a:r>
            <a:endParaRPr lang="tr-TR" sz="1800" b="0" strike="noStrike" spc="-1">
              <a:solidFill>
                <a:srgbClr val="000000"/>
              </a:solidFill>
              <a:uFill>
                <a:solidFill>
                  <a:srgbClr val="FFFFFF"/>
                </a:solidFill>
              </a:uFill>
              <a:latin typeface="Calibri"/>
            </a:endParaRPr>
          </a:p>
        </p:txBody>
      </p:sp>
      <p:sp>
        <p:nvSpPr>
          <p:cNvPr id="308" name="TextShape 2"/>
          <p:cNvSpPr txBox="1"/>
          <p:nvPr/>
        </p:nvSpPr>
        <p:spPr>
          <a:xfrm>
            <a:off x="6553080" y="6356520"/>
            <a:ext cx="2133360" cy="364680"/>
          </a:xfrm>
          <a:prstGeom prst="rect">
            <a:avLst/>
          </a:prstGeom>
          <a:noFill/>
          <a:ln>
            <a:noFill/>
          </a:ln>
        </p:spPr>
        <p:txBody>
          <a:bodyPr anchor="ctr"/>
          <a:lstStyle/>
          <a:p>
            <a:pPr algn="r">
              <a:lnSpc>
                <a:spcPct val="100000"/>
              </a:lnSpc>
            </a:pPr>
            <a:fld id="{03A3CD41-AE73-4D13-A166-8FE1C5AD2219}" type="slidenum">
              <a:rPr lang="tr-TR" sz="1200" b="0" strike="noStrike" spc="-1">
                <a:solidFill>
                  <a:srgbClr val="8B8B8B"/>
                </a:solidFill>
                <a:uFill>
                  <a:solidFill>
                    <a:srgbClr val="FFFFFF"/>
                  </a:solidFill>
                </a:uFill>
                <a:latin typeface="Arial Black"/>
              </a:rPr>
              <a:pPr algn="r">
                <a:lnSpc>
                  <a:spcPct val="100000"/>
                </a:lnSpc>
              </a:pPr>
              <a:t>49</a:t>
            </a:fld>
            <a:endParaRPr lang="tr-TR" sz="1400" b="0" strike="noStrike" spc="-1">
              <a:solidFill>
                <a:srgbClr val="000000"/>
              </a:solidFill>
              <a:uFill>
                <a:solidFill>
                  <a:srgbClr val="FFFFFF"/>
                </a:solidFill>
              </a:uFill>
              <a:latin typeface="Times New Roman"/>
            </a:endParaRPr>
          </a:p>
        </p:txBody>
      </p:sp>
      <p:sp>
        <p:nvSpPr>
          <p:cNvPr id="309" name="CustomShape 3"/>
          <p:cNvSpPr/>
          <p:nvPr/>
        </p:nvSpPr>
        <p:spPr>
          <a:xfrm>
            <a:off x="467640" y="947160"/>
            <a:ext cx="8208720" cy="52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85680" algn="just">
              <a:lnSpc>
                <a:spcPct val="100000"/>
              </a:lnSpc>
            </a:pPr>
            <a:r>
              <a:rPr lang="tr-TR" sz="2000" b="1" strike="noStrike" spc="-1">
                <a:solidFill>
                  <a:srgbClr val="C00000"/>
                </a:solidFill>
                <a:uFill>
                  <a:solidFill>
                    <a:srgbClr val="FFFFFF"/>
                  </a:solidFill>
                </a:uFill>
                <a:latin typeface="Calibri"/>
              </a:rPr>
              <a:t>Katma değer vergisi mükellefleri;</a:t>
            </a:r>
            <a:endParaRPr lang="tr-TR" sz="1800" b="0" strike="noStrike" spc="-1">
              <a:solidFill>
                <a:srgbClr val="000000"/>
              </a:solidFill>
              <a:uFill>
                <a:solidFill>
                  <a:srgbClr val="FFFFFF"/>
                </a:solidFill>
              </a:uFill>
              <a:latin typeface="Arial"/>
            </a:endParaRPr>
          </a:p>
          <a:p>
            <a:pPr marL="85680" algn="just">
              <a:lnSpc>
                <a:spcPct val="100000"/>
              </a:lnSpc>
            </a:pPr>
            <a:endParaRPr lang="tr-TR" sz="1800" b="0" strike="noStrike" spc="-1">
              <a:solidFill>
                <a:srgbClr val="000000"/>
              </a:solidFill>
              <a:uFill>
                <a:solidFill>
                  <a:srgbClr val="FFFFFF"/>
                </a:solidFill>
              </a:uFill>
              <a:latin typeface="Arial"/>
            </a:endParaRPr>
          </a:p>
          <a:p>
            <a:pPr marL="371520" lvl="1" indent="-285480" algn="just">
              <a:lnSpc>
                <a:spcPct val="100000"/>
              </a:lnSpc>
              <a:buClr>
                <a:srgbClr val="000000"/>
              </a:buClr>
              <a:buFont typeface="Wingdings" charset="2"/>
              <a:buChar char=""/>
            </a:pPr>
            <a:r>
              <a:rPr lang="tr-TR" sz="2000" b="1" strike="noStrike" spc="-1">
                <a:solidFill>
                  <a:srgbClr val="000000"/>
                </a:solidFill>
                <a:uFill>
                  <a:solidFill>
                    <a:srgbClr val="FFFFFF"/>
                  </a:solidFill>
                </a:uFill>
                <a:latin typeface="Calibri"/>
              </a:rPr>
              <a:t>Her bir vergilendirme dönemine ilişkin olarak verdikleri beyannamelerinde yer alan </a:t>
            </a:r>
            <a:r>
              <a:rPr lang="tr-TR" sz="2000" b="1" strike="noStrike" spc="-1">
                <a:solidFill>
                  <a:srgbClr val="C00000"/>
                </a:solidFill>
                <a:uFill>
                  <a:solidFill>
                    <a:srgbClr val="FFFFFF"/>
                  </a:solidFill>
                </a:uFill>
                <a:latin typeface="Calibri"/>
              </a:rPr>
              <a:t>hesaplanan</a:t>
            </a:r>
            <a:r>
              <a:rPr lang="tr-TR" sz="2000" b="1" strike="noStrike" spc="-1">
                <a:solidFill>
                  <a:srgbClr val="8064A2"/>
                </a:solidFill>
                <a:uFill>
                  <a:solidFill>
                    <a:srgbClr val="FFFFFF"/>
                  </a:solidFill>
                </a:uFill>
                <a:latin typeface="Calibri"/>
              </a:rPr>
              <a:t> </a:t>
            </a:r>
            <a:r>
              <a:rPr lang="tr-TR" sz="2000" b="1" strike="noStrike" spc="-1">
                <a:solidFill>
                  <a:srgbClr val="C00000"/>
                </a:solidFill>
                <a:uFill>
                  <a:solidFill>
                    <a:srgbClr val="FFFFFF"/>
                  </a:solidFill>
                </a:uFill>
                <a:latin typeface="Calibri"/>
              </a:rPr>
              <a:t>katma değer vergisinin </a:t>
            </a:r>
            <a:r>
              <a:rPr lang="tr-TR" sz="2000" b="1" strike="noStrike" spc="-1">
                <a:solidFill>
                  <a:srgbClr val="000000"/>
                </a:solidFill>
                <a:uFill>
                  <a:solidFill>
                    <a:srgbClr val="FFFFFF"/>
                  </a:solidFill>
                </a:uFill>
                <a:latin typeface="Calibri"/>
              </a:rPr>
              <a:t>yıllık toplamı üzerinden</a:t>
            </a:r>
            <a:endParaRPr lang="tr-TR" sz="1800" b="0" strike="noStrike" spc="-1">
              <a:solidFill>
                <a:srgbClr val="000000"/>
              </a:solidFill>
              <a:uFill>
                <a:solidFill>
                  <a:srgbClr val="FFFFFF"/>
                </a:solidFill>
              </a:uFill>
              <a:latin typeface="Arial"/>
            </a:endParaRPr>
          </a:p>
          <a:p>
            <a:pPr marL="1114560" lvl="2" indent="-342720" algn="just">
              <a:lnSpc>
                <a:spcPct val="100000"/>
              </a:lnSpc>
              <a:buClr>
                <a:srgbClr val="0070C0"/>
              </a:buClr>
              <a:buFont typeface="Arial"/>
              <a:buChar char="•"/>
            </a:pPr>
            <a:r>
              <a:rPr lang="tr-TR" sz="2000" b="1" strike="noStrike" spc="-1">
                <a:solidFill>
                  <a:srgbClr val="0070C0"/>
                </a:solidFill>
                <a:uFill>
                  <a:solidFill>
                    <a:srgbClr val="FFFFFF"/>
                  </a:solidFill>
                </a:uFill>
                <a:latin typeface="Calibri"/>
              </a:rPr>
              <a:t>2011 yılı için 3,5 </a:t>
            </a:r>
            <a:endParaRPr lang="tr-TR" sz="1800" b="0" strike="noStrike" spc="-1">
              <a:solidFill>
                <a:srgbClr val="000000"/>
              </a:solidFill>
              <a:uFill>
                <a:solidFill>
                  <a:srgbClr val="FFFFFF"/>
                </a:solidFill>
              </a:uFill>
              <a:latin typeface="Arial"/>
            </a:endParaRPr>
          </a:p>
          <a:p>
            <a:pPr marL="1114560" lvl="2" indent="-342720" algn="just">
              <a:lnSpc>
                <a:spcPct val="100000"/>
              </a:lnSpc>
              <a:buClr>
                <a:srgbClr val="0070C0"/>
              </a:buClr>
              <a:buFont typeface="Arial"/>
              <a:buChar char="•"/>
            </a:pPr>
            <a:r>
              <a:rPr lang="tr-TR" sz="2000" b="1" strike="noStrike" spc="-1">
                <a:solidFill>
                  <a:srgbClr val="0070C0"/>
                </a:solidFill>
                <a:uFill>
                  <a:solidFill>
                    <a:srgbClr val="FFFFFF"/>
                  </a:solidFill>
                </a:uFill>
                <a:latin typeface="Calibri"/>
              </a:rPr>
              <a:t>2012 yılı için 3</a:t>
            </a:r>
            <a:endParaRPr lang="tr-TR" sz="1800" b="0" strike="noStrike" spc="-1">
              <a:solidFill>
                <a:srgbClr val="000000"/>
              </a:solidFill>
              <a:uFill>
                <a:solidFill>
                  <a:srgbClr val="FFFFFF"/>
                </a:solidFill>
              </a:uFill>
              <a:latin typeface="Arial"/>
            </a:endParaRPr>
          </a:p>
          <a:p>
            <a:pPr marL="1114560" lvl="2" indent="-342720" algn="just">
              <a:lnSpc>
                <a:spcPct val="100000"/>
              </a:lnSpc>
              <a:buClr>
                <a:srgbClr val="0070C0"/>
              </a:buClr>
              <a:buFont typeface="Arial"/>
              <a:buChar char="•"/>
            </a:pPr>
            <a:r>
              <a:rPr lang="tr-TR" sz="2000" b="1" strike="noStrike" spc="-1">
                <a:solidFill>
                  <a:srgbClr val="0070C0"/>
                </a:solidFill>
                <a:uFill>
                  <a:solidFill>
                    <a:srgbClr val="FFFFFF"/>
                  </a:solidFill>
                </a:uFill>
                <a:latin typeface="Calibri"/>
              </a:rPr>
              <a:t>2013 yılı için 2,5</a:t>
            </a:r>
            <a:endParaRPr lang="tr-TR" sz="1800" b="0" strike="noStrike" spc="-1">
              <a:solidFill>
                <a:srgbClr val="000000"/>
              </a:solidFill>
              <a:uFill>
                <a:solidFill>
                  <a:srgbClr val="FFFFFF"/>
                </a:solidFill>
              </a:uFill>
              <a:latin typeface="Arial"/>
            </a:endParaRPr>
          </a:p>
          <a:p>
            <a:pPr marL="1114560" lvl="2" indent="-342720" algn="just">
              <a:lnSpc>
                <a:spcPct val="100000"/>
              </a:lnSpc>
              <a:buClr>
                <a:srgbClr val="0070C0"/>
              </a:buClr>
              <a:buFont typeface="Arial"/>
              <a:buChar char="•"/>
            </a:pPr>
            <a:r>
              <a:rPr lang="tr-TR" sz="2000" b="1" strike="noStrike" spc="-1">
                <a:solidFill>
                  <a:srgbClr val="0070C0"/>
                </a:solidFill>
                <a:uFill>
                  <a:solidFill>
                    <a:srgbClr val="FFFFFF"/>
                  </a:solidFill>
                </a:uFill>
                <a:latin typeface="Calibri"/>
              </a:rPr>
              <a:t>2014 yılı için 2</a:t>
            </a:r>
            <a:endParaRPr lang="tr-TR" sz="1800" b="0" strike="noStrike" spc="-1">
              <a:solidFill>
                <a:srgbClr val="000000"/>
              </a:solidFill>
              <a:uFill>
                <a:solidFill>
                  <a:srgbClr val="FFFFFF"/>
                </a:solidFill>
              </a:uFill>
              <a:latin typeface="Arial"/>
            </a:endParaRPr>
          </a:p>
          <a:p>
            <a:pPr marL="1114560" lvl="2" indent="-342720" algn="just">
              <a:lnSpc>
                <a:spcPct val="100000"/>
              </a:lnSpc>
              <a:buClr>
                <a:srgbClr val="0070C0"/>
              </a:buClr>
              <a:buFont typeface="Arial"/>
              <a:buChar char="•"/>
            </a:pPr>
            <a:r>
              <a:rPr lang="tr-TR" sz="2000" b="1" strike="noStrike" spc="-1">
                <a:solidFill>
                  <a:srgbClr val="0070C0"/>
                </a:solidFill>
                <a:uFill>
                  <a:solidFill>
                    <a:srgbClr val="FFFFFF"/>
                  </a:solidFill>
                </a:uFill>
                <a:latin typeface="Calibri"/>
              </a:rPr>
              <a:t>2015 yılı için 1,5 oranlarında </a:t>
            </a:r>
            <a:endParaRPr lang="tr-TR" sz="1800" b="0" strike="noStrike" spc="-1">
              <a:solidFill>
                <a:srgbClr val="000000"/>
              </a:solidFill>
              <a:uFill>
                <a:solidFill>
                  <a:srgbClr val="FFFFFF"/>
                </a:solidFill>
              </a:uFill>
              <a:latin typeface="Arial"/>
            </a:endParaRPr>
          </a:p>
          <a:p>
            <a:pPr marL="771480" algn="just">
              <a:lnSpc>
                <a:spcPct val="100000"/>
              </a:lnSpc>
            </a:pPr>
            <a:r>
              <a:rPr lang="tr-TR" sz="2000" b="1" strike="noStrike" spc="-1">
                <a:solidFill>
                  <a:srgbClr val="000000"/>
                </a:solidFill>
                <a:uFill>
                  <a:solidFill>
                    <a:srgbClr val="FFFFFF"/>
                  </a:solidFill>
                </a:uFill>
                <a:latin typeface="Calibri"/>
              </a:rPr>
              <a:t>katma değer vergisi artırımı yapacaklar.</a:t>
            </a:r>
            <a:endParaRPr lang="tr-TR" sz="1800" b="0" strike="noStrike" spc="-1">
              <a:solidFill>
                <a:srgbClr val="000000"/>
              </a:solidFill>
              <a:uFill>
                <a:solidFill>
                  <a:srgbClr val="FFFFFF"/>
                </a:solidFill>
              </a:uFill>
              <a:latin typeface="Arial"/>
            </a:endParaRPr>
          </a:p>
          <a:p>
            <a:pPr marL="771480" algn="just">
              <a:lnSpc>
                <a:spcPct val="100000"/>
              </a:lnSpc>
            </a:pPr>
            <a:endParaRPr lang="tr-TR" sz="1800" b="0" strike="noStrike" spc="-1">
              <a:solidFill>
                <a:srgbClr val="000000"/>
              </a:solidFill>
              <a:uFill>
                <a:solidFill>
                  <a:srgbClr val="FFFFFF"/>
                </a:solidFill>
              </a:uFill>
              <a:latin typeface="Arial"/>
            </a:endParaRPr>
          </a:p>
          <a:p>
            <a:pPr marL="371520" lvl="1" indent="-285480" algn="just">
              <a:lnSpc>
                <a:spcPct val="100000"/>
              </a:lnSpc>
              <a:buClr>
                <a:srgbClr val="000000"/>
              </a:buClr>
              <a:buFont typeface="Wingdings" charset="2"/>
              <a:buChar char=""/>
            </a:pPr>
            <a:r>
              <a:rPr lang="tr-TR" sz="2000" b="1" strike="noStrike" spc="-1">
                <a:solidFill>
                  <a:srgbClr val="000000"/>
                </a:solidFill>
                <a:uFill>
                  <a:solidFill>
                    <a:srgbClr val="FFFFFF"/>
                  </a:solidFill>
                </a:uFill>
                <a:latin typeface="Calibri"/>
              </a:rPr>
              <a:t>Artırımın </a:t>
            </a:r>
            <a:r>
              <a:rPr lang="tr-TR" sz="2000" b="1" strike="noStrike" spc="-1">
                <a:solidFill>
                  <a:srgbClr val="FF0000"/>
                </a:solidFill>
                <a:uFill>
                  <a:solidFill>
                    <a:srgbClr val="FFFFFF"/>
                  </a:solidFill>
                </a:uFill>
                <a:latin typeface="Calibri"/>
              </a:rPr>
              <a:t>yıllık</a:t>
            </a:r>
            <a:r>
              <a:rPr lang="tr-TR" sz="2000" b="1" strike="noStrike" spc="-1">
                <a:solidFill>
                  <a:srgbClr val="000000"/>
                </a:solidFill>
                <a:uFill>
                  <a:solidFill>
                    <a:srgbClr val="FFFFFF"/>
                  </a:solidFill>
                </a:uFill>
                <a:latin typeface="Calibri"/>
              </a:rPr>
              <a:t> yapılması gereklidir.</a:t>
            </a:r>
            <a:endParaRPr lang="tr-TR" sz="1800" b="0" strike="noStrike" spc="-1">
              <a:solidFill>
                <a:srgbClr val="000000"/>
              </a:solidFill>
              <a:uFill>
                <a:solidFill>
                  <a:srgbClr val="FFFFFF"/>
                </a:solidFill>
              </a:uFill>
              <a:latin typeface="Arial"/>
            </a:endParaRPr>
          </a:p>
          <a:p>
            <a:pPr marL="85680" algn="just">
              <a:lnSpc>
                <a:spcPct val="100000"/>
              </a:lnSpc>
            </a:pPr>
            <a:endParaRPr lang="tr-TR" sz="1800" b="0" strike="noStrike" spc="-1">
              <a:solidFill>
                <a:srgbClr val="000000"/>
              </a:solidFill>
              <a:uFill>
                <a:solidFill>
                  <a:srgbClr val="FFFFFF"/>
                </a:solidFill>
              </a:uFill>
              <a:latin typeface="Arial"/>
            </a:endParaRPr>
          </a:p>
          <a:p>
            <a:pPr marL="371520" lvl="1" indent="-285480" algn="just">
              <a:lnSpc>
                <a:spcPct val="100000"/>
              </a:lnSpc>
              <a:buClr>
                <a:srgbClr val="000000"/>
              </a:buClr>
              <a:buFont typeface="Wingdings" charset="2"/>
              <a:buChar char=""/>
            </a:pPr>
            <a:r>
              <a:rPr lang="tr-TR" sz="2000" b="1" strike="noStrike" spc="-1">
                <a:solidFill>
                  <a:srgbClr val="000000"/>
                </a:solidFill>
                <a:uFill>
                  <a:solidFill>
                    <a:srgbClr val="FFFFFF"/>
                  </a:solidFill>
                </a:uFill>
                <a:latin typeface="Calibri"/>
              </a:rPr>
              <a:t>İlgili yıllarda katma değer vergisi </a:t>
            </a:r>
            <a:r>
              <a:rPr lang="tr-TR" sz="2000" b="1" strike="noStrike" spc="-1">
                <a:solidFill>
                  <a:srgbClr val="C00000"/>
                </a:solidFill>
                <a:uFill>
                  <a:solidFill>
                    <a:srgbClr val="FFFFFF"/>
                  </a:solidFill>
                </a:uFill>
                <a:latin typeface="Calibri"/>
              </a:rPr>
              <a:t>beyannamesi vermemiş </a:t>
            </a:r>
            <a:r>
              <a:rPr lang="tr-TR" sz="2000" b="1" strike="noStrike" spc="-1">
                <a:solidFill>
                  <a:srgbClr val="000000"/>
                </a:solidFill>
                <a:uFill>
                  <a:solidFill>
                    <a:srgbClr val="FFFFFF"/>
                  </a:solidFill>
                </a:uFill>
                <a:latin typeface="Calibri"/>
              </a:rPr>
              <a:t>mükellefler; </a:t>
            </a:r>
            <a:endParaRPr lang="tr-TR" sz="1800" b="0" strike="noStrike" spc="-1">
              <a:solidFill>
                <a:srgbClr val="000000"/>
              </a:solidFill>
              <a:uFill>
                <a:solidFill>
                  <a:srgbClr val="FFFFFF"/>
                </a:solidFill>
              </a:uFill>
              <a:latin typeface="Arial"/>
            </a:endParaRPr>
          </a:p>
          <a:p>
            <a:pPr marL="1114560" lvl="2" indent="-342720" algn="just">
              <a:lnSpc>
                <a:spcPct val="100000"/>
              </a:lnSpc>
              <a:buClr>
                <a:srgbClr val="0070C0"/>
              </a:buClr>
              <a:buFont typeface="Arial"/>
              <a:buChar char="•"/>
            </a:pPr>
            <a:r>
              <a:rPr lang="tr-TR" sz="2000" b="1" strike="noStrike" spc="-1">
                <a:solidFill>
                  <a:srgbClr val="0070C0"/>
                </a:solidFill>
                <a:uFill>
                  <a:solidFill>
                    <a:srgbClr val="FFFFFF"/>
                  </a:solidFill>
                </a:uFill>
                <a:latin typeface="Calibri"/>
              </a:rPr>
              <a:t>gelir/kurumlar vergisi açısından matrah artırımında bulunacak </a:t>
            </a:r>
            <a:endParaRPr lang="tr-TR" sz="1800" b="0" strike="noStrike" spc="-1">
              <a:solidFill>
                <a:srgbClr val="000000"/>
              </a:solidFill>
              <a:uFill>
                <a:solidFill>
                  <a:srgbClr val="FFFFFF"/>
                </a:solidFill>
              </a:uFill>
              <a:latin typeface="Arial"/>
            </a:endParaRPr>
          </a:p>
          <a:p>
            <a:pPr marL="1114560" lvl="2" indent="-342720" algn="just">
              <a:lnSpc>
                <a:spcPct val="100000"/>
              </a:lnSpc>
              <a:buClr>
                <a:srgbClr val="0070C0"/>
              </a:buClr>
              <a:buFont typeface="Arial"/>
              <a:buChar char="•"/>
            </a:pPr>
            <a:r>
              <a:rPr lang="tr-TR" sz="2000" b="1" strike="noStrike" spc="-1">
                <a:solidFill>
                  <a:srgbClr val="0070C0"/>
                </a:solidFill>
                <a:uFill>
                  <a:solidFill>
                    <a:srgbClr val="FFFFFF"/>
                  </a:solidFill>
                </a:uFill>
                <a:latin typeface="Calibri"/>
              </a:rPr>
              <a:t>artırılan matrahlar üzerinden % 18 oranında katma değer vergisi ödeyerek maddeden yararlanacak.</a:t>
            </a:r>
            <a:endParaRPr lang="tr-TR" sz="1800" b="0" strike="noStrike" spc="-1">
              <a:solidFill>
                <a:srgbClr val="000000"/>
              </a:solidFill>
              <a:uFill>
                <a:solidFill>
                  <a:srgbClr val="FFFFFF"/>
                </a:solidFill>
              </a:uFill>
              <a:latin typeface="Arial"/>
            </a:endParaRPr>
          </a:p>
        </p:txBody>
      </p:sp>
      <p:pic>
        <p:nvPicPr>
          <p:cNvPr id="310" name="Resim 1"/>
          <p:cNvPicPr/>
          <p:nvPr/>
        </p:nvPicPr>
        <p:blipFill>
          <a:blip r:embed="rId2"/>
          <a:stretch/>
        </p:blipFill>
        <p:spPr>
          <a:xfrm>
            <a:off x="6300360" y="2360160"/>
            <a:ext cx="2148480" cy="214848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226FC80-9B2A-470E-87FC-8A4BEC322137}" type="slidenum">
              <a:rPr lang="tr-TR" sz="1200" b="0" strike="noStrike" spc="-1">
                <a:solidFill>
                  <a:srgbClr val="000000"/>
                </a:solidFill>
                <a:uFill>
                  <a:solidFill>
                    <a:srgbClr val="FFFFFF"/>
                  </a:solidFill>
                </a:uFill>
                <a:latin typeface="Arial Black"/>
              </a:rPr>
              <a:pPr algn="r">
                <a:lnSpc>
                  <a:spcPct val="100000"/>
                </a:lnSpc>
              </a:pPr>
              <a:t>5</a:t>
            </a:fld>
            <a:endParaRPr lang="tr-TR" sz="1800" b="0" strike="noStrike" spc="-1">
              <a:solidFill>
                <a:srgbClr val="000000"/>
              </a:solidFill>
              <a:uFill>
                <a:solidFill>
                  <a:srgbClr val="FFFFFF"/>
                </a:solidFill>
              </a:uFill>
              <a:latin typeface="Arial"/>
            </a:endParaRPr>
          </a:p>
        </p:txBody>
      </p:sp>
      <p:sp>
        <p:nvSpPr>
          <p:cNvPr id="103" name="CustomShape 2"/>
          <p:cNvSpPr/>
          <p:nvPr/>
        </p:nvSpPr>
        <p:spPr>
          <a:xfrm>
            <a:off x="2728800" y="188640"/>
            <a:ext cx="56494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KAPSAM (II): </a:t>
            </a:r>
            <a:r>
              <a:rPr lang="tr-TR" sz="2800" b="1" strike="noStrike" spc="-1">
                <a:solidFill>
                  <a:srgbClr val="C00000"/>
                </a:solidFill>
                <a:uFill>
                  <a:solidFill>
                    <a:srgbClr val="FFFFFF"/>
                  </a:solidFill>
                </a:uFill>
                <a:latin typeface="Calibri"/>
              </a:rPr>
              <a:t>Alacak Türleri Açısından</a:t>
            </a:r>
            <a:endParaRPr lang="tr-TR" sz="1800" b="0" strike="noStrike" spc="-1">
              <a:solidFill>
                <a:srgbClr val="000000"/>
              </a:solidFill>
              <a:uFill>
                <a:solidFill>
                  <a:srgbClr val="FFFFFF"/>
                </a:solidFill>
              </a:uFill>
              <a:latin typeface="Arial"/>
            </a:endParaRPr>
          </a:p>
        </p:txBody>
      </p:sp>
      <p:sp>
        <p:nvSpPr>
          <p:cNvPr id="104" name="CustomShape 3"/>
          <p:cNvSpPr/>
          <p:nvPr/>
        </p:nvSpPr>
        <p:spPr>
          <a:xfrm>
            <a:off x="395640" y="1112040"/>
            <a:ext cx="7056360" cy="5556960"/>
          </a:xfrm>
          <a:prstGeom prst="rect">
            <a:avLst/>
          </a:prstGeom>
          <a:noFill/>
          <a:ln>
            <a:noFill/>
          </a:ln>
        </p:spPr>
        <p:style>
          <a:lnRef idx="0">
            <a:scrgbClr r="0" g="0" b="0"/>
          </a:lnRef>
          <a:fillRef idx="0">
            <a:scrgbClr r="0" g="0" b="0"/>
          </a:fillRef>
          <a:effectRef idx="0">
            <a:scrgbClr r="0" g="0" b="0"/>
          </a:effectRef>
          <a:fontRef idx="minor"/>
        </p:style>
        <p:txBody>
          <a:bodyPr/>
          <a:lstStyle/>
          <a:p>
            <a:pPr marL="353880" lvl="1" indent="-246600" algn="just">
              <a:lnSpc>
                <a:spcPct val="100000"/>
              </a:lnSpc>
              <a:buClr>
                <a:srgbClr val="000000"/>
              </a:buClr>
              <a:buFont typeface="Wingdings" charset="2"/>
              <a:buChar char=""/>
            </a:pPr>
            <a:r>
              <a:rPr lang="tr-TR" sz="1800" b="1" strike="noStrike" spc="-1">
                <a:solidFill>
                  <a:srgbClr val="C00000"/>
                </a:solidFill>
                <a:uFill>
                  <a:solidFill>
                    <a:srgbClr val="FFFFFF"/>
                  </a:solidFill>
                </a:uFill>
                <a:latin typeface="Calibri"/>
              </a:rPr>
              <a:t>VERGİLER</a:t>
            </a:r>
            <a:endParaRPr lang="tr-TR" sz="3200" b="0" strike="noStrike" spc="-1">
              <a:solidFill>
                <a:srgbClr val="000000"/>
              </a:solidFill>
              <a:uFill>
                <a:solidFill>
                  <a:srgbClr val="FFFFFF"/>
                </a:solidFill>
              </a:uFill>
              <a:latin typeface="Arial"/>
            </a:endParaRPr>
          </a:p>
          <a:p>
            <a:pPr marL="68400" algn="just">
              <a:lnSpc>
                <a:spcPct val="100000"/>
              </a:lnSpc>
            </a:pP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Gelir vergisi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Kurumlar vergisi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Katma değer vergisi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Özel tüketim vergisi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Motorlu taşıtlar vergisi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Emlak vergisi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Çevre temizlik vergisi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Gümrük vergisi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Diğer vergiler</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355680" lvl="2" indent="-285480">
              <a:lnSpc>
                <a:spcPct val="100000"/>
              </a:lnSpc>
              <a:buClr>
                <a:srgbClr val="000000"/>
              </a:buClr>
              <a:buFont typeface="Wingdings" charset="2"/>
              <a:buChar char=""/>
            </a:pPr>
            <a:r>
              <a:rPr lang="tr-TR" sz="1800" b="1" strike="noStrike" spc="-1">
                <a:solidFill>
                  <a:srgbClr val="C00000"/>
                </a:solidFill>
                <a:uFill>
                  <a:solidFill>
                    <a:srgbClr val="FFFFFF"/>
                  </a:solidFill>
                </a:uFill>
                <a:latin typeface="Calibri"/>
              </a:rPr>
              <a:t> SOSYAL GÜVENLİK PRİMLERİ </a:t>
            </a:r>
            <a:endParaRPr lang="tr-TR" sz="3200" b="0" strike="noStrike" spc="-1">
              <a:solidFill>
                <a:srgbClr val="000000"/>
              </a:solidFill>
              <a:uFill>
                <a:solidFill>
                  <a:srgbClr val="FFFFFF"/>
                </a:solidFill>
              </a:uFill>
              <a:latin typeface="Arial"/>
            </a:endParaRPr>
          </a:p>
          <a:p>
            <a:pPr marL="816120" lvl="2" indent="-28548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Sosyal güvenlik primleri</a:t>
            </a:r>
            <a:endParaRPr lang="tr-TR" sz="3200" b="0" strike="noStrike" spc="-1">
              <a:solidFill>
                <a:srgbClr val="000000"/>
              </a:solidFill>
              <a:uFill>
                <a:solidFill>
                  <a:srgbClr val="FFFFFF"/>
                </a:solidFill>
              </a:uFill>
              <a:latin typeface="Arial"/>
            </a:endParaRPr>
          </a:p>
          <a:p>
            <a:pPr marL="816120" lvl="2" indent="-28548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İdari para cezaları,</a:t>
            </a:r>
            <a:endParaRPr lang="tr-TR" sz="3200" b="0" strike="noStrike" spc="-1">
              <a:solidFill>
                <a:srgbClr val="000000"/>
              </a:solidFill>
              <a:uFill>
                <a:solidFill>
                  <a:srgbClr val="FFFFFF"/>
                </a:solidFill>
              </a:uFill>
              <a:latin typeface="Arial"/>
            </a:endParaRPr>
          </a:p>
          <a:p>
            <a:pPr marL="816120" lvl="2" indent="-28548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Gecikme cezaları, faiz ve zamları</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p:txBody>
      </p:sp>
      <p:sp>
        <p:nvSpPr>
          <p:cNvPr id="105" name="CustomShape 4"/>
          <p:cNvSpPr/>
          <p:nvPr/>
        </p:nvSpPr>
        <p:spPr>
          <a:xfrm>
            <a:off x="4500000" y="2709000"/>
            <a:ext cx="4536000" cy="2736000"/>
          </a:xfrm>
          <a:prstGeom prst="rect">
            <a:avLst/>
          </a:prstGeom>
          <a:noFill/>
          <a:ln>
            <a:noFill/>
          </a:ln>
        </p:spPr>
        <p:style>
          <a:lnRef idx="0">
            <a:scrgbClr r="0" g="0" b="0"/>
          </a:lnRef>
          <a:fillRef idx="0">
            <a:scrgbClr r="0" g="0" b="0"/>
          </a:fillRef>
          <a:effectRef idx="0">
            <a:scrgbClr r="0" g="0" b="0"/>
          </a:effectRef>
          <a:fontRef idx="minor"/>
        </p:style>
        <p:txBody>
          <a:bodyPr/>
          <a:lstStyle/>
          <a:p>
            <a:pPr marL="355680" lvl="2" indent="-285480" algn="just">
              <a:lnSpc>
                <a:spcPct val="100000"/>
              </a:lnSpc>
              <a:buClr>
                <a:srgbClr val="000000"/>
              </a:buClr>
              <a:buFont typeface="Wingdings" charset="2"/>
              <a:buChar char=""/>
            </a:pPr>
            <a:r>
              <a:rPr lang="tr-TR" sz="1800" b="1" strike="noStrike" spc="-1">
                <a:solidFill>
                  <a:srgbClr val="C00000"/>
                </a:solidFill>
                <a:uFill>
                  <a:solidFill>
                    <a:srgbClr val="FFFFFF"/>
                  </a:solidFill>
                </a:uFill>
                <a:latin typeface="Calibri"/>
              </a:rPr>
              <a:t>VERGİ CEZALARI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Vergi cezaları, faizleri ve gecikme zamları </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Gümrük idari para cezaları</a:t>
            </a:r>
            <a:endParaRPr lang="tr-TR" sz="3200" b="0" strike="noStrike" spc="-1">
              <a:solidFill>
                <a:srgbClr val="000000"/>
              </a:solidFill>
              <a:uFill>
                <a:solidFill>
                  <a:srgbClr val="FFFFFF"/>
                </a:solidFill>
              </a:uFill>
              <a:latin typeface="Arial"/>
            </a:endParaRPr>
          </a:p>
        </p:txBody>
      </p:sp>
      <p:sp>
        <p:nvSpPr>
          <p:cNvPr id="106" name="CustomShape 5"/>
          <p:cNvSpPr/>
          <p:nvPr/>
        </p:nvSpPr>
        <p:spPr>
          <a:xfrm>
            <a:off x="3348000" y="1268640"/>
            <a:ext cx="935640" cy="3312000"/>
          </a:xfrm>
          <a:prstGeom prst="rightBrace">
            <a:avLst>
              <a:gd name="adj1" fmla="val 8333"/>
              <a:gd name="adj2" fmla="val 50000"/>
            </a:avLst>
          </a:prstGeom>
          <a:noFill/>
          <a:ln w="38160">
            <a:solidFill>
              <a:srgbClr val="4A7EBB"/>
            </a:solidFill>
            <a:roun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86956CD-65A2-4CCB-B746-5765152F0D6C}" type="slidenum">
              <a:rPr lang="tr-TR" sz="1200" b="0" strike="noStrike" spc="-1">
                <a:solidFill>
                  <a:srgbClr val="000000"/>
                </a:solidFill>
                <a:uFill>
                  <a:solidFill>
                    <a:srgbClr val="FFFFFF"/>
                  </a:solidFill>
                </a:uFill>
                <a:latin typeface="Arial Black"/>
              </a:rPr>
              <a:pPr algn="r">
                <a:lnSpc>
                  <a:spcPct val="100000"/>
                </a:lnSpc>
              </a:pPr>
              <a:t>50</a:t>
            </a:fld>
            <a:endParaRPr lang="tr-TR" sz="1800" b="0" strike="noStrike" spc="-1">
              <a:solidFill>
                <a:srgbClr val="000000"/>
              </a:solidFill>
              <a:uFill>
                <a:solidFill>
                  <a:srgbClr val="FFFFFF"/>
                </a:solidFill>
              </a:uFill>
              <a:latin typeface="Arial"/>
            </a:endParaRPr>
          </a:p>
        </p:txBody>
      </p:sp>
      <p:sp>
        <p:nvSpPr>
          <p:cNvPr id="316" name="TextShape 2"/>
          <p:cNvSpPr txBox="1"/>
          <p:nvPr/>
        </p:nvSpPr>
        <p:spPr>
          <a:xfrm>
            <a:off x="2026800" y="116640"/>
            <a:ext cx="7124040" cy="791640"/>
          </a:xfrm>
          <a:prstGeom prst="rect">
            <a:avLst/>
          </a:prstGeom>
          <a:noFill/>
          <a:ln>
            <a:noFill/>
          </a:ln>
        </p:spPr>
        <p:txBody>
          <a:bodyPr anchor="ctr"/>
          <a:lstStyle/>
          <a:p>
            <a:pPr algn="ctr">
              <a:lnSpc>
                <a:spcPct val="100000"/>
              </a:lnSpc>
            </a:pPr>
            <a:r>
              <a:rPr lang="tr-TR" sz="2000" b="1" strike="noStrike" spc="-1">
                <a:solidFill>
                  <a:srgbClr val="000000"/>
                </a:solidFill>
                <a:uFill>
                  <a:solidFill>
                    <a:srgbClr val="FFFFFF"/>
                  </a:solidFill>
                </a:uFill>
                <a:latin typeface="Calibri"/>
              </a:rPr>
              <a:t>MATRAH ve VERGİ ARTIRIMINA İLİŞKİN ORTAK HÜKÜMLER</a:t>
            </a:r>
            <a:endParaRPr lang="tr-TR" sz="1800" b="0" strike="noStrike" spc="-1">
              <a:solidFill>
                <a:srgbClr val="000000"/>
              </a:solidFill>
              <a:uFill>
                <a:solidFill>
                  <a:srgbClr val="FFFFFF"/>
                </a:solidFill>
              </a:uFill>
              <a:latin typeface="Calibri"/>
            </a:endParaRPr>
          </a:p>
        </p:txBody>
      </p:sp>
      <p:sp>
        <p:nvSpPr>
          <p:cNvPr id="317" name="TextShape 3"/>
          <p:cNvSpPr txBox="1"/>
          <p:nvPr/>
        </p:nvSpPr>
        <p:spPr>
          <a:xfrm>
            <a:off x="395640" y="1484640"/>
            <a:ext cx="8496720" cy="4464000"/>
          </a:xfrm>
          <a:prstGeom prst="rect">
            <a:avLst/>
          </a:prstGeom>
          <a:noFill/>
          <a:ln>
            <a:noFill/>
          </a:ln>
        </p:spPr>
        <p:txBody>
          <a:bodyPr/>
          <a:lstStyle/>
          <a:p>
            <a:pPr marL="361800" indent="-275760" algn="just">
              <a:lnSpc>
                <a:spcPct val="80000"/>
              </a:lnSpc>
              <a:buClr>
                <a:srgbClr val="0070C0"/>
              </a:buClr>
              <a:buFont typeface="Wingdings" charset="2"/>
              <a:buChar char=""/>
            </a:pPr>
            <a:r>
              <a:rPr lang="tr-TR" sz="2400" b="1" strike="noStrike" spc="-1">
                <a:solidFill>
                  <a:srgbClr val="0070C0"/>
                </a:solidFill>
                <a:uFill>
                  <a:solidFill>
                    <a:srgbClr val="FFFFFF"/>
                  </a:solidFill>
                </a:uFill>
                <a:latin typeface="Calibri"/>
              </a:rPr>
              <a:t>Matrah/vergi artırımı üzerinden hesaplanan vergiler, süresinde ödenmediği takdirde gecikme zammı 2 kat olarak uygulanacak.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1800" indent="-275760" algn="just">
              <a:lnSpc>
                <a:spcPct val="80000"/>
              </a:lnSpc>
              <a:buClr>
                <a:srgbClr val="000000"/>
              </a:buClr>
              <a:buFont typeface="Wingdings" charset="2"/>
              <a:buChar char=""/>
            </a:pPr>
            <a:r>
              <a:rPr lang="tr-TR" sz="2400" b="1" strike="noStrike" spc="-1">
                <a:solidFill>
                  <a:srgbClr val="000000"/>
                </a:solidFill>
                <a:uFill>
                  <a:solidFill>
                    <a:srgbClr val="FFFFFF"/>
                  </a:solidFill>
                </a:uFill>
                <a:latin typeface="Calibri"/>
              </a:rPr>
              <a:t>Matrah/vergi artırımında bulunan mükellefler hakkında bu Kanundan önce başlanılmış incelemelerin </a:t>
            </a:r>
            <a:r>
              <a:rPr lang="tr-TR" sz="2400" b="1" strike="noStrike" spc="-1">
                <a:solidFill>
                  <a:srgbClr val="FF0000"/>
                </a:solidFill>
                <a:uFill>
                  <a:solidFill>
                    <a:srgbClr val="FFFFFF"/>
                  </a:solidFill>
                </a:uFill>
                <a:latin typeface="Calibri"/>
              </a:rPr>
              <a:t>1 ay içinde</a:t>
            </a:r>
            <a:r>
              <a:rPr lang="tr-TR" sz="2400" b="1" strike="noStrike" spc="-1">
                <a:solidFill>
                  <a:srgbClr val="000000"/>
                </a:solidFill>
                <a:uFill>
                  <a:solidFill>
                    <a:srgbClr val="FFFFFF"/>
                  </a:solidFill>
                </a:uFill>
                <a:latin typeface="Calibri"/>
              </a:rPr>
              <a:t> bitirilmemesi halinde bu işlemlere devam edilmeyecek.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1800" indent="-275760" algn="just">
              <a:lnSpc>
                <a:spcPct val="80000"/>
              </a:lnSpc>
              <a:buClr>
                <a:srgbClr val="000000"/>
              </a:buClr>
              <a:buFont typeface="Wingdings" charset="2"/>
              <a:buChar char=""/>
            </a:pPr>
            <a:r>
              <a:rPr lang="tr-TR" sz="2400" b="1" strike="noStrike" spc="-1">
                <a:solidFill>
                  <a:srgbClr val="000000"/>
                </a:solidFill>
                <a:uFill>
                  <a:solidFill>
                    <a:srgbClr val="FFFFFF"/>
                  </a:solidFill>
                </a:uFill>
                <a:latin typeface="Calibri"/>
              </a:rPr>
              <a:t>Matrah/vergi artırımdan aşağıdaki kişiler </a:t>
            </a:r>
            <a:r>
              <a:rPr lang="tr-TR" sz="2400" b="1" strike="noStrike" spc="-1">
                <a:solidFill>
                  <a:srgbClr val="FF0000"/>
                </a:solidFill>
                <a:uFill>
                  <a:solidFill>
                    <a:srgbClr val="FFFFFF"/>
                  </a:solidFill>
                </a:uFill>
                <a:latin typeface="Calibri"/>
              </a:rPr>
              <a:t>yararlanamayacak;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896760" indent="-269640" algn="just">
              <a:lnSpc>
                <a:spcPct val="100000"/>
              </a:lnSpc>
              <a:buClr>
                <a:srgbClr val="0070C0"/>
              </a:buClr>
              <a:buFont typeface="Arial"/>
              <a:buChar char="•"/>
            </a:pPr>
            <a:r>
              <a:rPr lang="tr-TR" sz="2400" b="1" strike="noStrike" spc="-1">
                <a:solidFill>
                  <a:srgbClr val="0070C0"/>
                </a:solidFill>
                <a:uFill>
                  <a:solidFill>
                    <a:srgbClr val="FFFFFF"/>
                  </a:solidFill>
                </a:uFill>
                <a:latin typeface="Calibri"/>
              </a:rPr>
              <a:t>Defter, kayıt ve belgeleri yok edenler </a:t>
            </a:r>
            <a:endParaRPr lang="tr-TR" sz="3200" b="0" strike="noStrike" spc="-1">
              <a:solidFill>
                <a:srgbClr val="000000"/>
              </a:solidFill>
              <a:uFill>
                <a:solidFill>
                  <a:srgbClr val="FFFFFF"/>
                </a:solidFill>
              </a:uFill>
              <a:latin typeface="Arial"/>
            </a:endParaRPr>
          </a:p>
          <a:p>
            <a:pPr marL="896760" indent="-269640" algn="just">
              <a:lnSpc>
                <a:spcPct val="100000"/>
              </a:lnSpc>
              <a:buClr>
                <a:srgbClr val="0070C0"/>
              </a:buClr>
              <a:buFont typeface="Arial"/>
              <a:buChar char="•"/>
            </a:pPr>
            <a:r>
              <a:rPr lang="tr-TR" sz="2400" b="1" strike="noStrike" spc="-1">
                <a:solidFill>
                  <a:srgbClr val="0070C0"/>
                </a:solidFill>
                <a:uFill>
                  <a:solidFill>
                    <a:srgbClr val="FFFFFF"/>
                  </a:solidFill>
                </a:uFill>
                <a:latin typeface="Calibri"/>
              </a:rPr>
              <a:t>Defter sahifelerini yok ederek yerine başka yapraklar koyanlar veya hiç yaprak koymayanlar </a:t>
            </a:r>
            <a:endParaRPr lang="tr-TR" sz="3200" b="0" strike="noStrike" spc="-1">
              <a:solidFill>
                <a:srgbClr val="000000"/>
              </a:solidFill>
              <a:uFill>
                <a:solidFill>
                  <a:srgbClr val="FFFFFF"/>
                </a:solidFill>
              </a:uFill>
              <a:latin typeface="Arial"/>
            </a:endParaRPr>
          </a:p>
          <a:p>
            <a:pPr marL="896760" indent="-269640" algn="just">
              <a:lnSpc>
                <a:spcPct val="100000"/>
              </a:lnSpc>
              <a:buClr>
                <a:srgbClr val="0070C0"/>
              </a:buClr>
              <a:buFont typeface="Arial"/>
              <a:buChar char="•"/>
            </a:pPr>
            <a:r>
              <a:rPr lang="tr-TR" sz="2400" b="1" strike="noStrike" spc="-1">
                <a:solidFill>
                  <a:srgbClr val="0070C0"/>
                </a:solidFill>
                <a:uFill>
                  <a:solidFill>
                    <a:srgbClr val="FFFFFF"/>
                  </a:solidFill>
                </a:uFill>
                <a:latin typeface="Calibri"/>
              </a:rPr>
              <a:t>Belgelerin asıl veya suretlerini tamamen veya kısmen sahte olarak düzenleyenler</a:t>
            </a:r>
            <a:endParaRPr lang="tr-TR" sz="3200" b="0" strike="noStrike" spc="-1">
              <a:solidFill>
                <a:srgbClr val="000000"/>
              </a:solidFill>
              <a:uFill>
                <a:solidFill>
                  <a:srgbClr val="FFFFFF"/>
                </a:solidFill>
              </a:u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10A21A5-A40C-4E64-BFF9-28BC113DE823}" type="slidenum">
              <a:rPr lang="tr-TR" sz="1200" b="0" strike="noStrike" spc="-1">
                <a:solidFill>
                  <a:srgbClr val="000000"/>
                </a:solidFill>
                <a:uFill>
                  <a:solidFill>
                    <a:srgbClr val="FFFFFF"/>
                  </a:solidFill>
                </a:uFill>
                <a:latin typeface="Arial Black"/>
              </a:rPr>
              <a:pPr algn="r">
                <a:lnSpc>
                  <a:spcPct val="100000"/>
                </a:lnSpc>
              </a:pPr>
              <a:t>51</a:t>
            </a:fld>
            <a:endParaRPr lang="tr-TR" sz="1800" b="0" strike="noStrike" spc="-1">
              <a:solidFill>
                <a:srgbClr val="000000"/>
              </a:solidFill>
              <a:uFill>
                <a:solidFill>
                  <a:srgbClr val="FFFFFF"/>
                </a:solidFill>
              </a:uFill>
              <a:latin typeface="Arial"/>
            </a:endParaRPr>
          </a:p>
        </p:txBody>
      </p:sp>
      <p:sp>
        <p:nvSpPr>
          <p:cNvPr id="319" name="TextShape 2"/>
          <p:cNvSpPr txBox="1"/>
          <p:nvPr/>
        </p:nvSpPr>
        <p:spPr>
          <a:xfrm>
            <a:off x="2267640" y="116640"/>
            <a:ext cx="7052040" cy="647640"/>
          </a:xfrm>
          <a:prstGeom prst="rect">
            <a:avLst/>
          </a:prstGeom>
          <a:noFill/>
          <a:ln>
            <a:noFill/>
          </a:ln>
        </p:spPr>
        <p:txBody>
          <a:bodyPr anchor="ctr"/>
          <a:lstStyle/>
          <a:p>
            <a:pPr algn="ctr">
              <a:lnSpc>
                <a:spcPct val="100000"/>
              </a:lnSpc>
            </a:pPr>
            <a:r>
              <a:rPr lang="tr-TR" sz="2000" b="1" strike="noStrike" spc="-1">
                <a:solidFill>
                  <a:srgbClr val="8064A2"/>
                </a:solidFill>
                <a:uFill>
                  <a:solidFill>
                    <a:srgbClr val="FFFFFF"/>
                  </a:solidFill>
                </a:uFill>
                <a:latin typeface="Calibri"/>
              </a:rPr>
              <a:t>
</a:t>
            </a:r>
            <a:r>
              <a:rPr lang="tr-TR" sz="2000" b="1" strike="noStrike" spc="-1">
                <a:solidFill>
                  <a:srgbClr val="000000"/>
                </a:solidFill>
                <a:uFill>
                  <a:solidFill>
                    <a:srgbClr val="FFFFFF"/>
                  </a:solidFill>
                </a:uFill>
                <a:latin typeface="Calibri"/>
              </a:rPr>
              <a:t>İŞLETMEDE BULUNDUĞU HALDE KAYITLARDA YER ALMAYAN KIYMETLER</a:t>
            </a:r>
            <a:endParaRPr lang="tr-TR" sz="1800" b="0" strike="noStrike" spc="-1">
              <a:solidFill>
                <a:srgbClr val="000000"/>
              </a:solidFill>
              <a:uFill>
                <a:solidFill>
                  <a:srgbClr val="FFFFFF"/>
                </a:solidFill>
              </a:uFill>
              <a:latin typeface="Calibri"/>
            </a:endParaRPr>
          </a:p>
        </p:txBody>
      </p:sp>
      <p:sp>
        <p:nvSpPr>
          <p:cNvPr id="320" name="TextShape 3"/>
          <p:cNvSpPr txBox="1"/>
          <p:nvPr/>
        </p:nvSpPr>
        <p:spPr>
          <a:xfrm>
            <a:off x="467640" y="1340640"/>
            <a:ext cx="8064360" cy="4824000"/>
          </a:xfrm>
          <a:prstGeom prst="rect">
            <a:avLst/>
          </a:prstGeom>
          <a:noFill/>
          <a:ln>
            <a:noFill/>
          </a:ln>
        </p:spPr>
        <p:txBody>
          <a:bodyPr/>
          <a:lstStyle/>
          <a:p>
            <a:pPr marL="264960" indent="-264600" algn="just">
              <a:lnSpc>
                <a:spcPct val="80000"/>
              </a:lnSpc>
              <a:buClr>
                <a:srgbClr val="000000"/>
              </a:buClr>
              <a:buFont typeface="Wingdings" charset="2"/>
              <a:buChar char=""/>
            </a:pPr>
            <a:r>
              <a:rPr lang="tr-TR" sz="2200" b="1" strike="noStrike" spc="-1">
                <a:solidFill>
                  <a:srgbClr val="0070C0"/>
                </a:solidFill>
                <a:uFill>
                  <a:solidFill>
                    <a:srgbClr val="FFFFFF"/>
                  </a:solidFill>
                </a:uFill>
                <a:latin typeface="Calibri"/>
              </a:rPr>
              <a:t>Kayıtlarda yer almayan emtia, makine, teçhizat ve demirbaşların deftere kaydına imkan veriliyor.</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754560" lvl="1" indent="-342720" algn="just">
              <a:lnSpc>
                <a:spcPct val="80000"/>
              </a:lnSpc>
              <a:buClr>
                <a:srgbClr val="FF0000"/>
              </a:buClr>
              <a:buFont typeface="Arial"/>
              <a:buChar char="•"/>
            </a:pPr>
            <a:r>
              <a:rPr lang="tr-TR" sz="2200" b="1" strike="noStrike" spc="-1">
                <a:solidFill>
                  <a:srgbClr val="FF0000"/>
                </a:solidFill>
                <a:uFill>
                  <a:solidFill>
                    <a:srgbClr val="FFFFFF"/>
                  </a:solidFill>
                </a:uFill>
                <a:latin typeface="Calibri"/>
              </a:rPr>
              <a:t>Genel orana</a:t>
            </a:r>
            <a:r>
              <a:rPr lang="tr-TR" sz="2200" b="1" strike="noStrike" spc="-1">
                <a:solidFill>
                  <a:srgbClr val="0070C0"/>
                </a:solidFill>
                <a:uFill>
                  <a:solidFill>
                    <a:srgbClr val="FFFFFF"/>
                  </a:solidFill>
                </a:uFill>
                <a:latin typeface="Calibri"/>
              </a:rPr>
              <a:t> tabi kıymetlerde </a:t>
            </a:r>
            <a:r>
              <a:rPr lang="tr-TR" sz="2200" b="1" strike="noStrike" spc="-1">
                <a:solidFill>
                  <a:srgbClr val="FF0000"/>
                </a:solidFill>
                <a:uFill>
                  <a:solidFill>
                    <a:srgbClr val="FFFFFF"/>
                  </a:solidFill>
                </a:uFill>
                <a:latin typeface="Calibri"/>
              </a:rPr>
              <a:t>% 10</a:t>
            </a:r>
            <a:r>
              <a:rPr lang="tr-TR" sz="2200" b="1" strike="noStrike" spc="-1">
                <a:solidFill>
                  <a:srgbClr val="0070C0"/>
                </a:solidFill>
                <a:uFill>
                  <a:solidFill>
                    <a:srgbClr val="FFFFFF"/>
                  </a:solidFill>
                </a:uFill>
                <a:latin typeface="Calibri"/>
              </a:rPr>
              <a:t> oranında,</a:t>
            </a:r>
            <a:endParaRPr lang="tr-TR" sz="3200" b="0" strike="noStrike" spc="-1">
              <a:solidFill>
                <a:srgbClr val="000000"/>
              </a:solidFill>
              <a:uFill>
                <a:solidFill>
                  <a:srgbClr val="FFFFFF"/>
                </a:solidFill>
              </a:uFill>
              <a:latin typeface="Arial"/>
            </a:endParaRPr>
          </a:p>
          <a:p>
            <a:pPr marL="754560" lvl="1" indent="-342720" algn="just">
              <a:lnSpc>
                <a:spcPct val="80000"/>
              </a:lnSpc>
              <a:buClr>
                <a:srgbClr val="FF0000"/>
              </a:buClr>
              <a:buFont typeface="Arial"/>
              <a:buChar char="•"/>
            </a:pPr>
            <a:r>
              <a:rPr lang="tr-TR" sz="2200" b="1" strike="noStrike" spc="-1">
                <a:solidFill>
                  <a:srgbClr val="FF0000"/>
                </a:solidFill>
                <a:uFill>
                  <a:solidFill>
                    <a:srgbClr val="FFFFFF"/>
                  </a:solidFill>
                </a:uFill>
                <a:latin typeface="Calibri"/>
              </a:rPr>
              <a:t>İndirimli orana</a:t>
            </a:r>
            <a:r>
              <a:rPr lang="tr-TR" sz="2200" b="1" strike="noStrike" spc="-1">
                <a:solidFill>
                  <a:srgbClr val="0070C0"/>
                </a:solidFill>
                <a:uFill>
                  <a:solidFill>
                    <a:srgbClr val="FFFFFF"/>
                  </a:solidFill>
                </a:uFill>
                <a:latin typeface="Calibri"/>
              </a:rPr>
              <a:t> tabi olanlarda ise kıymetlerin tabi olduğu </a:t>
            </a:r>
            <a:r>
              <a:rPr lang="tr-TR" sz="2200" b="1" strike="noStrike" spc="-1">
                <a:solidFill>
                  <a:srgbClr val="FF0000"/>
                </a:solidFill>
                <a:uFill>
                  <a:solidFill>
                    <a:srgbClr val="FFFFFF"/>
                  </a:solidFill>
                </a:uFill>
                <a:latin typeface="Calibri"/>
              </a:rPr>
              <a:t>KDV oranlarının yarısı</a:t>
            </a:r>
            <a:r>
              <a:rPr lang="tr-TR" sz="2200" b="1" strike="noStrike" spc="-1">
                <a:solidFill>
                  <a:srgbClr val="0070C0"/>
                </a:solidFill>
                <a:uFill>
                  <a:solidFill>
                    <a:srgbClr val="FFFFFF"/>
                  </a:solidFill>
                </a:uFill>
                <a:latin typeface="Calibri"/>
              </a:rPr>
              <a:t> oranında</a:t>
            </a:r>
            <a:endParaRPr lang="tr-TR" sz="3200" b="0" strike="noStrike" spc="-1">
              <a:solidFill>
                <a:srgbClr val="000000"/>
              </a:solidFill>
              <a:uFill>
                <a:solidFill>
                  <a:srgbClr val="FFFFFF"/>
                </a:solidFill>
              </a:uFill>
              <a:latin typeface="Arial"/>
            </a:endParaRPr>
          </a:p>
          <a:p>
            <a:pPr marL="399960" algn="just">
              <a:lnSpc>
                <a:spcPct val="80000"/>
              </a:lnSpc>
            </a:pPr>
            <a:endParaRPr lang="tr-TR" sz="3200" b="0" strike="noStrike" spc="-1">
              <a:solidFill>
                <a:srgbClr val="000000"/>
              </a:solidFill>
              <a:uFill>
                <a:solidFill>
                  <a:srgbClr val="FFFFFF"/>
                </a:solidFill>
              </a:uFill>
              <a:latin typeface="Arial"/>
            </a:endParaRPr>
          </a:p>
          <a:p>
            <a:pPr marL="264960" indent="-264600" algn="just">
              <a:lnSpc>
                <a:spcPct val="80000"/>
              </a:lnSpc>
            </a:pPr>
            <a:r>
              <a:rPr lang="tr-TR" sz="2200" b="1" strike="noStrike" spc="-1">
                <a:solidFill>
                  <a:srgbClr val="C00000"/>
                </a:solidFill>
                <a:uFill>
                  <a:solidFill>
                    <a:srgbClr val="FFFFFF"/>
                  </a:solidFill>
                </a:uFill>
                <a:latin typeface="Calibri"/>
              </a:rPr>
              <a:t>	      </a:t>
            </a:r>
            <a:r>
              <a:rPr lang="tr-TR" sz="2200" b="1" strike="noStrike" spc="-1">
                <a:solidFill>
                  <a:srgbClr val="FF0000"/>
                </a:solidFill>
                <a:uFill>
                  <a:solidFill>
                    <a:srgbClr val="FFFFFF"/>
                  </a:solidFill>
                </a:uFill>
                <a:latin typeface="Calibri"/>
              </a:rPr>
              <a:t>hesaplanacak katma değer vergisi ödenecek.</a:t>
            </a:r>
            <a:endParaRPr lang="tr-TR" sz="3200" b="0" strike="noStrike" spc="-1">
              <a:solidFill>
                <a:srgbClr val="000000"/>
              </a:solidFill>
              <a:uFill>
                <a:solidFill>
                  <a:srgbClr val="FFFFFF"/>
                </a:solidFill>
              </a:uFill>
              <a:latin typeface="Arial"/>
            </a:endParaRPr>
          </a:p>
          <a:p>
            <a:pPr marL="264960" indent="-264600" algn="just">
              <a:lnSpc>
                <a:spcPct val="80000"/>
              </a:lnSpc>
            </a:pPr>
            <a:endParaRPr lang="tr-TR" sz="3200" b="0" strike="noStrike" spc="-1">
              <a:solidFill>
                <a:srgbClr val="000000"/>
              </a:solidFill>
              <a:uFill>
                <a:solidFill>
                  <a:srgbClr val="FFFFFF"/>
                </a:solidFill>
              </a:uFill>
              <a:latin typeface="Arial"/>
            </a:endParaRPr>
          </a:p>
          <a:p>
            <a:pPr marL="264960" indent="-264600" algn="just">
              <a:lnSpc>
                <a:spcPct val="80000"/>
              </a:lnSpc>
              <a:buClr>
                <a:srgbClr val="000000"/>
              </a:buClr>
              <a:buFont typeface="Wingdings" charset="2"/>
              <a:buChar char=""/>
            </a:pPr>
            <a:r>
              <a:rPr lang="tr-TR" sz="2200" b="1" strike="noStrike" spc="-1">
                <a:solidFill>
                  <a:srgbClr val="000000"/>
                </a:solidFill>
                <a:uFill>
                  <a:solidFill>
                    <a:srgbClr val="FFFFFF"/>
                  </a:solidFill>
                </a:uFill>
                <a:latin typeface="Calibri"/>
              </a:rPr>
              <a:t>Sadece </a:t>
            </a:r>
            <a:r>
              <a:rPr lang="tr-TR" sz="2200" b="1" strike="noStrike" spc="-1">
                <a:solidFill>
                  <a:srgbClr val="FF0000"/>
                </a:solidFill>
                <a:uFill>
                  <a:solidFill>
                    <a:srgbClr val="FFFFFF"/>
                  </a:solidFill>
                </a:uFill>
                <a:latin typeface="Calibri"/>
              </a:rPr>
              <a:t>emtia</a:t>
            </a:r>
            <a:r>
              <a:rPr lang="tr-TR" sz="2200" b="1" strike="noStrike" spc="-1">
                <a:solidFill>
                  <a:srgbClr val="000000"/>
                </a:solidFill>
                <a:uFill>
                  <a:solidFill>
                    <a:srgbClr val="FFFFFF"/>
                  </a:solidFill>
                </a:uFill>
                <a:latin typeface="Calibri"/>
              </a:rPr>
              <a:t> üzerinden ödenen vergi </a:t>
            </a:r>
            <a:r>
              <a:rPr lang="tr-TR" sz="2200" b="1" strike="noStrike" spc="-1">
                <a:solidFill>
                  <a:srgbClr val="FF0000"/>
                </a:solidFill>
                <a:uFill>
                  <a:solidFill>
                    <a:srgbClr val="FFFFFF"/>
                  </a:solidFill>
                </a:uFill>
                <a:latin typeface="Calibri"/>
              </a:rPr>
              <a:t>indirim</a:t>
            </a:r>
            <a:r>
              <a:rPr lang="tr-TR" sz="2200" b="1" strike="noStrike" spc="-1">
                <a:solidFill>
                  <a:srgbClr val="000000"/>
                </a:solidFill>
                <a:uFill>
                  <a:solidFill>
                    <a:srgbClr val="FFFFFF"/>
                  </a:solidFill>
                </a:uFill>
                <a:latin typeface="Calibri"/>
              </a:rPr>
              <a:t> konusu yapılabilecek.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264960" indent="-264600" algn="just">
              <a:lnSpc>
                <a:spcPct val="80000"/>
              </a:lnSpc>
              <a:buClr>
                <a:srgbClr val="000000"/>
              </a:buClr>
              <a:buFont typeface="Wingdings" charset="2"/>
              <a:buChar char=""/>
            </a:pPr>
            <a:r>
              <a:rPr lang="tr-TR" sz="2200" b="1" strike="noStrike" spc="-1">
                <a:solidFill>
                  <a:srgbClr val="0070C0"/>
                </a:solidFill>
                <a:uFill>
                  <a:solidFill>
                    <a:srgbClr val="FFFFFF"/>
                  </a:solidFill>
                </a:uFill>
                <a:latin typeface="Calibri"/>
              </a:rPr>
              <a:t>Beyan edilen kıymetler için KDV Kanunu uyarınca sorumluluk uygulaması yapılmayacaktır.</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264960" indent="-264600" algn="just">
              <a:lnSpc>
                <a:spcPct val="80000"/>
              </a:lnSpc>
              <a:buClr>
                <a:srgbClr val="000000"/>
              </a:buClr>
              <a:buFont typeface="Wingdings" charset="2"/>
              <a:buChar char=""/>
            </a:pPr>
            <a:r>
              <a:rPr lang="tr-TR" sz="2200" b="1" strike="noStrike" spc="-1">
                <a:solidFill>
                  <a:srgbClr val="000000"/>
                </a:solidFill>
                <a:uFill>
                  <a:solidFill>
                    <a:srgbClr val="FFFFFF"/>
                  </a:solidFill>
                </a:uFill>
                <a:latin typeface="Calibri"/>
              </a:rPr>
              <a:t>Beyan edilen kıymetlerin </a:t>
            </a:r>
            <a:r>
              <a:rPr lang="tr-TR" sz="2200" b="1" strike="noStrike" spc="-1">
                <a:solidFill>
                  <a:srgbClr val="FF0000"/>
                </a:solidFill>
                <a:uFill>
                  <a:solidFill>
                    <a:srgbClr val="FFFFFF"/>
                  </a:solidFill>
                </a:uFill>
                <a:latin typeface="Calibri"/>
              </a:rPr>
              <a:t>satış bedeli</a:t>
            </a:r>
            <a:r>
              <a:rPr lang="tr-TR" sz="2200" b="1" strike="noStrike" spc="-1">
                <a:solidFill>
                  <a:srgbClr val="000000"/>
                </a:solidFill>
                <a:uFill>
                  <a:solidFill>
                    <a:srgbClr val="FFFFFF"/>
                  </a:solidFill>
                </a:uFill>
                <a:latin typeface="Calibri"/>
              </a:rPr>
              <a:t> bunların deftere kaydedilen bedelinden </a:t>
            </a:r>
            <a:r>
              <a:rPr lang="tr-TR" sz="2200" b="1" strike="noStrike" spc="-1">
                <a:solidFill>
                  <a:srgbClr val="FF0000"/>
                </a:solidFill>
                <a:uFill>
                  <a:solidFill>
                    <a:srgbClr val="FFFFFF"/>
                  </a:solidFill>
                </a:uFill>
                <a:latin typeface="Calibri"/>
              </a:rPr>
              <a:t>düşük</a:t>
            </a:r>
            <a:r>
              <a:rPr lang="tr-TR" sz="2200" b="1" strike="noStrike" spc="-1">
                <a:solidFill>
                  <a:srgbClr val="000000"/>
                </a:solidFill>
                <a:uFill>
                  <a:solidFill>
                    <a:srgbClr val="FFFFFF"/>
                  </a:solidFill>
                </a:uFill>
                <a:latin typeface="Calibri"/>
              </a:rPr>
              <a:t> olamayacaktır.</a:t>
            </a:r>
            <a:endParaRPr lang="tr-TR" sz="3200" b="0" strike="noStrike" spc="-1">
              <a:solidFill>
                <a:srgbClr val="000000"/>
              </a:solidFill>
              <a:uFill>
                <a:solidFill>
                  <a:srgbClr val="FFFFFF"/>
                </a:solidFill>
              </a:uFill>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75CB753-FF25-431C-A3A9-F2F85BEA13E4}" type="slidenum">
              <a:rPr lang="tr-TR" sz="1200" b="0" strike="noStrike" spc="-1">
                <a:solidFill>
                  <a:srgbClr val="000000"/>
                </a:solidFill>
                <a:uFill>
                  <a:solidFill>
                    <a:srgbClr val="FFFFFF"/>
                  </a:solidFill>
                </a:uFill>
                <a:latin typeface="Arial Black"/>
              </a:rPr>
              <a:pPr algn="r">
                <a:lnSpc>
                  <a:spcPct val="100000"/>
                </a:lnSpc>
              </a:pPr>
              <a:t>52</a:t>
            </a:fld>
            <a:endParaRPr lang="tr-TR" sz="1800" b="0" strike="noStrike" spc="-1">
              <a:solidFill>
                <a:srgbClr val="000000"/>
              </a:solidFill>
              <a:uFill>
                <a:solidFill>
                  <a:srgbClr val="FFFFFF"/>
                </a:solidFill>
              </a:uFill>
              <a:latin typeface="Arial"/>
            </a:endParaRPr>
          </a:p>
        </p:txBody>
      </p:sp>
      <p:sp>
        <p:nvSpPr>
          <p:cNvPr id="322" name="TextShape 2"/>
          <p:cNvSpPr txBox="1"/>
          <p:nvPr/>
        </p:nvSpPr>
        <p:spPr>
          <a:xfrm>
            <a:off x="1937880" y="44640"/>
            <a:ext cx="7198200" cy="866160"/>
          </a:xfrm>
          <a:prstGeom prst="rect">
            <a:avLst/>
          </a:prstGeom>
          <a:noFill/>
          <a:ln>
            <a:noFill/>
          </a:ln>
        </p:spPr>
        <p:txBody>
          <a:bodyPr anchor="ctr"/>
          <a:lstStyle/>
          <a:p>
            <a:pPr algn="ctr">
              <a:lnSpc>
                <a:spcPct val="100000"/>
              </a:lnSpc>
            </a:pPr>
            <a:r>
              <a:rPr lang="tr-TR" sz="2000" b="1" strike="noStrike" spc="-1">
                <a:solidFill>
                  <a:srgbClr val="000000"/>
                </a:solidFill>
                <a:uFill>
                  <a:solidFill>
                    <a:srgbClr val="FFFFFF"/>
                  </a:solidFill>
                </a:uFill>
                <a:latin typeface="Calibri"/>
              </a:rPr>
              <a:t>KAYITLARDA YER ALDIĞI HALDE
İŞLETMEDE BULUNMAYAN EMTİA</a:t>
            </a:r>
            <a:endParaRPr lang="tr-TR" sz="1800" b="0" strike="noStrike" spc="-1">
              <a:solidFill>
                <a:srgbClr val="000000"/>
              </a:solidFill>
              <a:uFill>
                <a:solidFill>
                  <a:srgbClr val="FFFFFF"/>
                </a:solidFill>
              </a:uFill>
              <a:latin typeface="Calibri"/>
            </a:endParaRPr>
          </a:p>
        </p:txBody>
      </p:sp>
      <p:sp>
        <p:nvSpPr>
          <p:cNvPr id="323" name="TextShape 3"/>
          <p:cNvSpPr txBox="1"/>
          <p:nvPr/>
        </p:nvSpPr>
        <p:spPr>
          <a:xfrm>
            <a:off x="611640" y="1556640"/>
            <a:ext cx="7848360" cy="4176000"/>
          </a:xfrm>
          <a:prstGeom prst="rect">
            <a:avLst/>
          </a:prstGeom>
          <a:noFill/>
          <a:ln>
            <a:noFill/>
          </a:ln>
        </p:spPr>
        <p:txBody>
          <a:bodyPr/>
          <a:lstStyle/>
          <a:p>
            <a:pPr marL="446040" indent="-360000" algn="just">
              <a:lnSpc>
                <a:spcPct val="90000"/>
              </a:lnSpc>
              <a:buClr>
                <a:srgbClr val="000000"/>
              </a:buClr>
              <a:buFont typeface="Wingdings" charset="2"/>
              <a:buChar char=""/>
            </a:pPr>
            <a:r>
              <a:rPr lang="tr-TR" sz="2200" b="1" strike="noStrike" spc="-1">
                <a:solidFill>
                  <a:srgbClr val="0070C0"/>
                </a:solidFill>
                <a:uFill>
                  <a:solidFill>
                    <a:srgbClr val="FFFFFF"/>
                  </a:solidFill>
                </a:uFill>
                <a:latin typeface="Calibri"/>
              </a:rPr>
              <a:t>Mükellefler, kayıtlarında yer aldığı halde işletmede mevcut olmayan emtialarını, fatura düzenlemek ve her türlü vergisel yükümlülüklerini yerine getirmek suretiyle kayıtlarını düzeltebilecek.</a:t>
            </a:r>
            <a:endParaRPr lang="tr-TR" sz="3200" b="0" strike="noStrike" spc="-1">
              <a:solidFill>
                <a:srgbClr val="000000"/>
              </a:solidFill>
              <a:uFill>
                <a:solidFill>
                  <a:srgbClr val="FFFFFF"/>
                </a:solidFill>
              </a:uFill>
              <a:latin typeface="Arial"/>
            </a:endParaRPr>
          </a:p>
          <a:p>
            <a:pPr algn="just">
              <a:lnSpc>
                <a:spcPct val="90000"/>
              </a:lnSpc>
            </a:pPr>
            <a:endParaRPr lang="tr-TR" sz="3200" b="0" strike="noStrike" spc="-1">
              <a:solidFill>
                <a:srgbClr val="000000"/>
              </a:solidFill>
              <a:uFill>
                <a:solidFill>
                  <a:srgbClr val="FFFFFF"/>
                </a:solidFill>
              </a:uFill>
              <a:latin typeface="Arial"/>
            </a:endParaRPr>
          </a:p>
          <a:p>
            <a:pPr marL="446040" indent="-360000" algn="just">
              <a:lnSpc>
                <a:spcPct val="90000"/>
              </a:lnSpc>
              <a:buClr>
                <a:srgbClr val="000000"/>
              </a:buClr>
              <a:buFont typeface="Wingdings" charset="2"/>
              <a:buChar char=""/>
            </a:pPr>
            <a:r>
              <a:rPr lang="tr-TR" sz="2200" b="1" strike="noStrike" spc="-1">
                <a:solidFill>
                  <a:srgbClr val="000000"/>
                </a:solidFill>
                <a:uFill>
                  <a:solidFill>
                    <a:srgbClr val="FFFFFF"/>
                  </a:solidFill>
                </a:uFill>
                <a:latin typeface="Calibri"/>
              </a:rPr>
              <a:t>Bu kapsamda ödenmesi gereken </a:t>
            </a:r>
            <a:r>
              <a:rPr lang="tr-TR" sz="2200" b="1" strike="noStrike" spc="-1">
                <a:solidFill>
                  <a:srgbClr val="FF0000"/>
                </a:solidFill>
                <a:uFill>
                  <a:solidFill>
                    <a:srgbClr val="FFFFFF"/>
                  </a:solidFill>
                </a:uFill>
                <a:latin typeface="Calibri"/>
              </a:rPr>
              <a:t>KDV, 3 taksitte</a:t>
            </a:r>
            <a:r>
              <a:rPr lang="tr-TR" sz="2200" b="1" strike="noStrike" spc="-1">
                <a:solidFill>
                  <a:srgbClr val="000000"/>
                </a:solidFill>
                <a:uFill>
                  <a:solidFill>
                    <a:srgbClr val="FFFFFF"/>
                  </a:solidFill>
                </a:uFill>
                <a:latin typeface="Calibri"/>
              </a:rPr>
              <a:t> ödenecek.</a:t>
            </a:r>
            <a:endParaRPr lang="tr-TR" sz="3200" b="0" strike="noStrike" spc="-1">
              <a:solidFill>
                <a:srgbClr val="000000"/>
              </a:solidFill>
              <a:uFill>
                <a:solidFill>
                  <a:srgbClr val="FFFFFF"/>
                </a:solidFill>
              </a:uFill>
              <a:latin typeface="Arial"/>
            </a:endParaRPr>
          </a:p>
          <a:p>
            <a:pPr marL="446040" indent="-360000" algn="just">
              <a:lnSpc>
                <a:spcPct val="90000"/>
              </a:lnSpc>
            </a:pPr>
            <a:endParaRPr lang="tr-TR" sz="3200" b="0" strike="noStrike" spc="-1">
              <a:solidFill>
                <a:srgbClr val="000000"/>
              </a:solidFill>
              <a:uFill>
                <a:solidFill>
                  <a:srgbClr val="FFFFFF"/>
                </a:solidFill>
              </a:uFill>
              <a:latin typeface="Arial"/>
            </a:endParaRPr>
          </a:p>
          <a:p>
            <a:pPr marL="446040" indent="-360000" algn="just">
              <a:lnSpc>
                <a:spcPct val="90000"/>
              </a:lnSpc>
              <a:buClr>
                <a:srgbClr val="000000"/>
              </a:buClr>
              <a:buFont typeface="Wingdings" charset="2"/>
              <a:buChar char=""/>
            </a:pPr>
            <a:r>
              <a:rPr lang="tr-TR" sz="2200" b="1" strike="noStrike" spc="-1">
                <a:solidFill>
                  <a:srgbClr val="0070C0"/>
                </a:solidFill>
                <a:uFill>
                  <a:solidFill>
                    <a:srgbClr val="FFFFFF"/>
                  </a:solidFill>
                </a:uFill>
                <a:latin typeface="Calibri"/>
              </a:rPr>
              <a:t>Eczaneler, stoklarında bulunmayan ilaçlar için maliyet bedeli üzerinden fatura düzenleyecek ve % 4 oranında KDV ödeyecek.</a:t>
            </a:r>
            <a:endParaRPr lang="tr-TR" sz="3200" b="0" strike="noStrike" spc="-1">
              <a:solidFill>
                <a:srgbClr val="000000"/>
              </a:solidFill>
              <a:uFill>
                <a:solidFill>
                  <a:srgbClr val="FFFFFF"/>
                </a:solidFill>
              </a:uFill>
              <a:latin typeface="Arial"/>
            </a:endParaRPr>
          </a:p>
          <a:p>
            <a:pPr marL="85680" algn="just">
              <a:lnSpc>
                <a:spcPct val="90000"/>
              </a:lnSpc>
            </a:pPr>
            <a:endParaRPr lang="tr-TR" sz="3200" b="0" strike="noStrike" spc="-1">
              <a:solidFill>
                <a:srgbClr val="000000"/>
              </a:solidFill>
              <a:uFill>
                <a:solidFill>
                  <a:srgbClr val="FFFFFF"/>
                </a:solidFill>
              </a:uFill>
              <a:latin typeface="Arial"/>
            </a:endParaRPr>
          </a:p>
          <a:p>
            <a:pPr marL="446040" indent="-360000" algn="just">
              <a:lnSpc>
                <a:spcPct val="90000"/>
              </a:lnSpc>
              <a:buClr>
                <a:srgbClr val="000000"/>
              </a:buClr>
              <a:buFont typeface="Wingdings" charset="2"/>
              <a:buChar char=""/>
            </a:pPr>
            <a:r>
              <a:rPr lang="tr-TR" sz="2200" b="1" strike="noStrike" spc="-1">
                <a:solidFill>
                  <a:srgbClr val="000000"/>
                </a:solidFill>
                <a:uFill>
                  <a:solidFill>
                    <a:srgbClr val="FFFFFF"/>
                  </a:solidFill>
                </a:uFill>
                <a:latin typeface="Calibri"/>
              </a:rPr>
              <a:t>Fatura düzenlenerek kayıtlara alınan emtia için geçmişe yönelik </a:t>
            </a:r>
            <a:r>
              <a:rPr lang="tr-TR" sz="2200" b="1" strike="noStrike" spc="-1">
                <a:solidFill>
                  <a:srgbClr val="FF0000"/>
                </a:solidFill>
                <a:uFill>
                  <a:solidFill>
                    <a:srgbClr val="FFFFFF"/>
                  </a:solidFill>
                </a:uFill>
                <a:latin typeface="Calibri"/>
              </a:rPr>
              <a:t>ceza ve gecikme faizi</a:t>
            </a:r>
            <a:r>
              <a:rPr lang="tr-TR" sz="2200" b="1" strike="noStrike" spc="-1">
                <a:solidFill>
                  <a:srgbClr val="000000"/>
                </a:solidFill>
                <a:uFill>
                  <a:solidFill>
                    <a:srgbClr val="FFFFFF"/>
                  </a:solidFill>
                </a:uFill>
                <a:latin typeface="Calibri"/>
              </a:rPr>
              <a:t> uygulanmayacak.</a:t>
            </a:r>
            <a:endParaRPr lang="tr-TR" sz="3200" b="0" strike="noStrike" spc="-1">
              <a:solidFill>
                <a:srgbClr val="000000"/>
              </a:solidFill>
              <a:uFill>
                <a:solidFill>
                  <a:srgbClr val="FFFFFF"/>
                </a:solidFill>
              </a:u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26F94E6-F321-40A5-97A9-08A4D17FE8CF}" type="slidenum">
              <a:rPr lang="tr-TR" sz="1200" b="0" strike="noStrike" spc="-1">
                <a:solidFill>
                  <a:srgbClr val="000000"/>
                </a:solidFill>
                <a:uFill>
                  <a:solidFill>
                    <a:srgbClr val="FFFFFF"/>
                  </a:solidFill>
                </a:uFill>
                <a:latin typeface="Arial Black"/>
              </a:rPr>
              <a:pPr algn="r">
                <a:lnSpc>
                  <a:spcPct val="100000"/>
                </a:lnSpc>
              </a:pPr>
              <a:t>53</a:t>
            </a:fld>
            <a:endParaRPr lang="tr-TR" sz="1800" b="0" strike="noStrike" spc="-1">
              <a:solidFill>
                <a:srgbClr val="000000"/>
              </a:solidFill>
              <a:uFill>
                <a:solidFill>
                  <a:srgbClr val="FFFFFF"/>
                </a:solidFill>
              </a:uFill>
              <a:latin typeface="Arial"/>
            </a:endParaRPr>
          </a:p>
        </p:txBody>
      </p:sp>
      <p:sp>
        <p:nvSpPr>
          <p:cNvPr id="325" name="TextShape 2"/>
          <p:cNvSpPr txBox="1"/>
          <p:nvPr/>
        </p:nvSpPr>
        <p:spPr>
          <a:xfrm>
            <a:off x="2267640" y="116640"/>
            <a:ext cx="6881040" cy="791640"/>
          </a:xfrm>
          <a:prstGeom prst="rect">
            <a:avLst/>
          </a:prstGeom>
          <a:noFill/>
          <a:ln>
            <a:noFill/>
          </a:ln>
        </p:spPr>
        <p:txBody>
          <a:bodyPr anchor="ctr"/>
          <a:lstStyle/>
          <a:p>
            <a:pPr algn="ctr">
              <a:lnSpc>
                <a:spcPct val="100000"/>
              </a:lnSpc>
            </a:pPr>
            <a:r>
              <a:rPr lang="tr-TR" sz="1800" b="1" strike="noStrike" spc="-1">
                <a:solidFill>
                  <a:srgbClr val="000000"/>
                </a:solidFill>
                <a:uFill>
                  <a:solidFill>
                    <a:srgbClr val="FFFFFF"/>
                  </a:solidFill>
                </a:uFill>
                <a:latin typeface="Calibri"/>
              </a:rPr>
              <a:t>KAYITLARDA YER ALDIĞI HALDE İŞLETMEDE BULUNMAYAN
KASA MEVCUDU VE ORTAKLARDAN ALACAKLAR</a:t>
            </a:r>
            <a:endParaRPr lang="tr-TR" sz="1800" b="0" strike="noStrike" spc="-1">
              <a:solidFill>
                <a:srgbClr val="000000"/>
              </a:solidFill>
              <a:uFill>
                <a:solidFill>
                  <a:srgbClr val="FFFFFF"/>
                </a:solidFill>
              </a:uFill>
              <a:latin typeface="Calibri"/>
            </a:endParaRPr>
          </a:p>
        </p:txBody>
      </p:sp>
      <p:sp>
        <p:nvSpPr>
          <p:cNvPr id="326" name="TextShape 3"/>
          <p:cNvSpPr txBox="1"/>
          <p:nvPr/>
        </p:nvSpPr>
        <p:spPr>
          <a:xfrm>
            <a:off x="323640" y="1340640"/>
            <a:ext cx="8568720" cy="4824000"/>
          </a:xfrm>
          <a:prstGeom prst="rect">
            <a:avLst/>
          </a:prstGeom>
          <a:noFill/>
          <a:ln>
            <a:noFill/>
          </a:ln>
        </p:spPr>
        <p:txBody>
          <a:bodyPr/>
          <a:lstStyle/>
          <a:p>
            <a:pPr marL="365760" indent="-255600" algn="just">
              <a:lnSpc>
                <a:spcPct val="80000"/>
              </a:lnSpc>
              <a:buClr>
                <a:srgbClr val="000000"/>
              </a:buClr>
              <a:buFont typeface="Wingdings" charset="2"/>
              <a:buChar char=""/>
            </a:pPr>
            <a:r>
              <a:rPr lang="tr-TR" sz="2000" b="1" strike="noStrike" spc="-1">
                <a:solidFill>
                  <a:srgbClr val="FF0000"/>
                </a:solidFill>
                <a:uFill>
                  <a:solidFill>
                    <a:srgbClr val="FFFFFF"/>
                  </a:solidFill>
                </a:uFill>
                <a:latin typeface="Calibri"/>
              </a:rPr>
              <a:t>Bilanço</a:t>
            </a:r>
            <a:r>
              <a:rPr lang="tr-TR" sz="2000" b="1" strike="noStrike" spc="-1">
                <a:solidFill>
                  <a:srgbClr val="000000"/>
                </a:solidFill>
                <a:uFill>
                  <a:solidFill>
                    <a:srgbClr val="FFFFFF"/>
                  </a:solidFill>
                </a:uFill>
                <a:latin typeface="Calibri"/>
              </a:rPr>
              <a:t> esasına tabi </a:t>
            </a:r>
            <a:r>
              <a:rPr lang="tr-TR" sz="2000" b="1" strike="noStrike" spc="-1">
                <a:solidFill>
                  <a:srgbClr val="FF0000"/>
                </a:solidFill>
                <a:uFill>
                  <a:solidFill>
                    <a:srgbClr val="FFFFFF"/>
                  </a:solidFill>
                </a:uFill>
                <a:latin typeface="Calibri"/>
              </a:rPr>
              <a:t>kurumlar</a:t>
            </a:r>
            <a:r>
              <a:rPr lang="tr-TR" sz="2000" b="1" strike="noStrike" spc="-1">
                <a:solidFill>
                  <a:srgbClr val="000000"/>
                </a:solidFill>
                <a:uFill>
                  <a:solidFill>
                    <a:srgbClr val="FFFFFF"/>
                  </a:solidFill>
                </a:uFill>
                <a:latin typeface="Calibri"/>
              </a:rPr>
              <a:t> </a:t>
            </a:r>
            <a:r>
              <a:rPr lang="tr-TR" sz="2000" b="1" strike="noStrike" spc="-1">
                <a:solidFill>
                  <a:srgbClr val="FF0000"/>
                </a:solidFill>
                <a:uFill>
                  <a:solidFill>
                    <a:srgbClr val="FFFFFF"/>
                  </a:solidFill>
                </a:uFill>
                <a:latin typeface="Calibri"/>
              </a:rPr>
              <a:t>vergisi</a:t>
            </a:r>
            <a:r>
              <a:rPr lang="tr-TR" sz="2000" b="1" strike="noStrike" spc="-1">
                <a:solidFill>
                  <a:srgbClr val="000000"/>
                </a:solidFill>
                <a:uFill>
                  <a:solidFill>
                    <a:srgbClr val="FFFFFF"/>
                  </a:solidFill>
                </a:uFill>
                <a:latin typeface="Calibri"/>
              </a:rPr>
              <a:t> mükelleflerine, </a:t>
            </a:r>
            <a:r>
              <a:rPr lang="tr-TR" sz="2000" b="1" strike="noStrike" spc="-1">
                <a:solidFill>
                  <a:srgbClr val="FF0000"/>
                </a:solidFill>
                <a:uFill>
                  <a:solidFill>
                    <a:srgbClr val="FFFFFF"/>
                  </a:solidFill>
                </a:uFill>
                <a:latin typeface="Calibri"/>
              </a:rPr>
              <a:t>işletmede bulunmayan </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754560" lvl="1" indent="-342720" algn="just">
              <a:lnSpc>
                <a:spcPct val="100000"/>
              </a:lnSpc>
              <a:buClr>
                <a:srgbClr val="000000"/>
              </a:buClr>
              <a:buFont typeface="Arial"/>
              <a:buChar char="•"/>
            </a:pPr>
            <a:r>
              <a:rPr lang="tr-TR" sz="2000" b="1" strike="noStrike" spc="-1">
                <a:solidFill>
                  <a:srgbClr val="0070C0"/>
                </a:solidFill>
                <a:uFill>
                  <a:solidFill>
                    <a:srgbClr val="FFFFFF"/>
                  </a:solidFill>
                </a:uFill>
                <a:latin typeface="Calibri"/>
              </a:rPr>
              <a:t>kasa mevcudu ve </a:t>
            </a:r>
            <a:endParaRPr lang="tr-TR" sz="3200" b="0" strike="noStrike" spc="-1">
              <a:solidFill>
                <a:srgbClr val="000000"/>
              </a:solidFill>
              <a:uFill>
                <a:solidFill>
                  <a:srgbClr val="FFFFFF"/>
                </a:solidFill>
              </a:uFill>
              <a:latin typeface="Arial"/>
            </a:endParaRPr>
          </a:p>
          <a:p>
            <a:pPr marL="754560" lvl="1" indent="-342720" algn="just">
              <a:lnSpc>
                <a:spcPct val="100000"/>
              </a:lnSpc>
              <a:buClr>
                <a:srgbClr val="000000"/>
              </a:buClr>
              <a:buFont typeface="Arial"/>
              <a:buChar char="•"/>
            </a:pPr>
            <a:r>
              <a:rPr lang="tr-TR" sz="2000" b="1" strike="noStrike" spc="-1">
                <a:solidFill>
                  <a:srgbClr val="0070C0"/>
                </a:solidFill>
                <a:uFill>
                  <a:solidFill>
                    <a:srgbClr val="FFFFFF"/>
                  </a:solidFill>
                </a:uFill>
                <a:latin typeface="Calibri"/>
              </a:rPr>
              <a:t>ortaklardan alacakları ile </a:t>
            </a:r>
            <a:endParaRPr lang="tr-TR" sz="3200" b="0" strike="noStrike" spc="-1">
              <a:solidFill>
                <a:srgbClr val="000000"/>
              </a:solidFill>
              <a:uFill>
                <a:solidFill>
                  <a:srgbClr val="FFFFFF"/>
                </a:solidFill>
              </a:uFill>
              <a:latin typeface="Arial"/>
            </a:endParaRPr>
          </a:p>
          <a:p>
            <a:pPr marL="754560" lvl="1" indent="-342720" algn="just">
              <a:lnSpc>
                <a:spcPct val="100000"/>
              </a:lnSpc>
              <a:buClr>
                <a:srgbClr val="000000"/>
              </a:buClr>
              <a:buFont typeface="Arial"/>
              <a:buChar char="•"/>
            </a:pPr>
            <a:r>
              <a:rPr lang="tr-TR" sz="2000" b="1" strike="noStrike" spc="-1">
                <a:solidFill>
                  <a:srgbClr val="0070C0"/>
                </a:solidFill>
                <a:uFill>
                  <a:solidFill>
                    <a:srgbClr val="FFFFFF"/>
                  </a:solidFill>
                </a:uFill>
                <a:latin typeface="Calibri"/>
              </a:rPr>
              <a:t>bunlarla ilgili diğer hesaplarda yer alan işlemlerini </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109440" indent="249120" algn="just">
              <a:lnSpc>
                <a:spcPct val="80000"/>
              </a:lnSpc>
            </a:pPr>
            <a:r>
              <a:rPr lang="tr-TR" sz="2000" b="1" strike="noStrike" spc="-1">
                <a:solidFill>
                  <a:srgbClr val="000000"/>
                </a:solidFill>
                <a:uFill>
                  <a:solidFill>
                    <a:srgbClr val="FFFFFF"/>
                  </a:solidFill>
                </a:uFill>
                <a:latin typeface="Calibri"/>
              </a:rPr>
              <a:t>gerçek duruma uygun hale getirmelerine imkan veriliyor.</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120000"/>
              </a:lnSpc>
              <a:buClr>
                <a:srgbClr val="000000"/>
              </a:buClr>
              <a:buFont typeface="Wingdings" charset="2"/>
              <a:buChar char=""/>
            </a:pPr>
            <a:r>
              <a:rPr lang="tr-TR" sz="2000" b="1" strike="noStrike" spc="-1">
                <a:solidFill>
                  <a:srgbClr val="000000"/>
                </a:solidFill>
                <a:uFill>
                  <a:solidFill>
                    <a:srgbClr val="FFFFFF"/>
                  </a:solidFill>
                </a:uFill>
                <a:latin typeface="Calibri"/>
              </a:rPr>
              <a:t>Bu kapsamda;</a:t>
            </a:r>
            <a:endParaRPr lang="tr-TR" sz="3200" b="0" strike="noStrike" spc="-1">
              <a:solidFill>
                <a:srgbClr val="000000"/>
              </a:solidFill>
              <a:uFill>
                <a:solidFill>
                  <a:srgbClr val="FFFFFF"/>
                </a:solidFill>
              </a:uFill>
              <a:latin typeface="Arial"/>
            </a:endParaRPr>
          </a:p>
          <a:p>
            <a:pPr marL="714240" indent="-342720" algn="just">
              <a:lnSpc>
                <a:spcPct val="100000"/>
              </a:lnSpc>
              <a:buClr>
                <a:srgbClr val="000000"/>
              </a:buClr>
              <a:buFont typeface="Arial"/>
              <a:buChar char="•"/>
            </a:pPr>
            <a:r>
              <a:rPr lang="tr-TR" sz="2000" b="1" strike="noStrike" spc="-1">
                <a:solidFill>
                  <a:srgbClr val="FF0000"/>
                </a:solidFill>
                <a:uFill>
                  <a:solidFill>
                    <a:srgbClr val="FFFFFF"/>
                  </a:solidFill>
                </a:uFill>
                <a:latin typeface="Calibri"/>
              </a:rPr>
              <a:t>31/12/2015 </a:t>
            </a:r>
            <a:r>
              <a:rPr lang="tr-TR" sz="2000" b="1" strike="noStrike" spc="-1">
                <a:solidFill>
                  <a:srgbClr val="000000"/>
                </a:solidFill>
                <a:uFill>
                  <a:solidFill>
                    <a:srgbClr val="FFFFFF"/>
                  </a:solidFill>
                </a:uFill>
                <a:latin typeface="Calibri"/>
              </a:rPr>
              <a:t>tarihli bilanço esas alınacak</a:t>
            </a:r>
            <a:endParaRPr lang="tr-TR" sz="3200" b="0" strike="noStrike" spc="-1">
              <a:solidFill>
                <a:srgbClr val="000000"/>
              </a:solidFill>
              <a:uFill>
                <a:solidFill>
                  <a:srgbClr val="FFFFFF"/>
                </a:solidFill>
              </a:uFill>
              <a:latin typeface="Arial"/>
            </a:endParaRPr>
          </a:p>
          <a:p>
            <a:pPr marL="714240" indent="-342720" algn="just">
              <a:lnSpc>
                <a:spcPct val="100000"/>
              </a:lnSpc>
              <a:buClr>
                <a:srgbClr val="000000"/>
              </a:buClr>
              <a:buFont typeface="Arial"/>
              <a:buChar char="•"/>
            </a:pPr>
            <a:r>
              <a:rPr lang="tr-TR" sz="2000" b="1" strike="noStrike" spc="-1">
                <a:solidFill>
                  <a:srgbClr val="FF0000"/>
                </a:solidFill>
                <a:uFill>
                  <a:solidFill>
                    <a:srgbClr val="FFFFFF"/>
                  </a:solidFill>
                </a:uFill>
                <a:latin typeface="Calibri"/>
              </a:rPr>
              <a:t>Beyanda bulunulacak </a:t>
            </a:r>
            <a:r>
              <a:rPr lang="tr-TR" sz="2000" b="1" strike="noStrike" spc="-1">
                <a:solidFill>
                  <a:srgbClr val="000000"/>
                </a:solidFill>
                <a:uFill>
                  <a:solidFill>
                    <a:srgbClr val="FFFFFF"/>
                  </a:solidFill>
                </a:uFill>
                <a:latin typeface="Calibri"/>
              </a:rPr>
              <a:t>ve beyan edilen tutarlar</a:t>
            </a:r>
            <a:endParaRPr lang="tr-TR" sz="3200" b="0" strike="noStrike" spc="-1">
              <a:solidFill>
                <a:srgbClr val="000000"/>
              </a:solidFill>
              <a:uFill>
                <a:solidFill>
                  <a:srgbClr val="FFFFFF"/>
                </a:solidFill>
              </a:uFill>
              <a:latin typeface="Arial"/>
            </a:endParaRPr>
          </a:p>
          <a:p>
            <a:pPr marL="371520" indent="345960" algn="just">
              <a:lnSpc>
                <a:spcPct val="100000"/>
              </a:lnSpc>
            </a:pPr>
            <a:r>
              <a:rPr lang="tr-TR" sz="2000" b="1" strike="noStrike" spc="-1">
                <a:solidFill>
                  <a:srgbClr val="000000"/>
                </a:solidFill>
                <a:uFill>
                  <a:solidFill>
                    <a:srgbClr val="FFFFFF"/>
                  </a:solidFill>
                </a:uFill>
                <a:latin typeface="Calibri"/>
              </a:rPr>
              <a:t>üzerinden </a:t>
            </a:r>
            <a:r>
              <a:rPr lang="tr-TR" sz="2000" b="1" strike="noStrike" spc="-1">
                <a:solidFill>
                  <a:srgbClr val="FF0000"/>
                </a:solidFill>
                <a:uFill>
                  <a:solidFill>
                    <a:srgbClr val="FFFFFF"/>
                  </a:solidFill>
                </a:uFill>
                <a:latin typeface="Calibri"/>
              </a:rPr>
              <a:t>% 3 </a:t>
            </a:r>
            <a:r>
              <a:rPr lang="tr-TR" sz="2000" b="1" strike="noStrike" spc="-1">
                <a:solidFill>
                  <a:srgbClr val="000000"/>
                </a:solidFill>
                <a:uFill>
                  <a:solidFill>
                    <a:srgbClr val="FFFFFF"/>
                  </a:solidFill>
                </a:uFill>
                <a:latin typeface="Calibri"/>
              </a:rPr>
              <a:t>oranında </a:t>
            </a:r>
            <a:r>
              <a:rPr lang="tr-TR" sz="2000" b="1" strike="noStrike" spc="-1">
                <a:solidFill>
                  <a:srgbClr val="FF0000"/>
                </a:solidFill>
                <a:uFill>
                  <a:solidFill>
                    <a:srgbClr val="FFFFFF"/>
                  </a:solidFill>
                </a:uFill>
                <a:latin typeface="Calibri"/>
              </a:rPr>
              <a:t>vergi ödenecek</a:t>
            </a:r>
            <a:r>
              <a:rPr lang="tr-TR" sz="2000" b="1" strike="noStrike" spc="-1">
                <a:solidFill>
                  <a:srgbClr val="000000"/>
                </a:solidFill>
                <a:uFill>
                  <a:solidFill>
                    <a:srgbClr val="FFFFFF"/>
                  </a:solidFill>
                </a:uFill>
                <a:latin typeface="Calibri"/>
              </a:rPr>
              <a:t>.</a:t>
            </a:r>
            <a:endParaRPr lang="tr-TR" sz="3200" b="0" strike="noStrike" spc="-1">
              <a:solidFill>
                <a:srgbClr val="000000"/>
              </a:solidFill>
              <a:uFill>
                <a:solidFill>
                  <a:srgbClr val="FFFFFF"/>
                </a:solidFill>
              </a:uFill>
              <a:latin typeface="Arial"/>
            </a:endParaRPr>
          </a:p>
          <a:p>
            <a:pPr marL="714240" indent="-342720" algn="just">
              <a:lnSpc>
                <a:spcPct val="100000"/>
              </a:lnSpc>
              <a:buClr>
                <a:srgbClr val="000000"/>
              </a:buClr>
              <a:buFont typeface="Arial"/>
              <a:buChar char="•"/>
            </a:pPr>
            <a:r>
              <a:rPr lang="tr-TR" sz="2000" b="1" strike="noStrike" spc="-1">
                <a:solidFill>
                  <a:srgbClr val="FF0000"/>
                </a:solidFill>
                <a:uFill>
                  <a:solidFill>
                    <a:srgbClr val="FFFFFF"/>
                  </a:solidFill>
                </a:uFill>
                <a:latin typeface="Calibri"/>
              </a:rPr>
              <a:t>Ödenen vergiler</a:t>
            </a:r>
            <a:r>
              <a:rPr lang="tr-TR" sz="2000" b="1" strike="noStrike" spc="-1">
                <a:solidFill>
                  <a:srgbClr val="000000"/>
                </a:solidFill>
                <a:uFill>
                  <a:solidFill>
                    <a:srgbClr val="FFFFFF"/>
                  </a:solidFill>
                </a:uFill>
                <a:latin typeface="Calibri"/>
              </a:rPr>
              <a:t>, gelir veya kurumlar vergisinden</a:t>
            </a:r>
            <a:endParaRPr lang="tr-TR" sz="3200" b="0" strike="noStrike" spc="-1">
              <a:solidFill>
                <a:srgbClr val="000000"/>
              </a:solidFill>
              <a:uFill>
                <a:solidFill>
                  <a:srgbClr val="FFFFFF"/>
                </a:solidFill>
              </a:uFill>
              <a:latin typeface="Arial"/>
            </a:endParaRPr>
          </a:p>
          <a:p>
            <a:pPr marL="371520" indent="345960" algn="just">
              <a:lnSpc>
                <a:spcPct val="100000"/>
              </a:lnSpc>
            </a:pPr>
            <a:r>
              <a:rPr lang="tr-TR" sz="2000" b="1" strike="noStrike" spc="-1">
                <a:solidFill>
                  <a:srgbClr val="FF0000"/>
                </a:solidFill>
                <a:uFill>
                  <a:solidFill>
                    <a:srgbClr val="FFFFFF"/>
                  </a:solidFill>
                </a:uFill>
                <a:latin typeface="Calibri"/>
              </a:rPr>
              <a:t>mahsup</a:t>
            </a:r>
            <a:r>
              <a:rPr lang="tr-TR" sz="2000" b="1" strike="noStrike" spc="-1">
                <a:solidFill>
                  <a:srgbClr val="000000"/>
                </a:solidFill>
                <a:uFill>
                  <a:solidFill>
                    <a:srgbClr val="FFFFFF"/>
                  </a:solidFill>
                </a:uFill>
                <a:latin typeface="Calibri"/>
              </a:rPr>
              <a:t> </a:t>
            </a:r>
            <a:r>
              <a:rPr lang="tr-TR" sz="2000" b="1" strike="noStrike" spc="-1">
                <a:solidFill>
                  <a:srgbClr val="FF0000"/>
                </a:solidFill>
                <a:uFill>
                  <a:solidFill>
                    <a:srgbClr val="FFFFFF"/>
                  </a:solidFill>
                </a:uFill>
                <a:latin typeface="Calibri"/>
              </a:rPr>
              <a:t>edilmeyecek</a:t>
            </a:r>
            <a:r>
              <a:rPr lang="tr-TR" sz="2000" b="1" strike="noStrike" spc="-1">
                <a:solidFill>
                  <a:srgbClr val="000000"/>
                </a:solidFill>
                <a:uFill>
                  <a:solidFill>
                    <a:srgbClr val="FFFFFF"/>
                  </a:solidFill>
                </a:uFill>
                <a:latin typeface="Calibri"/>
              </a:rPr>
              <a:t>.</a:t>
            </a:r>
            <a:endParaRPr lang="tr-TR" sz="3200" b="0" strike="noStrike" spc="-1">
              <a:solidFill>
                <a:srgbClr val="000000"/>
              </a:solidFill>
              <a:uFill>
                <a:solidFill>
                  <a:srgbClr val="FFFFFF"/>
                </a:solidFill>
              </a:uFill>
              <a:latin typeface="Arial"/>
            </a:endParaRPr>
          </a:p>
          <a:p>
            <a:pPr marL="714240" indent="-342720" algn="just">
              <a:lnSpc>
                <a:spcPct val="100000"/>
              </a:lnSpc>
              <a:buClr>
                <a:srgbClr val="000000"/>
              </a:buClr>
              <a:buFont typeface="Arial"/>
              <a:buChar char="•"/>
            </a:pPr>
            <a:r>
              <a:rPr lang="tr-TR" sz="2000" b="1" strike="noStrike" spc="-1">
                <a:solidFill>
                  <a:srgbClr val="000000"/>
                </a:solidFill>
                <a:uFill>
                  <a:solidFill>
                    <a:srgbClr val="FFFFFF"/>
                  </a:solidFill>
                </a:uFill>
                <a:latin typeface="Calibri"/>
              </a:rPr>
              <a:t>Beyan edilen tutarlar ve ödenen vergiler</a:t>
            </a:r>
            <a:endParaRPr lang="tr-TR" sz="3200" b="0" strike="noStrike" spc="-1">
              <a:solidFill>
                <a:srgbClr val="000000"/>
              </a:solidFill>
              <a:uFill>
                <a:solidFill>
                  <a:srgbClr val="FFFFFF"/>
                </a:solidFill>
              </a:uFill>
              <a:latin typeface="Arial"/>
            </a:endParaRPr>
          </a:p>
          <a:p>
            <a:pPr marL="371520" indent="345960" algn="just">
              <a:lnSpc>
                <a:spcPct val="100000"/>
              </a:lnSpc>
            </a:pPr>
            <a:r>
              <a:rPr lang="tr-TR" sz="2000" b="1" strike="noStrike" spc="-1">
                <a:solidFill>
                  <a:srgbClr val="FF0000"/>
                </a:solidFill>
                <a:uFill>
                  <a:solidFill>
                    <a:srgbClr val="FFFFFF"/>
                  </a:solidFill>
                </a:uFill>
                <a:latin typeface="Calibri"/>
              </a:rPr>
              <a:t>gider</a:t>
            </a:r>
            <a:r>
              <a:rPr lang="tr-TR" sz="2000" b="1" strike="noStrike" spc="-1">
                <a:solidFill>
                  <a:srgbClr val="000000"/>
                </a:solidFill>
                <a:uFill>
                  <a:solidFill>
                    <a:srgbClr val="FFFFFF"/>
                  </a:solidFill>
                </a:uFill>
                <a:latin typeface="Calibri"/>
              </a:rPr>
              <a:t> olarak dikkate alınmayacak.</a:t>
            </a:r>
            <a:endParaRPr lang="tr-TR" sz="3200" b="0" strike="noStrike" spc="-1">
              <a:solidFill>
                <a:srgbClr val="000000"/>
              </a:solidFill>
              <a:uFill>
                <a:solidFill>
                  <a:srgbClr val="FFFFFF"/>
                </a:solidFill>
              </a:uFill>
              <a:latin typeface="Arial"/>
            </a:endParaRPr>
          </a:p>
          <a:p>
            <a:pPr marL="714240" indent="-342720" algn="just">
              <a:lnSpc>
                <a:spcPct val="100000"/>
              </a:lnSpc>
              <a:buClr>
                <a:srgbClr val="000000"/>
              </a:buClr>
              <a:buFont typeface="Arial"/>
              <a:buChar char="•"/>
            </a:pPr>
            <a:r>
              <a:rPr lang="tr-TR" sz="2000" b="1" strike="noStrike" spc="-1">
                <a:solidFill>
                  <a:srgbClr val="000000"/>
                </a:solidFill>
                <a:uFill>
                  <a:solidFill>
                    <a:srgbClr val="FFFFFF"/>
                  </a:solidFill>
                </a:uFill>
                <a:latin typeface="Calibri"/>
              </a:rPr>
              <a:t>Beyan edilen tutarlar için </a:t>
            </a:r>
            <a:r>
              <a:rPr lang="tr-TR" sz="2000" b="1" strike="noStrike" spc="-1">
                <a:solidFill>
                  <a:srgbClr val="FF0000"/>
                </a:solidFill>
                <a:uFill>
                  <a:solidFill>
                    <a:srgbClr val="FFFFFF"/>
                  </a:solidFill>
                </a:uFill>
                <a:latin typeface="Calibri"/>
              </a:rPr>
              <a:t>tarhiyat yapılmayacak</a:t>
            </a:r>
            <a:r>
              <a:rPr lang="tr-TR" sz="2000" b="1" strike="noStrike" spc="-1">
                <a:solidFill>
                  <a:srgbClr val="000000"/>
                </a:solidFill>
                <a:uFill>
                  <a:solidFill>
                    <a:srgbClr val="FFFFFF"/>
                  </a:solidFill>
                </a:uFill>
                <a:latin typeface="Calibri"/>
              </a:rPr>
              <a:t>.</a:t>
            </a:r>
            <a:endParaRPr lang="tr-TR" sz="3200" b="0" strike="noStrike" spc="-1">
              <a:solidFill>
                <a:srgbClr val="000000"/>
              </a:solidFill>
              <a:uFill>
                <a:solidFill>
                  <a:srgbClr val="FFFFFF"/>
                </a:solidFill>
              </a:uFill>
              <a:latin typeface="Arial"/>
            </a:endParaRPr>
          </a:p>
        </p:txBody>
      </p:sp>
      <p:pic>
        <p:nvPicPr>
          <p:cNvPr id="327" name="Resim 2"/>
          <p:cNvPicPr/>
          <p:nvPr/>
        </p:nvPicPr>
        <p:blipFill>
          <a:blip r:embed="rId2"/>
          <a:stretch/>
        </p:blipFill>
        <p:spPr>
          <a:xfrm>
            <a:off x="6804360" y="2277000"/>
            <a:ext cx="1904760" cy="2880000"/>
          </a:xfrm>
          <a:prstGeom prst="rect">
            <a:avLst/>
          </a:prstGeom>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Shape 1"/>
          <p:cNvSpPr txBox="1"/>
          <p:nvPr/>
        </p:nvSpPr>
        <p:spPr>
          <a:xfrm>
            <a:off x="2339640" y="188640"/>
            <a:ext cx="6408360" cy="575640"/>
          </a:xfrm>
          <a:prstGeom prst="rect">
            <a:avLst/>
          </a:prstGeom>
          <a:noFill/>
          <a:ln>
            <a:noFill/>
          </a:ln>
        </p:spPr>
        <p:txBody>
          <a:bodyPr anchor="ctr"/>
          <a:lstStyle/>
          <a:p>
            <a:pPr algn="ctr">
              <a:lnSpc>
                <a:spcPct val="100000"/>
              </a:lnSpc>
            </a:pPr>
            <a:r>
              <a:rPr lang="tr-TR" sz="2400" b="1" strike="noStrike" spc="-1">
                <a:solidFill>
                  <a:srgbClr val="000000"/>
                </a:solidFill>
                <a:uFill>
                  <a:solidFill>
                    <a:srgbClr val="FFFFFF"/>
                  </a:solidFill>
                </a:uFill>
                <a:latin typeface="Calibri"/>
              </a:rPr>
              <a:t>YURT DIŞINDAKİ VARLIKLARIN BEYANI (I)</a:t>
            </a:r>
            <a:endParaRPr lang="tr-TR" sz="1800" b="0" strike="noStrike" spc="-1">
              <a:solidFill>
                <a:srgbClr val="000000"/>
              </a:solidFill>
              <a:uFill>
                <a:solidFill>
                  <a:srgbClr val="FFFFFF"/>
                </a:solidFill>
              </a:uFill>
              <a:latin typeface="Calibri"/>
            </a:endParaRPr>
          </a:p>
        </p:txBody>
      </p:sp>
      <p:sp>
        <p:nvSpPr>
          <p:cNvPr id="329" name="TextShape 2"/>
          <p:cNvSpPr txBox="1"/>
          <p:nvPr/>
        </p:nvSpPr>
        <p:spPr>
          <a:xfrm>
            <a:off x="611640" y="1772640"/>
            <a:ext cx="8352720" cy="4824000"/>
          </a:xfrm>
          <a:prstGeom prst="rect">
            <a:avLst/>
          </a:prstGeom>
          <a:noFill/>
          <a:ln>
            <a:noFill/>
          </a:ln>
        </p:spPr>
        <p:txBody>
          <a:bodyPr/>
          <a:lstStyle/>
          <a:p>
            <a:pPr marL="608040" lvl="2" indent="-342720" algn="just">
              <a:lnSpc>
                <a:spcPct val="100000"/>
              </a:lnSpc>
              <a:buClr>
                <a:srgbClr val="000000"/>
              </a:buClr>
              <a:buSzPct val="85000"/>
              <a:buFont typeface="Wingdings" charset="2"/>
              <a:buChar char=""/>
            </a:pPr>
            <a:r>
              <a:rPr lang="tr-TR" sz="2200" b="1" strike="noStrike" spc="-1">
                <a:solidFill>
                  <a:srgbClr val="FF0000"/>
                </a:solidFill>
                <a:uFill>
                  <a:solidFill>
                    <a:srgbClr val="FFFFFF"/>
                  </a:solidFill>
                </a:uFill>
                <a:latin typeface="Calibri"/>
              </a:rPr>
              <a:t>Kapsama giren varlıklar;</a:t>
            </a:r>
            <a:endParaRPr lang="tr-TR" sz="3200" b="0" strike="noStrike" spc="-1">
              <a:solidFill>
                <a:srgbClr val="000000"/>
              </a:solidFill>
              <a:uFill>
                <a:solidFill>
                  <a:srgbClr val="FFFFFF"/>
                </a:solidFill>
              </a:uFill>
              <a:latin typeface="Arial"/>
            </a:endParaRPr>
          </a:p>
          <a:p>
            <a:pPr marL="264960" algn="just">
              <a:lnSpc>
                <a:spcPct val="100000"/>
              </a:lnSpc>
            </a:pPr>
            <a:endParaRPr lang="tr-TR" sz="3200" b="0" strike="noStrike" spc="-1">
              <a:solidFill>
                <a:srgbClr val="000000"/>
              </a:solidFill>
              <a:uFill>
                <a:solidFill>
                  <a:srgbClr val="FFFFFF"/>
                </a:solidFill>
              </a:uFill>
              <a:latin typeface="Arial"/>
            </a:endParaRPr>
          </a:p>
          <a:p>
            <a:pPr marL="1166760" lvl="1" indent="-342720" algn="just">
              <a:lnSpc>
                <a:spcPct val="100000"/>
              </a:lnSpc>
              <a:buClr>
                <a:srgbClr val="000000"/>
              </a:buClr>
              <a:buSzPct val="85000"/>
              <a:buFont typeface="Arial"/>
              <a:buChar char="•"/>
            </a:pPr>
            <a:r>
              <a:rPr lang="tr-TR" sz="2400" b="1" strike="noStrike" spc="-1">
                <a:solidFill>
                  <a:srgbClr val="0070C0"/>
                </a:solidFill>
                <a:uFill>
                  <a:solidFill>
                    <a:srgbClr val="FFFFFF"/>
                  </a:solidFill>
                </a:uFill>
                <a:latin typeface="Calibri"/>
              </a:rPr>
              <a:t>Para, </a:t>
            </a:r>
            <a:endParaRPr lang="tr-TR" sz="3200" b="0" strike="noStrike" spc="-1">
              <a:solidFill>
                <a:srgbClr val="000000"/>
              </a:solidFill>
              <a:uFill>
                <a:solidFill>
                  <a:srgbClr val="FFFFFF"/>
                </a:solidFill>
              </a:uFill>
              <a:latin typeface="Arial"/>
            </a:endParaRPr>
          </a:p>
          <a:p>
            <a:pPr marL="1166760" lvl="1" indent="-342720" algn="just">
              <a:lnSpc>
                <a:spcPct val="100000"/>
              </a:lnSpc>
              <a:buClr>
                <a:srgbClr val="000000"/>
              </a:buClr>
              <a:buSzPct val="85000"/>
              <a:buFont typeface="Arial"/>
              <a:buChar char="•"/>
            </a:pPr>
            <a:r>
              <a:rPr lang="tr-TR" sz="2400" b="1" strike="noStrike" spc="-1">
                <a:solidFill>
                  <a:srgbClr val="0070C0"/>
                </a:solidFill>
                <a:uFill>
                  <a:solidFill>
                    <a:srgbClr val="FFFFFF"/>
                  </a:solidFill>
                </a:uFill>
                <a:latin typeface="Calibri"/>
              </a:rPr>
              <a:t>Altın, </a:t>
            </a:r>
            <a:endParaRPr lang="tr-TR" sz="3200" b="0" strike="noStrike" spc="-1">
              <a:solidFill>
                <a:srgbClr val="000000"/>
              </a:solidFill>
              <a:uFill>
                <a:solidFill>
                  <a:srgbClr val="FFFFFF"/>
                </a:solidFill>
              </a:uFill>
              <a:latin typeface="Arial"/>
            </a:endParaRPr>
          </a:p>
          <a:p>
            <a:pPr marL="1166760" lvl="1" indent="-342720" algn="just">
              <a:lnSpc>
                <a:spcPct val="100000"/>
              </a:lnSpc>
              <a:buClr>
                <a:srgbClr val="000000"/>
              </a:buClr>
              <a:buSzPct val="85000"/>
              <a:buFont typeface="Arial"/>
              <a:buChar char="•"/>
            </a:pPr>
            <a:r>
              <a:rPr lang="tr-TR" sz="2400" b="1" strike="noStrike" spc="-1">
                <a:solidFill>
                  <a:srgbClr val="0070C0"/>
                </a:solidFill>
                <a:uFill>
                  <a:solidFill>
                    <a:srgbClr val="FFFFFF"/>
                  </a:solidFill>
                </a:uFill>
                <a:latin typeface="Calibri"/>
              </a:rPr>
              <a:t>Döviz, </a:t>
            </a:r>
            <a:endParaRPr lang="tr-TR" sz="3200" b="0" strike="noStrike" spc="-1">
              <a:solidFill>
                <a:srgbClr val="000000"/>
              </a:solidFill>
              <a:uFill>
                <a:solidFill>
                  <a:srgbClr val="FFFFFF"/>
                </a:solidFill>
              </a:uFill>
              <a:latin typeface="Arial"/>
            </a:endParaRPr>
          </a:p>
          <a:p>
            <a:pPr marL="1166760" lvl="1" indent="-342720" algn="just">
              <a:lnSpc>
                <a:spcPct val="100000"/>
              </a:lnSpc>
              <a:buClr>
                <a:srgbClr val="000000"/>
              </a:buClr>
              <a:buSzPct val="85000"/>
              <a:buFont typeface="Arial"/>
              <a:buChar char="•"/>
            </a:pPr>
            <a:r>
              <a:rPr lang="tr-TR" sz="2400" b="1" strike="noStrike" spc="-1">
                <a:solidFill>
                  <a:srgbClr val="0070C0"/>
                </a:solidFill>
                <a:uFill>
                  <a:solidFill>
                    <a:srgbClr val="FFFFFF"/>
                  </a:solidFill>
                </a:uFill>
                <a:latin typeface="Calibri"/>
              </a:rPr>
              <a:t>Menkul kıymet ve diğer sermaye piyasası araçları</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693720" lvl="2" indent="-342720" algn="just">
              <a:lnSpc>
                <a:spcPct val="100000"/>
              </a:lnSpc>
              <a:buClr>
                <a:srgbClr val="000000"/>
              </a:buClr>
              <a:buSzPct val="85000"/>
              <a:buFont typeface="Wingdings" charset="2"/>
              <a:buChar char=""/>
            </a:pPr>
            <a:r>
              <a:rPr lang="tr-TR" sz="2200" b="1" strike="noStrike" spc="-1">
                <a:solidFill>
                  <a:srgbClr val="000000"/>
                </a:solidFill>
                <a:uFill>
                  <a:solidFill>
                    <a:srgbClr val="FFFFFF"/>
                  </a:solidFill>
                </a:uFill>
                <a:latin typeface="Calibri"/>
              </a:rPr>
              <a:t>Bu varlıkların </a:t>
            </a:r>
            <a:r>
              <a:rPr lang="tr-TR" sz="2200" b="1" strike="noStrike" spc="-1">
                <a:solidFill>
                  <a:srgbClr val="FF0000"/>
                </a:solidFill>
                <a:uFill>
                  <a:solidFill>
                    <a:srgbClr val="FFFFFF"/>
                  </a:solidFill>
                </a:uFill>
                <a:latin typeface="Calibri"/>
              </a:rPr>
              <a:t>31/12/2016</a:t>
            </a:r>
            <a:r>
              <a:rPr lang="tr-TR" sz="2200" b="1" strike="noStrike" spc="-1">
                <a:solidFill>
                  <a:srgbClr val="000000"/>
                </a:solidFill>
                <a:uFill>
                  <a:solidFill>
                    <a:srgbClr val="FFFFFF"/>
                  </a:solidFill>
                </a:uFill>
                <a:latin typeface="Calibri"/>
              </a:rPr>
              <a:t> tarihine kadar Türkiye’ye getirilmesi öngörülmekte. </a:t>
            </a:r>
            <a:endParaRPr lang="tr-TR" sz="3200" b="0" strike="noStrike" spc="-1">
              <a:solidFill>
                <a:srgbClr val="000000"/>
              </a:solidFill>
              <a:uFill>
                <a:solidFill>
                  <a:srgbClr val="FFFFFF"/>
                </a:solidFill>
              </a:uFill>
              <a:latin typeface="Arial"/>
            </a:endParaRPr>
          </a:p>
          <a:p>
            <a:pPr marL="447840" algn="just">
              <a:lnSpc>
                <a:spcPct val="100000"/>
              </a:lnSpc>
            </a:pP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p:txBody>
      </p:sp>
      <p:sp>
        <p:nvSpPr>
          <p:cNvPr id="330" name="TextShape 3"/>
          <p:cNvSpPr txBox="1"/>
          <p:nvPr/>
        </p:nvSpPr>
        <p:spPr>
          <a:xfrm>
            <a:off x="6553080" y="6356520"/>
            <a:ext cx="2133360" cy="364680"/>
          </a:xfrm>
          <a:prstGeom prst="rect">
            <a:avLst/>
          </a:prstGeom>
          <a:noFill/>
          <a:ln>
            <a:noFill/>
          </a:ln>
        </p:spPr>
        <p:txBody>
          <a:bodyPr anchor="ctr"/>
          <a:lstStyle/>
          <a:p>
            <a:pPr algn="r">
              <a:lnSpc>
                <a:spcPct val="100000"/>
              </a:lnSpc>
            </a:pPr>
            <a:fld id="{36FE93E7-5705-4AAB-AAFA-517350ACF12B}" type="slidenum">
              <a:rPr lang="tr-TR" sz="1200" b="0" strike="noStrike" spc="-1">
                <a:solidFill>
                  <a:srgbClr val="8B8B8B"/>
                </a:solidFill>
                <a:uFill>
                  <a:solidFill>
                    <a:srgbClr val="FFFFFF"/>
                  </a:solidFill>
                </a:uFill>
                <a:latin typeface="Arial Black"/>
              </a:rPr>
              <a:pPr algn="r">
                <a:lnSpc>
                  <a:spcPct val="100000"/>
                </a:lnSpc>
              </a:pPr>
              <a:t>54</a:t>
            </a:fld>
            <a:endParaRPr lang="tr-TR" sz="1400" b="0" strike="noStrike" spc="-1">
              <a:solidFill>
                <a:srgbClr val="000000"/>
              </a:solidFill>
              <a:uFill>
                <a:solidFill>
                  <a:srgbClr val="FFFFFF"/>
                </a:solidFill>
              </a:uFill>
              <a:latin typeface="Times New Roman"/>
            </a:endParaRPr>
          </a:p>
        </p:txBody>
      </p:sp>
      <p:pic>
        <p:nvPicPr>
          <p:cNvPr id="331" name="Resim 2"/>
          <p:cNvPicPr/>
          <p:nvPr/>
        </p:nvPicPr>
        <p:blipFill>
          <a:blip r:embed="rId2"/>
          <a:stretch/>
        </p:blipFill>
        <p:spPr>
          <a:xfrm>
            <a:off x="4716000" y="1505880"/>
            <a:ext cx="3701520" cy="1850400"/>
          </a:xfrm>
          <a:prstGeom prst="rect">
            <a:avLst/>
          </a:prstGeom>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extShape 1"/>
          <p:cNvSpPr txBox="1"/>
          <p:nvPr/>
        </p:nvSpPr>
        <p:spPr>
          <a:xfrm>
            <a:off x="2051640" y="116640"/>
            <a:ext cx="6982200" cy="650160"/>
          </a:xfrm>
          <a:prstGeom prst="rect">
            <a:avLst/>
          </a:prstGeom>
          <a:noFill/>
          <a:ln>
            <a:noFill/>
          </a:ln>
        </p:spPr>
        <p:txBody>
          <a:bodyPr anchor="ctr"/>
          <a:lstStyle/>
          <a:p>
            <a:pPr algn="ctr">
              <a:lnSpc>
                <a:spcPct val="100000"/>
              </a:lnSpc>
            </a:pPr>
            <a:r>
              <a:rPr lang="tr-TR" sz="2400" b="1" strike="noStrike" spc="-1">
                <a:solidFill>
                  <a:srgbClr val="000000"/>
                </a:solidFill>
                <a:uFill>
                  <a:solidFill>
                    <a:srgbClr val="FFFFFF"/>
                  </a:solidFill>
                </a:uFill>
                <a:latin typeface="Calibri"/>
              </a:rPr>
              <a:t>YURT DIŞINDAKİ VARLIKLARIN BEYANI (II)</a:t>
            </a:r>
            <a:endParaRPr lang="tr-TR" sz="1800" b="0" strike="noStrike" spc="-1">
              <a:solidFill>
                <a:srgbClr val="000000"/>
              </a:solidFill>
              <a:uFill>
                <a:solidFill>
                  <a:srgbClr val="FFFFFF"/>
                </a:solidFill>
              </a:uFill>
              <a:latin typeface="Calibri"/>
            </a:endParaRPr>
          </a:p>
        </p:txBody>
      </p:sp>
      <p:sp>
        <p:nvSpPr>
          <p:cNvPr id="333" name="TextShape 2"/>
          <p:cNvSpPr txBox="1"/>
          <p:nvPr/>
        </p:nvSpPr>
        <p:spPr>
          <a:xfrm>
            <a:off x="630620" y="1196639"/>
            <a:ext cx="7901379" cy="5172629"/>
          </a:xfrm>
          <a:prstGeom prst="rect">
            <a:avLst/>
          </a:prstGeom>
          <a:noFill/>
          <a:ln>
            <a:noFill/>
          </a:ln>
        </p:spPr>
        <p:txBody>
          <a:bodyPr/>
          <a:lstStyle/>
          <a:p>
            <a:pPr marL="343080" lvl="1" indent="-342720" algn="just">
              <a:lnSpc>
                <a:spcPct val="100000"/>
              </a:lnSpc>
              <a:buClr>
                <a:srgbClr val="000000"/>
              </a:buClr>
              <a:buSzPct val="85000"/>
              <a:buFont typeface="Wingdings" charset="2"/>
              <a:buChar char=""/>
            </a:pPr>
            <a:r>
              <a:rPr lang="tr-TR" sz="2000" b="1" strike="noStrike" spc="-1" dirty="0">
                <a:solidFill>
                  <a:srgbClr val="000000"/>
                </a:solidFill>
                <a:uFill>
                  <a:solidFill>
                    <a:srgbClr val="FFFFFF"/>
                  </a:solidFill>
                </a:uFill>
                <a:latin typeface="Calibri"/>
              </a:rPr>
              <a:t>Yurt dışından getirilen varlıkların kanuni defterlere kaydedilmesi </a:t>
            </a:r>
            <a:r>
              <a:rPr lang="tr-TR" sz="2000" b="1" strike="noStrike" spc="-1" dirty="0">
                <a:solidFill>
                  <a:srgbClr val="FF0000"/>
                </a:solidFill>
                <a:uFill>
                  <a:solidFill>
                    <a:srgbClr val="FFFFFF"/>
                  </a:solidFill>
                </a:uFill>
                <a:latin typeface="Calibri"/>
              </a:rPr>
              <a:t>ihtiyari</a:t>
            </a:r>
            <a:r>
              <a:rPr lang="tr-TR" sz="2000" b="1" strike="noStrike" spc="-1" dirty="0" smtClean="0">
                <a:solidFill>
                  <a:srgbClr val="FF0000"/>
                </a:solidFill>
                <a:uFill>
                  <a:solidFill>
                    <a:srgbClr val="FFFFFF"/>
                  </a:solidFill>
                </a:uFill>
                <a:latin typeface="Calibri"/>
              </a:rPr>
              <a:t>.</a:t>
            </a:r>
          </a:p>
          <a:p>
            <a:pPr marL="343080" lvl="1" indent="-342720" algn="just">
              <a:lnSpc>
                <a:spcPct val="100000"/>
              </a:lnSpc>
              <a:buClr>
                <a:srgbClr val="000000"/>
              </a:buClr>
              <a:buSzPct val="85000"/>
              <a:buFont typeface="Wingdings" charset="2"/>
              <a:buChar char=""/>
            </a:pPr>
            <a:endParaRPr lang="tr-TR" sz="3200" b="0" strike="noStrike" spc="-1" dirty="0">
              <a:solidFill>
                <a:srgbClr val="000000"/>
              </a:solidFill>
              <a:uFill>
                <a:solidFill>
                  <a:srgbClr val="FFFFFF"/>
                </a:solidFill>
              </a:uFill>
              <a:latin typeface="Arial"/>
            </a:endParaRPr>
          </a:p>
          <a:p>
            <a:pPr marL="343080" lvl="1" indent="-342720" algn="just">
              <a:lnSpc>
                <a:spcPct val="100000"/>
              </a:lnSpc>
              <a:buClr>
                <a:srgbClr val="000000"/>
              </a:buClr>
              <a:buSzPct val="85000"/>
              <a:buFont typeface="Wingdings" charset="2"/>
              <a:buChar char=""/>
            </a:pPr>
            <a:r>
              <a:rPr lang="tr-TR" sz="2000" b="1" strike="noStrike" spc="-1" dirty="0">
                <a:solidFill>
                  <a:srgbClr val="000000"/>
                </a:solidFill>
                <a:uFill>
                  <a:solidFill>
                    <a:srgbClr val="FFFFFF"/>
                  </a:solidFill>
                </a:uFill>
                <a:latin typeface="Calibri"/>
              </a:rPr>
              <a:t>Söz konusu varlıklar işletmelerce;</a:t>
            </a:r>
            <a:endParaRPr lang="tr-TR" sz="3200" b="0" strike="noStrike" spc="-1" dirty="0">
              <a:solidFill>
                <a:srgbClr val="000000"/>
              </a:solidFill>
              <a:uFill>
                <a:solidFill>
                  <a:srgbClr val="FFFFFF"/>
                </a:solidFill>
              </a:uFill>
              <a:latin typeface="Arial"/>
            </a:endParaRPr>
          </a:p>
          <a:p>
            <a:pPr marL="667440" lvl="1" indent="-285480" algn="just">
              <a:lnSpc>
                <a:spcPct val="100000"/>
              </a:lnSpc>
              <a:buClr>
                <a:srgbClr val="0070C0"/>
              </a:buClr>
              <a:buFont typeface="Arial"/>
              <a:buChar char="•"/>
            </a:pPr>
            <a:r>
              <a:rPr lang="tr-TR" sz="2000" b="1" strike="noStrike" spc="-1" dirty="0">
                <a:solidFill>
                  <a:srgbClr val="0070C0"/>
                </a:solidFill>
                <a:uFill>
                  <a:solidFill>
                    <a:srgbClr val="FFFFFF"/>
                  </a:solidFill>
                </a:uFill>
                <a:latin typeface="Calibri"/>
              </a:rPr>
              <a:t>Sermayeye ilave edilebilir.</a:t>
            </a:r>
            <a:endParaRPr lang="tr-TR" sz="3200" b="0" strike="noStrike" spc="-1" dirty="0">
              <a:solidFill>
                <a:srgbClr val="000000"/>
              </a:solidFill>
              <a:uFill>
                <a:solidFill>
                  <a:srgbClr val="FFFFFF"/>
                </a:solidFill>
              </a:uFill>
              <a:latin typeface="Arial"/>
            </a:endParaRPr>
          </a:p>
          <a:p>
            <a:pPr marL="667440" lvl="1" indent="-285480" algn="just">
              <a:lnSpc>
                <a:spcPct val="100000"/>
              </a:lnSpc>
              <a:buClr>
                <a:srgbClr val="0070C0"/>
              </a:buClr>
              <a:buFont typeface="Arial"/>
              <a:buChar char="•"/>
            </a:pPr>
            <a:r>
              <a:rPr lang="tr-TR" sz="2000" b="1" strike="noStrike" spc="-1" dirty="0">
                <a:solidFill>
                  <a:srgbClr val="0070C0"/>
                </a:solidFill>
                <a:uFill>
                  <a:solidFill>
                    <a:srgbClr val="FFFFFF"/>
                  </a:solidFill>
                </a:uFill>
                <a:latin typeface="Calibri"/>
              </a:rPr>
              <a:t>Özel fon hesabında tutulabilir.</a:t>
            </a:r>
            <a:endParaRPr lang="tr-TR" sz="3200" b="0" strike="noStrike" spc="-1" dirty="0">
              <a:solidFill>
                <a:srgbClr val="000000"/>
              </a:solidFill>
              <a:uFill>
                <a:solidFill>
                  <a:srgbClr val="FFFFFF"/>
                </a:solidFill>
              </a:uFill>
              <a:latin typeface="Arial"/>
            </a:endParaRPr>
          </a:p>
          <a:p>
            <a:pPr marL="667440" lvl="1" indent="-285480" algn="just">
              <a:lnSpc>
                <a:spcPct val="100000"/>
              </a:lnSpc>
              <a:buClr>
                <a:srgbClr val="0070C0"/>
              </a:buClr>
              <a:buFont typeface="Arial"/>
              <a:buChar char="•"/>
            </a:pPr>
            <a:r>
              <a:rPr lang="tr-TR" sz="2000" b="1" strike="noStrike" spc="-1" dirty="0">
                <a:solidFill>
                  <a:srgbClr val="0070C0"/>
                </a:solidFill>
                <a:uFill>
                  <a:solidFill>
                    <a:srgbClr val="FFFFFF"/>
                  </a:solidFill>
                </a:uFill>
                <a:latin typeface="Calibri"/>
              </a:rPr>
              <a:t>Yurt dışı kaynaklı kredilerin kapatılmasında kullanılabilir</a:t>
            </a:r>
            <a:r>
              <a:rPr lang="tr-TR" sz="2000" b="1" strike="noStrike" spc="-1" dirty="0" smtClean="0">
                <a:solidFill>
                  <a:srgbClr val="0070C0"/>
                </a:solidFill>
                <a:uFill>
                  <a:solidFill>
                    <a:srgbClr val="FFFFFF"/>
                  </a:solidFill>
                </a:uFill>
                <a:latin typeface="Calibri"/>
              </a:rPr>
              <a:t>.</a:t>
            </a:r>
            <a:endParaRPr lang="tr-TR" sz="3200" b="0" strike="noStrike" spc="-1" dirty="0">
              <a:solidFill>
                <a:srgbClr val="000000"/>
              </a:solidFill>
              <a:uFill>
                <a:solidFill>
                  <a:srgbClr val="FFFFFF"/>
                </a:solidFill>
              </a:uFill>
              <a:latin typeface="Arial"/>
            </a:endParaRPr>
          </a:p>
          <a:p>
            <a:pPr marL="361800" lvl="1" indent="-361440" algn="just">
              <a:lnSpc>
                <a:spcPct val="100000"/>
              </a:lnSpc>
              <a:buClr>
                <a:srgbClr val="000000"/>
              </a:buClr>
              <a:buSzPct val="85000"/>
              <a:buFont typeface="Wingdings" charset="2"/>
              <a:buChar char=""/>
            </a:pPr>
            <a:r>
              <a:rPr lang="tr-TR" sz="2000" b="1" strike="noStrike" spc="-1" dirty="0">
                <a:solidFill>
                  <a:srgbClr val="000000"/>
                </a:solidFill>
                <a:uFill>
                  <a:solidFill>
                    <a:srgbClr val="FFFFFF"/>
                  </a:solidFill>
                </a:uFill>
                <a:latin typeface="Calibri"/>
              </a:rPr>
              <a:t>Bu kapsamda yapılan işlemler </a:t>
            </a:r>
            <a:r>
              <a:rPr lang="tr-TR" sz="2000" b="1" strike="noStrike" spc="-1" dirty="0">
                <a:solidFill>
                  <a:srgbClr val="FF0000"/>
                </a:solidFill>
                <a:uFill>
                  <a:solidFill>
                    <a:srgbClr val="FFFFFF"/>
                  </a:solidFill>
                </a:uFill>
                <a:latin typeface="Calibri"/>
              </a:rPr>
              <a:t>dönem kazancının tespitinde dikkate alınmayacak,</a:t>
            </a:r>
            <a:r>
              <a:rPr lang="tr-TR" sz="2000" b="1" strike="noStrike" spc="-1" dirty="0">
                <a:solidFill>
                  <a:srgbClr val="000000"/>
                </a:solidFill>
                <a:uFill>
                  <a:solidFill>
                    <a:srgbClr val="FFFFFF"/>
                  </a:solidFill>
                </a:uFill>
                <a:latin typeface="Calibri"/>
              </a:rPr>
              <a:t> işletmeden çekilmesi </a:t>
            </a:r>
            <a:r>
              <a:rPr lang="tr-TR" sz="2000" b="1" strike="noStrike" spc="-1" dirty="0">
                <a:solidFill>
                  <a:srgbClr val="FF0000"/>
                </a:solidFill>
                <a:uFill>
                  <a:solidFill>
                    <a:srgbClr val="FFFFFF"/>
                  </a:solidFill>
                </a:uFill>
                <a:latin typeface="Calibri"/>
              </a:rPr>
              <a:t>kar dağıtımı sayılmayacak.</a:t>
            </a:r>
            <a:endParaRPr lang="tr-TR" sz="3200" b="0" strike="noStrike" spc="-1" dirty="0">
              <a:solidFill>
                <a:srgbClr val="000000"/>
              </a:solidFill>
              <a:uFill>
                <a:solidFill>
                  <a:srgbClr val="FFFFFF"/>
                </a:solidFill>
              </a:uFill>
              <a:latin typeface="Arial"/>
            </a:endParaRPr>
          </a:p>
          <a:p>
            <a:pPr algn="just">
              <a:lnSpc>
                <a:spcPct val="100000"/>
              </a:lnSpc>
            </a:pPr>
            <a:endParaRPr lang="tr-TR" sz="3200" b="0" strike="noStrike" spc="-1" dirty="0">
              <a:solidFill>
                <a:srgbClr val="000000"/>
              </a:solidFill>
              <a:uFill>
                <a:solidFill>
                  <a:srgbClr val="FFFFFF"/>
                </a:solidFill>
              </a:uFill>
              <a:latin typeface="Arial"/>
            </a:endParaRPr>
          </a:p>
          <a:p>
            <a:pPr marL="361800" lvl="1" indent="-361440" algn="just">
              <a:lnSpc>
                <a:spcPct val="100000"/>
              </a:lnSpc>
              <a:buClr>
                <a:srgbClr val="000000"/>
              </a:buClr>
              <a:buSzPct val="85000"/>
              <a:buFont typeface="Wingdings" charset="2"/>
              <a:buChar char=""/>
            </a:pPr>
            <a:r>
              <a:rPr lang="tr-TR" sz="2000" b="1" strike="noStrike" spc="-1" dirty="0">
                <a:solidFill>
                  <a:srgbClr val="000000"/>
                </a:solidFill>
                <a:uFill>
                  <a:solidFill>
                    <a:srgbClr val="FFFFFF"/>
                  </a:solidFill>
                </a:uFill>
                <a:latin typeface="Calibri"/>
              </a:rPr>
              <a:t>Yurt dışı varlıklar Türkiye’ye getirilmeden yurt dışından kullanılmış kredi borçlarının ödenmesinde de kullanılabilecek.</a:t>
            </a:r>
            <a:endParaRPr lang="tr-TR" sz="3200" b="0" strike="noStrike" spc="-1" dirty="0">
              <a:solidFill>
                <a:srgbClr val="000000"/>
              </a:solidFill>
              <a:uFill>
                <a:solidFill>
                  <a:srgbClr val="FFFFFF"/>
                </a:solidFill>
              </a:uFill>
              <a:latin typeface="Arial"/>
            </a:endParaRPr>
          </a:p>
          <a:p>
            <a:pPr algn="just">
              <a:lnSpc>
                <a:spcPct val="100000"/>
              </a:lnSpc>
            </a:pPr>
            <a:endParaRPr lang="tr-TR" sz="3200" b="0" strike="noStrike" spc="-1" dirty="0">
              <a:solidFill>
                <a:srgbClr val="000000"/>
              </a:solidFill>
              <a:uFill>
                <a:solidFill>
                  <a:srgbClr val="FFFFFF"/>
                </a:solidFill>
              </a:uFill>
              <a:latin typeface="Arial"/>
            </a:endParaRPr>
          </a:p>
          <a:p>
            <a:pPr marL="361800" lvl="1" indent="-361440" algn="just">
              <a:lnSpc>
                <a:spcPct val="100000"/>
              </a:lnSpc>
              <a:buClr>
                <a:srgbClr val="000000"/>
              </a:buClr>
              <a:buSzPct val="85000"/>
              <a:buFont typeface="Wingdings" charset="2"/>
              <a:buChar char=""/>
            </a:pPr>
            <a:r>
              <a:rPr lang="tr-TR" sz="2000" b="1" strike="noStrike" spc="-1" dirty="0">
                <a:solidFill>
                  <a:srgbClr val="000000"/>
                </a:solidFill>
                <a:uFill>
                  <a:solidFill>
                    <a:srgbClr val="FFFFFF"/>
                  </a:solidFill>
                </a:uFill>
                <a:latin typeface="Calibri"/>
              </a:rPr>
              <a:t>Kayıtlarda yer alan sermaye avansları, yurt dışından Kanunun yürürlüğe girmesinden önce getirilmiş olan varlıklarla kapatılabilecek. </a:t>
            </a:r>
            <a:endParaRPr lang="tr-TR" sz="3200" b="0" strike="noStrike" spc="-1" dirty="0">
              <a:solidFill>
                <a:srgbClr val="000000"/>
              </a:solidFill>
              <a:uFill>
                <a:solidFill>
                  <a:srgbClr val="FFFFFF"/>
                </a:solidFill>
              </a:uFill>
              <a:latin typeface="Arial"/>
            </a:endParaRPr>
          </a:p>
        </p:txBody>
      </p:sp>
      <p:sp>
        <p:nvSpPr>
          <p:cNvPr id="334" name="TextShape 3"/>
          <p:cNvSpPr txBox="1"/>
          <p:nvPr/>
        </p:nvSpPr>
        <p:spPr>
          <a:xfrm>
            <a:off x="6553080" y="6356520"/>
            <a:ext cx="2133360" cy="364680"/>
          </a:xfrm>
          <a:prstGeom prst="rect">
            <a:avLst/>
          </a:prstGeom>
          <a:noFill/>
          <a:ln>
            <a:noFill/>
          </a:ln>
        </p:spPr>
        <p:txBody>
          <a:bodyPr anchor="ctr"/>
          <a:lstStyle/>
          <a:p>
            <a:pPr algn="r">
              <a:lnSpc>
                <a:spcPct val="100000"/>
              </a:lnSpc>
            </a:pPr>
            <a:fld id="{1AD9D559-D812-4195-BCC0-9F6AA1542C95}" type="slidenum">
              <a:rPr lang="tr-TR" sz="1200" b="0" strike="noStrike" spc="-1">
                <a:solidFill>
                  <a:srgbClr val="8B8B8B"/>
                </a:solidFill>
                <a:uFill>
                  <a:solidFill>
                    <a:srgbClr val="FFFFFF"/>
                  </a:solidFill>
                </a:uFill>
                <a:latin typeface="Arial Black"/>
              </a:rPr>
              <a:pPr algn="r">
                <a:lnSpc>
                  <a:spcPct val="100000"/>
                </a:lnSpc>
              </a:pPr>
              <a:t>55</a:t>
            </a:fld>
            <a:endParaRPr lang="tr-TR" sz="1400" b="0" strike="noStrike" spc="-1">
              <a:solidFill>
                <a:srgbClr val="000000"/>
              </a:solidFill>
              <a:uFill>
                <a:solidFill>
                  <a:srgbClr val="FFFFFF"/>
                </a:solidFill>
              </a:uFill>
              <a:latin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2123640" y="260640"/>
            <a:ext cx="6838200" cy="506160"/>
          </a:xfrm>
          <a:prstGeom prst="rect">
            <a:avLst/>
          </a:prstGeom>
          <a:noFill/>
          <a:ln>
            <a:noFill/>
          </a:ln>
        </p:spPr>
        <p:txBody>
          <a:bodyPr anchor="ctr"/>
          <a:lstStyle/>
          <a:p>
            <a:pPr algn="ctr">
              <a:lnSpc>
                <a:spcPct val="100000"/>
              </a:lnSpc>
            </a:pPr>
            <a:r>
              <a:rPr lang="tr-TR" sz="2400" b="1" strike="noStrike" spc="-1">
                <a:solidFill>
                  <a:srgbClr val="000000"/>
                </a:solidFill>
                <a:uFill>
                  <a:solidFill>
                    <a:srgbClr val="FFFFFF"/>
                  </a:solidFill>
                </a:uFill>
                <a:latin typeface="Calibri"/>
              </a:rPr>
              <a:t>YURT İÇİ VARLIKLARIN BEYANI </a:t>
            </a:r>
            <a:endParaRPr lang="tr-TR" sz="1800" b="0" strike="noStrike" spc="-1">
              <a:solidFill>
                <a:srgbClr val="000000"/>
              </a:solidFill>
              <a:uFill>
                <a:solidFill>
                  <a:srgbClr val="FFFFFF"/>
                </a:solidFill>
              </a:uFill>
              <a:latin typeface="Calibri"/>
            </a:endParaRPr>
          </a:p>
        </p:txBody>
      </p:sp>
      <p:sp>
        <p:nvSpPr>
          <p:cNvPr id="336" name="TextShape 2"/>
          <p:cNvSpPr txBox="1"/>
          <p:nvPr/>
        </p:nvSpPr>
        <p:spPr>
          <a:xfrm>
            <a:off x="251640" y="1124640"/>
            <a:ext cx="8496720" cy="4513680"/>
          </a:xfrm>
          <a:prstGeom prst="rect">
            <a:avLst/>
          </a:prstGeom>
          <a:noFill/>
          <a:ln>
            <a:noFill/>
          </a:ln>
        </p:spPr>
        <p:txBody>
          <a:bodyPr/>
          <a:lstStyle/>
          <a:p>
            <a:pPr algn="just">
              <a:lnSpc>
                <a:spcPct val="90000"/>
              </a:lnSpc>
            </a:pPr>
            <a:endParaRPr lang="tr-TR" sz="3200" b="0" strike="noStrike" spc="-1">
              <a:solidFill>
                <a:srgbClr val="000000"/>
              </a:solidFill>
              <a:uFill>
                <a:solidFill>
                  <a:srgbClr val="FFFFFF"/>
                </a:solidFill>
              </a:uFill>
              <a:latin typeface="Arial"/>
            </a:endParaRPr>
          </a:p>
          <a:p>
            <a:pPr marL="428760" lvl="1" indent="-342720" algn="just">
              <a:lnSpc>
                <a:spcPct val="90000"/>
              </a:lnSpc>
              <a:buClr>
                <a:srgbClr val="000000"/>
              </a:buClr>
              <a:buSzPct val="85000"/>
              <a:buFont typeface="Wingdings" charset="2"/>
              <a:buChar char=""/>
            </a:pPr>
            <a:r>
              <a:rPr lang="tr-TR" sz="2200" b="1" strike="noStrike" spc="-1">
                <a:solidFill>
                  <a:srgbClr val="C00000"/>
                </a:solidFill>
                <a:uFill>
                  <a:solidFill>
                    <a:srgbClr val="FFFFFF"/>
                  </a:solidFill>
                </a:uFill>
                <a:latin typeface="Calibri"/>
              </a:rPr>
              <a:t>Gelir ve kurumlar vergisi mükelleflerince sahip olunan ve yurt içinde bulunan;</a:t>
            </a:r>
            <a:endParaRPr lang="tr-TR" sz="3200" b="0" strike="noStrike" spc="-1">
              <a:solidFill>
                <a:srgbClr val="000000"/>
              </a:solidFill>
              <a:uFill>
                <a:solidFill>
                  <a:srgbClr val="FFFFFF"/>
                </a:solidFill>
              </a:uFill>
              <a:latin typeface="Arial"/>
            </a:endParaRPr>
          </a:p>
          <a:p>
            <a:pPr marL="85680" algn="just">
              <a:lnSpc>
                <a:spcPct val="90000"/>
              </a:lnSpc>
            </a:pPr>
            <a:endParaRPr lang="tr-TR" sz="3200" b="0" strike="noStrike" spc="-1">
              <a:solidFill>
                <a:srgbClr val="000000"/>
              </a:solidFill>
              <a:uFill>
                <a:solidFill>
                  <a:srgbClr val="FFFFFF"/>
                </a:solidFill>
              </a:uFill>
              <a:latin typeface="Arial"/>
            </a:endParaRPr>
          </a:p>
          <a:p>
            <a:pPr marL="984240" lvl="1" indent="-360000" algn="just">
              <a:lnSpc>
                <a:spcPct val="90000"/>
              </a:lnSpc>
              <a:buClr>
                <a:srgbClr val="000000"/>
              </a:buClr>
              <a:buFont typeface="Arial"/>
              <a:buChar char="•"/>
            </a:pPr>
            <a:r>
              <a:rPr lang="tr-TR" sz="2200" b="1" strike="noStrike" spc="-1">
                <a:solidFill>
                  <a:srgbClr val="0070C0"/>
                </a:solidFill>
                <a:uFill>
                  <a:solidFill>
                    <a:srgbClr val="FFFFFF"/>
                  </a:solidFill>
                </a:uFill>
                <a:latin typeface="Calibri"/>
              </a:rPr>
              <a:t>Para, altın, döviz, menkul kıymet ve diğer sermaye piyasası araçları ile taşınmazlar 31/12/2016 tarihine kadar işletme kayıtlarına dahil edilebilecek.</a:t>
            </a:r>
            <a:endParaRPr lang="tr-TR" sz="3200" b="0" strike="noStrike" spc="-1">
              <a:solidFill>
                <a:srgbClr val="000000"/>
              </a:solidFill>
              <a:uFill>
                <a:solidFill>
                  <a:srgbClr val="FFFFFF"/>
                </a:solidFill>
              </a:uFill>
              <a:latin typeface="Arial"/>
            </a:endParaRPr>
          </a:p>
          <a:p>
            <a:pPr algn="just">
              <a:lnSpc>
                <a:spcPct val="90000"/>
              </a:lnSpc>
            </a:pPr>
            <a:endParaRPr lang="tr-TR" sz="3200" b="0" strike="noStrike" spc="-1">
              <a:solidFill>
                <a:srgbClr val="000000"/>
              </a:solidFill>
              <a:uFill>
                <a:solidFill>
                  <a:srgbClr val="FFFFFF"/>
                </a:solidFill>
              </a:uFill>
              <a:latin typeface="Arial"/>
            </a:endParaRPr>
          </a:p>
          <a:p>
            <a:pPr marL="984240" lvl="1" indent="-360000" algn="just">
              <a:lnSpc>
                <a:spcPct val="90000"/>
              </a:lnSpc>
              <a:buClr>
                <a:srgbClr val="000000"/>
              </a:buClr>
              <a:buFont typeface="Arial"/>
              <a:buChar char="•"/>
            </a:pPr>
            <a:r>
              <a:rPr lang="tr-TR" sz="2200" b="1" strike="noStrike" spc="-1">
                <a:solidFill>
                  <a:srgbClr val="0070C0"/>
                </a:solidFill>
                <a:uFill>
                  <a:solidFill>
                    <a:srgbClr val="FFFFFF"/>
                  </a:solidFill>
                </a:uFill>
                <a:latin typeface="Calibri"/>
              </a:rPr>
              <a:t>Bu kapsamda yapılan işlemler dönem kazancının tespitinde dikkate alınmayacak.</a:t>
            </a:r>
            <a:endParaRPr lang="tr-TR" sz="3200" b="0" strike="noStrike" spc="-1">
              <a:solidFill>
                <a:srgbClr val="000000"/>
              </a:solidFill>
              <a:uFill>
                <a:solidFill>
                  <a:srgbClr val="FFFFFF"/>
                </a:solidFill>
              </a:uFill>
              <a:latin typeface="Arial"/>
            </a:endParaRPr>
          </a:p>
          <a:p>
            <a:pPr algn="just">
              <a:lnSpc>
                <a:spcPct val="90000"/>
              </a:lnSpc>
            </a:pPr>
            <a:endParaRPr lang="tr-TR" sz="3200" b="0" strike="noStrike" spc="-1">
              <a:solidFill>
                <a:srgbClr val="000000"/>
              </a:solidFill>
              <a:uFill>
                <a:solidFill>
                  <a:srgbClr val="FFFFFF"/>
                </a:solidFill>
              </a:uFill>
              <a:latin typeface="Arial"/>
            </a:endParaRPr>
          </a:p>
          <a:p>
            <a:pPr marL="984240" lvl="1" indent="-360000" algn="just">
              <a:lnSpc>
                <a:spcPct val="90000"/>
              </a:lnSpc>
              <a:buClr>
                <a:srgbClr val="000000"/>
              </a:buClr>
              <a:buFont typeface="Arial"/>
              <a:buChar char="•"/>
            </a:pPr>
            <a:r>
              <a:rPr lang="tr-TR" sz="2200" b="1" strike="noStrike" spc="-1">
                <a:solidFill>
                  <a:srgbClr val="0070C0"/>
                </a:solidFill>
                <a:uFill>
                  <a:solidFill>
                    <a:srgbClr val="FFFFFF"/>
                  </a:solidFill>
                </a:uFill>
                <a:latin typeface="Calibri"/>
              </a:rPr>
              <a:t>İşletmeden çekilmesi kar dağıtımı sayılmayacak.</a:t>
            </a:r>
            <a:endParaRPr lang="tr-TR" sz="3200" b="0" strike="noStrike" spc="-1">
              <a:solidFill>
                <a:srgbClr val="000000"/>
              </a:solidFill>
              <a:uFill>
                <a:solidFill>
                  <a:srgbClr val="FFFFFF"/>
                </a:solidFill>
              </a:uFill>
              <a:latin typeface="Arial"/>
            </a:endParaRPr>
          </a:p>
        </p:txBody>
      </p:sp>
      <p:sp>
        <p:nvSpPr>
          <p:cNvPr id="337" name="TextShape 3"/>
          <p:cNvSpPr txBox="1"/>
          <p:nvPr/>
        </p:nvSpPr>
        <p:spPr>
          <a:xfrm>
            <a:off x="6553080" y="6356520"/>
            <a:ext cx="2133360" cy="364680"/>
          </a:xfrm>
          <a:prstGeom prst="rect">
            <a:avLst/>
          </a:prstGeom>
          <a:noFill/>
          <a:ln>
            <a:noFill/>
          </a:ln>
        </p:spPr>
        <p:txBody>
          <a:bodyPr anchor="ctr"/>
          <a:lstStyle/>
          <a:p>
            <a:pPr algn="r">
              <a:lnSpc>
                <a:spcPct val="100000"/>
              </a:lnSpc>
            </a:pPr>
            <a:fld id="{46C69D0F-1B05-45B5-9589-7915650D9E55}" type="slidenum">
              <a:rPr lang="tr-TR" sz="1200" b="0" strike="noStrike" spc="-1">
                <a:solidFill>
                  <a:srgbClr val="8B8B8B"/>
                </a:solidFill>
                <a:uFill>
                  <a:solidFill>
                    <a:srgbClr val="FFFFFF"/>
                  </a:solidFill>
                </a:uFill>
                <a:latin typeface="Arial Black"/>
              </a:rPr>
              <a:pPr algn="r">
                <a:lnSpc>
                  <a:spcPct val="100000"/>
                </a:lnSpc>
              </a:pPr>
              <a:t>56</a:t>
            </a:fld>
            <a:endParaRPr lang="tr-TR" sz="1400" b="0" strike="noStrike" spc="-1">
              <a:solidFill>
                <a:srgbClr val="000000"/>
              </a:solidFill>
              <a:uFill>
                <a:solidFill>
                  <a:srgbClr val="FFFFFF"/>
                </a:solidFill>
              </a:uFill>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2051640" y="116640"/>
            <a:ext cx="6696360" cy="71964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VARLIK BEYANI ORTAK HÜKÜMLER</a:t>
            </a:r>
            <a:endParaRPr lang="tr-TR" sz="1800" b="0" strike="noStrike" spc="-1">
              <a:solidFill>
                <a:srgbClr val="000000"/>
              </a:solidFill>
              <a:uFill>
                <a:solidFill>
                  <a:srgbClr val="FFFFFF"/>
                </a:solidFill>
              </a:uFill>
              <a:latin typeface="Calibri"/>
            </a:endParaRPr>
          </a:p>
        </p:txBody>
      </p:sp>
      <p:sp>
        <p:nvSpPr>
          <p:cNvPr id="339" name="TextShape 2"/>
          <p:cNvSpPr txBox="1"/>
          <p:nvPr/>
        </p:nvSpPr>
        <p:spPr>
          <a:xfrm>
            <a:off x="611640" y="1196640"/>
            <a:ext cx="8208720" cy="4608000"/>
          </a:xfrm>
          <a:prstGeom prst="rect">
            <a:avLst/>
          </a:prstGeom>
          <a:noFill/>
          <a:ln>
            <a:noFill/>
          </a:ln>
        </p:spPr>
        <p:txBody>
          <a:bodyPr/>
          <a:lstStyle/>
          <a:p>
            <a:pPr algn="just">
              <a:lnSpc>
                <a:spcPct val="100000"/>
              </a:lnSpc>
            </a:pPr>
            <a:endParaRPr lang="tr-TR" sz="3200" b="0" strike="noStrike" spc="-1">
              <a:solidFill>
                <a:srgbClr val="000000"/>
              </a:solidFill>
              <a:uFill>
                <a:solidFill>
                  <a:srgbClr val="FFFFFF"/>
                </a:solidFill>
              </a:uFill>
              <a:latin typeface="Arial"/>
            </a:endParaRPr>
          </a:p>
          <a:p>
            <a:pPr marL="446040" lvl="1" indent="-360000" algn="just">
              <a:lnSpc>
                <a:spcPct val="90000"/>
              </a:lnSpc>
              <a:buClr>
                <a:srgbClr val="000000"/>
              </a:buClr>
              <a:buSzPct val="85000"/>
              <a:buFont typeface="Wingdings" charset="2"/>
              <a:buChar char=""/>
            </a:pPr>
            <a:r>
              <a:rPr lang="tr-TR" sz="2200" b="1" strike="noStrike" spc="-1">
                <a:solidFill>
                  <a:srgbClr val="000000"/>
                </a:solidFill>
                <a:uFill>
                  <a:solidFill>
                    <a:srgbClr val="FFFFFF"/>
                  </a:solidFill>
                </a:uFill>
                <a:latin typeface="Calibri"/>
              </a:rPr>
              <a:t>Yurt dışından getirilen varlıklar nedeniyle ya da</a:t>
            </a:r>
            <a:endParaRPr lang="tr-TR" sz="3200" b="0" strike="noStrike" spc="-1">
              <a:solidFill>
                <a:srgbClr val="000000"/>
              </a:solidFill>
              <a:uFill>
                <a:solidFill>
                  <a:srgbClr val="FFFFFF"/>
                </a:solidFill>
              </a:uFill>
              <a:latin typeface="Arial"/>
            </a:endParaRPr>
          </a:p>
          <a:p>
            <a:pPr algn="just">
              <a:lnSpc>
                <a:spcPct val="90000"/>
              </a:lnSpc>
            </a:pPr>
            <a:endParaRPr lang="tr-TR" sz="3200" b="0" strike="noStrike" spc="-1">
              <a:solidFill>
                <a:srgbClr val="000000"/>
              </a:solidFill>
              <a:uFill>
                <a:solidFill>
                  <a:srgbClr val="FFFFFF"/>
                </a:solidFill>
              </a:uFill>
              <a:latin typeface="Arial"/>
            </a:endParaRPr>
          </a:p>
          <a:p>
            <a:pPr marL="428760" lvl="1" indent="-342720" algn="just">
              <a:lnSpc>
                <a:spcPct val="90000"/>
              </a:lnSpc>
              <a:buClr>
                <a:srgbClr val="000000"/>
              </a:buClr>
              <a:buSzPct val="85000"/>
              <a:buFont typeface="Wingdings" charset="2"/>
              <a:buChar char=""/>
            </a:pPr>
            <a:r>
              <a:rPr lang="tr-TR" sz="2200" b="1" strike="noStrike" spc="-1">
                <a:solidFill>
                  <a:srgbClr val="000000"/>
                </a:solidFill>
                <a:uFill>
                  <a:solidFill>
                    <a:srgbClr val="FFFFFF"/>
                  </a:solidFill>
                </a:uFill>
                <a:latin typeface="Calibri"/>
              </a:rPr>
              <a:t>Yurt içindeki varlıkların defterlere kaydedilmesi nedeniyle </a:t>
            </a:r>
            <a:endParaRPr lang="tr-TR" sz="3200" b="0" strike="noStrike" spc="-1">
              <a:solidFill>
                <a:srgbClr val="000000"/>
              </a:solidFill>
              <a:uFill>
                <a:solidFill>
                  <a:srgbClr val="FFFFFF"/>
                </a:solidFill>
              </a:uFill>
              <a:latin typeface="Arial"/>
            </a:endParaRPr>
          </a:p>
          <a:p>
            <a:pPr algn="just">
              <a:lnSpc>
                <a:spcPct val="90000"/>
              </a:lnSpc>
            </a:pPr>
            <a:endParaRPr lang="tr-TR" sz="3200" b="0" strike="noStrike" spc="-1">
              <a:solidFill>
                <a:srgbClr val="000000"/>
              </a:solidFill>
              <a:uFill>
                <a:solidFill>
                  <a:srgbClr val="FFFFFF"/>
                </a:solidFill>
              </a:uFill>
              <a:latin typeface="Arial"/>
            </a:endParaRPr>
          </a:p>
          <a:p>
            <a:pPr marL="446040" indent="-360000" algn="just">
              <a:lnSpc>
                <a:spcPct val="90000"/>
              </a:lnSpc>
            </a:pPr>
            <a:r>
              <a:rPr lang="tr-TR" sz="2200" b="1" strike="noStrike" spc="-1">
                <a:solidFill>
                  <a:srgbClr val="000000"/>
                </a:solidFill>
                <a:uFill>
                  <a:solidFill>
                    <a:srgbClr val="FFFFFF"/>
                  </a:solidFill>
                </a:uFill>
                <a:latin typeface="Calibri"/>
              </a:rPr>
              <a:t>	</a:t>
            </a:r>
            <a:r>
              <a:rPr lang="tr-TR" sz="2200" b="1" strike="noStrike" spc="-1">
                <a:solidFill>
                  <a:srgbClr val="C00000"/>
                </a:solidFill>
                <a:uFill>
                  <a:solidFill>
                    <a:srgbClr val="FFFFFF"/>
                  </a:solidFill>
                </a:uFill>
                <a:latin typeface="Calibri"/>
              </a:rPr>
              <a:t>vergi incelemesi ve tarhiyatı, herhangi bir araştırma, inceleme, soruşturma ve kovuşturma yapılmayacak.</a:t>
            </a:r>
            <a:endParaRPr lang="tr-TR" sz="3200" b="0" strike="noStrike" spc="-1">
              <a:solidFill>
                <a:srgbClr val="000000"/>
              </a:solidFill>
              <a:uFill>
                <a:solidFill>
                  <a:srgbClr val="FFFFFF"/>
                </a:solidFill>
              </a:uFill>
              <a:latin typeface="Arial"/>
            </a:endParaRPr>
          </a:p>
          <a:p>
            <a:pPr marL="446040" indent="-360000" algn="just">
              <a:lnSpc>
                <a:spcPct val="90000"/>
              </a:lnSpc>
            </a:pPr>
            <a:endParaRPr lang="tr-TR" sz="3200" b="0" strike="noStrike" spc="-1">
              <a:solidFill>
                <a:srgbClr val="000000"/>
              </a:solidFill>
              <a:uFill>
                <a:solidFill>
                  <a:srgbClr val="FFFFFF"/>
                </a:solidFill>
              </a:uFill>
              <a:latin typeface="Arial"/>
            </a:endParaRPr>
          </a:p>
          <a:p>
            <a:pPr marL="109800" algn="just">
              <a:lnSpc>
                <a:spcPct val="80000"/>
              </a:lnSpc>
            </a:pPr>
            <a:endParaRPr lang="tr-TR" sz="3200" b="0" strike="noStrike" spc="-1">
              <a:solidFill>
                <a:srgbClr val="000000"/>
              </a:solidFill>
              <a:uFill>
                <a:solidFill>
                  <a:srgbClr val="FFFFFF"/>
                </a:solidFill>
              </a:uFill>
              <a:latin typeface="Arial"/>
            </a:endParaRPr>
          </a:p>
        </p:txBody>
      </p:sp>
      <p:sp>
        <p:nvSpPr>
          <p:cNvPr id="340" name="TextShape 3"/>
          <p:cNvSpPr txBox="1"/>
          <p:nvPr/>
        </p:nvSpPr>
        <p:spPr>
          <a:xfrm>
            <a:off x="6553080" y="6356520"/>
            <a:ext cx="2133360" cy="364680"/>
          </a:xfrm>
          <a:prstGeom prst="rect">
            <a:avLst/>
          </a:prstGeom>
          <a:noFill/>
          <a:ln>
            <a:noFill/>
          </a:ln>
        </p:spPr>
        <p:txBody>
          <a:bodyPr anchor="ctr"/>
          <a:lstStyle/>
          <a:p>
            <a:pPr algn="r">
              <a:lnSpc>
                <a:spcPct val="100000"/>
              </a:lnSpc>
            </a:pPr>
            <a:fld id="{0A7C43AC-8BAD-4ABB-BDC7-954137759761}" type="slidenum">
              <a:rPr lang="tr-TR" sz="1200" b="0" strike="noStrike" spc="-1">
                <a:solidFill>
                  <a:srgbClr val="8B8B8B"/>
                </a:solidFill>
                <a:uFill>
                  <a:solidFill>
                    <a:srgbClr val="FFFFFF"/>
                  </a:solidFill>
                </a:uFill>
                <a:latin typeface="Arial Black"/>
              </a:rPr>
              <a:pPr algn="r">
                <a:lnSpc>
                  <a:spcPct val="100000"/>
                </a:lnSpc>
              </a:pPr>
              <a:t>57</a:t>
            </a:fld>
            <a:endParaRPr lang="tr-TR" sz="1400" b="0" strike="noStrike" spc="-1">
              <a:solidFill>
                <a:srgbClr val="000000"/>
              </a:solidFill>
              <a:uFill>
                <a:solidFill>
                  <a:srgbClr val="FFFFFF"/>
                </a:solidFill>
              </a:uFill>
              <a:latin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1763640" y="18360"/>
            <a:ext cx="7270200" cy="93816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KANUNDAN YARARLANMA ŞARTLARI</a:t>
            </a:r>
            <a:endParaRPr lang="tr-TR" sz="1800" b="0" strike="noStrike" spc="-1">
              <a:solidFill>
                <a:srgbClr val="000000"/>
              </a:solidFill>
              <a:uFill>
                <a:solidFill>
                  <a:srgbClr val="FFFFFF"/>
                </a:solidFill>
              </a:uFill>
              <a:latin typeface="Calibri"/>
            </a:endParaRPr>
          </a:p>
        </p:txBody>
      </p:sp>
      <p:sp>
        <p:nvSpPr>
          <p:cNvPr id="342" name="TextShape 2"/>
          <p:cNvSpPr txBox="1"/>
          <p:nvPr/>
        </p:nvSpPr>
        <p:spPr>
          <a:xfrm>
            <a:off x="441434" y="1124640"/>
            <a:ext cx="8306926" cy="5165802"/>
          </a:xfrm>
          <a:prstGeom prst="rect">
            <a:avLst/>
          </a:prstGeom>
          <a:noFill/>
          <a:ln>
            <a:noFill/>
          </a:ln>
        </p:spPr>
        <p:txBody>
          <a:bodyPr/>
          <a:lstStyle/>
          <a:p>
            <a:pPr marL="109800" algn="ctr">
              <a:lnSpc>
                <a:spcPct val="80000"/>
              </a:lnSpc>
            </a:pPr>
            <a:endParaRPr lang="tr-TR" sz="3200" b="0" strike="noStrike" spc="-1" dirty="0">
              <a:solidFill>
                <a:srgbClr val="000000"/>
              </a:solidFill>
              <a:uFill>
                <a:solidFill>
                  <a:srgbClr val="FFFFFF"/>
                </a:solidFill>
              </a:uFill>
              <a:latin typeface="Arial"/>
            </a:endParaRPr>
          </a:p>
          <a:p>
            <a:pPr marL="365760" indent="-255600" algn="just">
              <a:lnSpc>
                <a:spcPct val="100000"/>
              </a:lnSpc>
              <a:buClr>
                <a:srgbClr val="000000"/>
              </a:buClr>
              <a:buFont typeface="Wingdings" charset="2"/>
              <a:buChar char=""/>
            </a:pPr>
            <a:r>
              <a:rPr lang="tr-TR" sz="2000" b="1" strike="noStrike" spc="-1" dirty="0">
                <a:solidFill>
                  <a:srgbClr val="000000"/>
                </a:solidFill>
                <a:uFill>
                  <a:solidFill>
                    <a:srgbClr val="FFFFFF"/>
                  </a:solidFill>
                </a:uFill>
                <a:latin typeface="Calibri"/>
              </a:rPr>
              <a:t>Açılan davalardan </a:t>
            </a:r>
            <a:r>
              <a:rPr lang="tr-TR" sz="2000" b="1" strike="noStrike" spc="-1" dirty="0" smtClean="0">
                <a:solidFill>
                  <a:srgbClr val="000000"/>
                </a:solidFill>
                <a:uFill>
                  <a:solidFill>
                    <a:srgbClr val="FFFFFF"/>
                  </a:solidFill>
                </a:uFill>
                <a:latin typeface="Calibri"/>
              </a:rPr>
              <a:t>vazgeçilmesi</a:t>
            </a:r>
            <a:endParaRPr lang="tr-TR" sz="3200" b="0" strike="noStrike" spc="-1" dirty="0">
              <a:solidFill>
                <a:srgbClr val="000000"/>
              </a:solidFill>
              <a:uFill>
                <a:solidFill>
                  <a:srgbClr val="FFFFFF"/>
                </a:solidFill>
              </a:uFill>
              <a:latin typeface="Arial"/>
            </a:endParaRPr>
          </a:p>
          <a:p>
            <a:pPr marL="365760" indent="-255600" algn="just">
              <a:lnSpc>
                <a:spcPct val="100000"/>
              </a:lnSpc>
              <a:buClr>
                <a:srgbClr val="000000"/>
              </a:buClr>
              <a:buFont typeface="Wingdings" charset="2"/>
              <a:buChar char=""/>
            </a:pPr>
            <a:r>
              <a:rPr lang="tr-TR" sz="2000" b="1" strike="noStrike" spc="-1" dirty="0">
                <a:solidFill>
                  <a:srgbClr val="000000"/>
                </a:solidFill>
                <a:uFill>
                  <a:solidFill>
                    <a:srgbClr val="FFFFFF"/>
                  </a:solidFill>
                </a:uFill>
                <a:latin typeface="Calibri"/>
              </a:rPr>
              <a:t>Yazılı başvuruda </a:t>
            </a:r>
            <a:r>
              <a:rPr lang="tr-TR" sz="2000" b="1" strike="noStrike" spc="-1" dirty="0" smtClean="0">
                <a:solidFill>
                  <a:srgbClr val="000000"/>
                </a:solidFill>
                <a:uFill>
                  <a:solidFill>
                    <a:srgbClr val="FFFFFF"/>
                  </a:solidFill>
                </a:uFill>
                <a:latin typeface="Calibri"/>
              </a:rPr>
              <a:t>bulunulması</a:t>
            </a:r>
            <a:endParaRPr lang="tr-TR" sz="3200" b="0" strike="noStrike" spc="-1" dirty="0">
              <a:solidFill>
                <a:srgbClr val="000000"/>
              </a:solidFill>
              <a:uFill>
                <a:solidFill>
                  <a:srgbClr val="FFFFFF"/>
                </a:solidFill>
              </a:uFill>
              <a:latin typeface="Arial"/>
            </a:endParaRPr>
          </a:p>
          <a:p>
            <a:pPr marL="365760" indent="-255600" algn="just">
              <a:lnSpc>
                <a:spcPct val="100000"/>
              </a:lnSpc>
              <a:buClr>
                <a:srgbClr val="000000"/>
              </a:buClr>
              <a:buFont typeface="Wingdings" charset="2"/>
              <a:buChar char=""/>
            </a:pPr>
            <a:r>
              <a:rPr lang="tr-TR" sz="2000" b="1" strike="noStrike" spc="-1" dirty="0">
                <a:solidFill>
                  <a:srgbClr val="000000"/>
                </a:solidFill>
                <a:uFill>
                  <a:solidFill>
                    <a:srgbClr val="FFFFFF"/>
                  </a:solidFill>
                </a:uFill>
                <a:latin typeface="Calibri"/>
              </a:rPr>
              <a:t>Ödemelerin süresinde </a:t>
            </a:r>
            <a:r>
              <a:rPr lang="tr-TR" sz="2000" b="1" strike="noStrike" spc="-1" dirty="0" smtClean="0">
                <a:solidFill>
                  <a:srgbClr val="000000"/>
                </a:solidFill>
                <a:uFill>
                  <a:solidFill>
                    <a:srgbClr val="FFFFFF"/>
                  </a:solidFill>
                </a:uFill>
                <a:latin typeface="Calibri"/>
              </a:rPr>
              <a:t>yapılması</a:t>
            </a:r>
          </a:p>
          <a:p>
            <a:pPr marL="365760" indent="-255600" algn="just">
              <a:lnSpc>
                <a:spcPct val="100000"/>
              </a:lnSpc>
              <a:buClr>
                <a:srgbClr val="000000"/>
              </a:buClr>
            </a:pPr>
            <a:endParaRPr lang="tr-TR" sz="3200" b="0" strike="noStrike" spc="-1" dirty="0">
              <a:solidFill>
                <a:srgbClr val="000000"/>
              </a:solidFill>
              <a:uFill>
                <a:solidFill>
                  <a:srgbClr val="FFFFFF"/>
                </a:solidFill>
              </a:uFill>
              <a:latin typeface="Arial"/>
            </a:endParaRPr>
          </a:p>
          <a:p>
            <a:pPr marL="365760" indent="-255600" algn="just">
              <a:lnSpc>
                <a:spcPct val="100000"/>
              </a:lnSpc>
              <a:buClr>
                <a:srgbClr val="000000"/>
              </a:buClr>
              <a:buFont typeface="Wingdings" charset="2"/>
              <a:buChar char=""/>
            </a:pPr>
            <a:r>
              <a:rPr lang="tr-TR" sz="2000" b="1" strike="noStrike" spc="-1" dirty="0">
                <a:solidFill>
                  <a:srgbClr val="000000"/>
                </a:solidFill>
                <a:uFill>
                  <a:solidFill>
                    <a:srgbClr val="FFFFFF"/>
                  </a:solidFill>
                </a:uFill>
                <a:latin typeface="Calibri"/>
              </a:rPr>
              <a:t>Taksit ödeme süresince verilen</a:t>
            </a:r>
            <a:endParaRPr lang="tr-TR" sz="3200" b="0" strike="noStrike" spc="-1" dirty="0">
              <a:solidFill>
                <a:srgbClr val="000000"/>
              </a:solidFill>
              <a:uFill>
                <a:solidFill>
                  <a:srgbClr val="FFFFFF"/>
                </a:solidFill>
              </a:uFill>
              <a:latin typeface="Arial"/>
            </a:endParaRPr>
          </a:p>
          <a:p>
            <a:pPr marL="109800" algn="just">
              <a:lnSpc>
                <a:spcPct val="100000"/>
              </a:lnSpc>
            </a:pPr>
            <a:r>
              <a:rPr lang="tr-TR" sz="2000" b="1" strike="noStrike" spc="-1" dirty="0">
                <a:solidFill>
                  <a:srgbClr val="000000"/>
                </a:solidFill>
                <a:uFill>
                  <a:solidFill>
                    <a:srgbClr val="FFFFFF"/>
                  </a:solidFill>
                </a:uFill>
                <a:latin typeface="Calibri"/>
              </a:rPr>
              <a:t>     beyanname ve bildirimler üzerine tahakkuk eden</a:t>
            </a:r>
            <a:r>
              <a:rPr lang="tr-TR" sz="2000" b="1" strike="noStrike" spc="-1" dirty="0" smtClean="0">
                <a:solidFill>
                  <a:srgbClr val="000000"/>
                </a:solidFill>
                <a:uFill>
                  <a:solidFill>
                    <a:srgbClr val="FFFFFF"/>
                  </a:solidFill>
                </a:uFill>
                <a:latin typeface="Calibri"/>
              </a:rPr>
              <a:t>;</a:t>
            </a:r>
            <a:endParaRPr lang="tr-TR" sz="3200" b="0" strike="noStrike" spc="-1" dirty="0">
              <a:solidFill>
                <a:srgbClr val="000000"/>
              </a:solidFill>
              <a:uFill>
                <a:solidFill>
                  <a:srgbClr val="FFFFFF"/>
                </a:solidFill>
              </a:uFill>
              <a:latin typeface="Arial"/>
            </a:endParaRPr>
          </a:p>
          <a:p>
            <a:pPr marL="754560" lvl="1" indent="-342720" algn="just">
              <a:lnSpc>
                <a:spcPct val="100000"/>
              </a:lnSpc>
              <a:buClr>
                <a:srgbClr val="000000"/>
              </a:buClr>
              <a:buFont typeface="Arial"/>
              <a:buChar char="•"/>
            </a:pPr>
            <a:r>
              <a:rPr lang="tr-TR" sz="2000" b="1" strike="noStrike" spc="-1" dirty="0">
                <a:solidFill>
                  <a:srgbClr val="0070C0"/>
                </a:solidFill>
                <a:uFill>
                  <a:solidFill>
                    <a:srgbClr val="FFFFFF"/>
                  </a:solidFill>
                </a:uFill>
                <a:latin typeface="Calibri"/>
              </a:rPr>
              <a:t>yıllık gelir/kurumlar vergisini</a:t>
            </a:r>
            <a:endParaRPr lang="tr-TR" sz="3200" b="0" strike="noStrike" spc="-1" dirty="0">
              <a:solidFill>
                <a:srgbClr val="000000"/>
              </a:solidFill>
              <a:uFill>
                <a:solidFill>
                  <a:srgbClr val="FFFFFF"/>
                </a:solidFill>
              </a:uFill>
              <a:latin typeface="Arial"/>
            </a:endParaRPr>
          </a:p>
          <a:p>
            <a:pPr marL="754560" lvl="1" indent="-342720" algn="just">
              <a:lnSpc>
                <a:spcPct val="100000"/>
              </a:lnSpc>
              <a:buClr>
                <a:srgbClr val="000000"/>
              </a:buClr>
              <a:buFont typeface="Arial"/>
              <a:buChar char="•"/>
            </a:pPr>
            <a:r>
              <a:rPr lang="tr-TR" sz="2000" b="1" strike="noStrike" spc="-1" dirty="0">
                <a:solidFill>
                  <a:srgbClr val="0070C0"/>
                </a:solidFill>
                <a:uFill>
                  <a:solidFill>
                    <a:srgbClr val="FFFFFF"/>
                  </a:solidFill>
                </a:uFill>
                <a:latin typeface="Calibri"/>
              </a:rPr>
              <a:t>gelir/kurum stopaj vergisini </a:t>
            </a:r>
            <a:endParaRPr lang="tr-TR" sz="3200" b="0" strike="noStrike" spc="-1" dirty="0">
              <a:solidFill>
                <a:srgbClr val="000000"/>
              </a:solidFill>
              <a:uFill>
                <a:solidFill>
                  <a:srgbClr val="FFFFFF"/>
                </a:solidFill>
              </a:uFill>
              <a:latin typeface="Arial"/>
            </a:endParaRPr>
          </a:p>
          <a:p>
            <a:pPr marL="754560" lvl="1" indent="-342720" algn="just">
              <a:lnSpc>
                <a:spcPct val="100000"/>
              </a:lnSpc>
              <a:buClr>
                <a:srgbClr val="000000"/>
              </a:buClr>
              <a:buFont typeface="Arial"/>
              <a:buChar char="•"/>
            </a:pPr>
            <a:r>
              <a:rPr lang="tr-TR" sz="2000" b="1" strike="noStrike" spc="-1" dirty="0">
                <a:solidFill>
                  <a:srgbClr val="0070C0"/>
                </a:solidFill>
                <a:uFill>
                  <a:solidFill>
                    <a:srgbClr val="FFFFFF"/>
                  </a:solidFill>
                </a:uFill>
                <a:latin typeface="Calibri"/>
              </a:rPr>
              <a:t>katma değer vergisini</a:t>
            </a:r>
            <a:endParaRPr lang="tr-TR" sz="3200" b="0" strike="noStrike" spc="-1" dirty="0">
              <a:solidFill>
                <a:srgbClr val="000000"/>
              </a:solidFill>
              <a:uFill>
                <a:solidFill>
                  <a:srgbClr val="FFFFFF"/>
                </a:solidFill>
              </a:uFill>
              <a:latin typeface="Arial"/>
            </a:endParaRPr>
          </a:p>
          <a:p>
            <a:pPr marL="754560" lvl="1" indent="-342720" algn="just">
              <a:lnSpc>
                <a:spcPct val="100000"/>
              </a:lnSpc>
              <a:buClr>
                <a:srgbClr val="000000"/>
              </a:buClr>
              <a:buFont typeface="Arial"/>
              <a:buChar char="•"/>
            </a:pPr>
            <a:r>
              <a:rPr lang="tr-TR" sz="2000" b="1" strike="noStrike" spc="-1" dirty="0">
                <a:solidFill>
                  <a:srgbClr val="0070C0"/>
                </a:solidFill>
                <a:uFill>
                  <a:solidFill>
                    <a:srgbClr val="FFFFFF"/>
                  </a:solidFill>
                </a:uFill>
                <a:latin typeface="Calibri"/>
              </a:rPr>
              <a:t>özel tüketim vergisini</a:t>
            </a:r>
            <a:endParaRPr lang="tr-TR" sz="3200" b="0" strike="noStrike" spc="-1" dirty="0">
              <a:solidFill>
                <a:srgbClr val="000000"/>
              </a:solidFill>
              <a:uFill>
                <a:solidFill>
                  <a:srgbClr val="FFFFFF"/>
                </a:solidFill>
              </a:uFill>
              <a:latin typeface="Arial"/>
            </a:endParaRPr>
          </a:p>
          <a:p>
            <a:pPr marL="457200" algn="just">
              <a:lnSpc>
                <a:spcPct val="80000"/>
              </a:lnSpc>
            </a:pPr>
            <a:endParaRPr lang="tr-TR" sz="3200" b="0" strike="noStrike" spc="-1" dirty="0">
              <a:solidFill>
                <a:srgbClr val="000000"/>
              </a:solidFill>
              <a:uFill>
                <a:solidFill>
                  <a:srgbClr val="FFFFFF"/>
                </a:solidFill>
              </a:uFill>
              <a:latin typeface="Arial"/>
            </a:endParaRPr>
          </a:p>
          <a:p>
            <a:pPr marL="457200" algn="just">
              <a:lnSpc>
                <a:spcPct val="80000"/>
              </a:lnSpc>
            </a:pPr>
            <a:r>
              <a:rPr lang="tr-TR" sz="2000" b="1" strike="noStrike" spc="-1" dirty="0">
                <a:solidFill>
                  <a:srgbClr val="000000"/>
                </a:solidFill>
                <a:uFill>
                  <a:solidFill>
                    <a:srgbClr val="FFFFFF"/>
                  </a:solidFill>
                </a:uFill>
                <a:latin typeface="Calibri"/>
              </a:rPr>
              <a:t>zamanında </a:t>
            </a:r>
            <a:r>
              <a:rPr lang="tr-TR" sz="2000" b="1" strike="noStrike" spc="-1" dirty="0" smtClean="0">
                <a:solidFill>
                  <a:srgbClr val="000000"/>
                </a:solidFill>
                <a:uFill>
                  <a:solidFill>
                    <a:srgbClr val="FFFFFF"/>
                  </a:solidFill>
                </a:uFill>
                <a:latin typeface="Calibri"/>
              </a:rPr>
              <a:t>ödenmesi</a:t>
            </a:r>
            <a:endParaRPr lang="tr-TR" sz="3200" spc="-1" dirty="0">
              <a:solidFill>
                <a:srgbClr val="000000"/>
              </a:solidFill>
              <a:uFill>
                <a:solidFill>
                  <a:srgbClr val="FFFFFF"/>
                </a:solidFill>
              </a:uFill>
              <a:latin typeface="Arial"/>
            </a:endParaRPr>
          </a:p>
          <a:p>
            <a:pPr marL="457200" algn="just">
              <a:lnSpc>
                <a:spcPct val="80000"/>
              </a:lnSpc>
            </a:pPr>
            <a:endParaRPr lang="tr-TR" sz="3200" b="0" strike="noStrike" spc="-1" dirty="0">
              <a:solidFill>
                <a:srgbClr val="000000"/>
              </a:solidFill>
              <a:uFill>
                <a:solidFill>
                  <a:srgbClr val="FFFFFF"/>
                </a:solidFill>
              </a:uFill>
              <a:latin typeface="Arial"/>
            </a:endParaRPr>
          </a:p>
          <a:p>
            <a:pPr marL="457200" algn="just">
              <a:lnSpc>
                <a:spcPct val="80000"/>
              </a:lnSpc>
            </a:pPr>
            <a:r>
              <a:rPr lang="tr-TR" sz="2000" b="1" strike="noStrike" spc="-1" dirty="0">
                <a:solidFill>
                  <a:srgbClr val="000000"/>
                </a:solidFill>
                <a:uFill>
                  <a:solidFill>
                    <a:srgbClr val="FFFFFF"/>
                  </a:solidFill>
                </a:uFill>
                <a:latin typeface="Calibri"/>
              </a:rPr>
              <a:t>(Çok zor durum halinde olan borçlular için bu şart aranılmayacaktır)</a:t>
            </a:r>
            <a:endParaRPr lang="tr-TR" sz="3200" b="0" strike="noStrike" spc="-1" dirty="0">
              <a:solidFill>
                <a:srgbClr val="000000"/>
              </a:solidFill>
              <a:uFill>
                <a:solidFill>
                  <a:srgbClr val="FFFFFF"/>
                </a:solidFill>
              </a:uFill>
              <a:latin typeface="Arial"/>
            </a:endParaRPr>
          </a:p>
          <a:p>
            <a:pPr marL="457200" algn="just">
              <a:lnSpc>
                <a:spcPct val="80000"/>
              </a:lnSpc>
            </a:pPr>
            <a:endParaRPr lang="tr-TR" sz="3200" b="0" strike="noStrike" spc="-1" dirty="0">
              <a:solidFill>
                <a:srgbClr val="000000"/>
              </a:solidFill>
              <a:uFill>
                <a:solidFill>
                  <a:srgbClr val="FFFFFF"/>
                </a:solidFill>
              </a:uFill>
              <a:latin typeface="Arial"/>
            </a:endParaRPr>
          </a:p>
        </p:txBody>
      </p:sp>
      <p:sp>
        <p:nvSpPr>
          <p:cNvPr id="343" name="TextShape 3"/>
          <p:cNvSpPr txBox="1"/>
          <p:nvPr/>
        </p:nvSpPr>
        <p:spPr>
          <a:xfrm>
            <a:off x="6553080" y="6356520"/>
            <a:ext cx="2133360" cy="364680"/>
          </a:xfrm>
          <a:prstGeom prst="rect">
            <a:avLst/>
          </a:prstGeom>
          <a:noFill/>
          <a:ln>
            <a:noFill/>
          </a:ln>
        </p:spPr>
        <p:txBody>
          <a:bodyPr anchor="ctr"/>
          <a:lstStyle/>
          <a:p>
            <a:pPr algn="r">
              <a:lnSpc>
                <a:spcPct val="100000"/>
              </a:lnSpc>
            </a:pPr>
            <a:fld id="{364E139C-19E3-42C9-9011-3415017CCC2C}" type="slidenum">
              <a:rPr lang="tr-TR" sz="1200" b="0" strike="noStrike" spc="-1">
                <a:solidFill>
                  <a:srgbClr val="8B8B8B"/>
                </a:solidFill>
                <a:uFill>
                  <a:solidFill>
                    <a:srgbClr val="FFFFFF"/>
                  </a:solidFill>
                </a:uFill>
                <a:latin typeface="Arial Black"/>
              </a:rPr>
              <a:pPr algn="r">
                <a:lnSpc>
                  <a:spcPct val="100000"/>
                </a:lnSpc>
              </a:pPr>
              <a:t>58</a:t>
            </a:fld>
            <a:endParaRPr lang="tr-TR" sz="1400" b="0" strike="noStrike" spc="-1">
              <a:solidFill>
                <a:srgbClr val="000000"/>
              </a:solidFill>
              <a:uFill>
                <a:solidFill>
                  <a:srgbClr val="FFFFFF"/>
                </a:solidFill>
              </a:uFill>
              <a:latin typeface="Times New Roman"/>
            </a:endParaRPr>
          </a:p>
        </p:txBody>
      </p:sp>
      <p:pic>
        <p:nvPicPr>
          <p:cNvPr id="344" name="Resim 1"/>
          <p:cNvPicPr/>
          <p:nvPr/>
        </p:nvPicPr>
        <p:blipFill>
          <a:blip r:embed="rId2"/>
          <a:stretch/>
        </p:blipFill>
        <p:spPr>
          <a:xfrm>
            <a:off x="5868000" y="1268640"/>
            <a:ext cx="2399760" cy="1800000"/>
          </a:xfrm>
          <a:prstGeom prst="rect">
            <a:avLst/>
          </a:prstGeom>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1"/>
          <p:cNvSpPr txBox="1"/>
          <p:nvPr/>
        </p:nvSpPr>
        <p:spPr>
          <a:xfrm>
            <a:off x="1979640" y="-171360"/>
            <a:ext cx="7056360" cy="1226160"/>
          </a:xfrm>
          <a:prstGeom prst="rect">
            <a:avLst/>
          </a:prstGeom>
          <a:noFill/>
          <a:ln>
            <a:noFill/>
          </a:ln>
        </p:spPr>
        <p:txBody>
          <a:bodyPr anchor="ctr"/>
          <a:lstStyle/>
          <a:p>
            <a:pPr algn="ctr">
              <a:lnSpc>
                <a:spcPct val="100000"/>
              </a:lnSpc>
            </a:pPr>
            <a:r>
              <a:rPr lang="tr-TR" sz="2400" b="1" strike="noStrike" spc="-1">
                <a:solidFill>
                  <a:srgbClr val="000000"/>
                </a:solidFill>
                <a:uFill>
                  <a:solidFill>
                    <a:srgbClr val="FFFFFF"/>
                  </a:solidFill>
                </a:uFill>
                <a:latin typeface="Calibri"/>
              </a:rPr>
              <a:t>BAŞVURU, TAKSİT SAYISI VE ÖDEME SÜRESİ </a:t>
            </a:r>
            <a:endParaRPr lang="tr-TR" sz="1800" b="0" strike="noStrike" spc="-1">
              <a:solidFill>
                <a:srgbClr val="000000"/>
              </a:solidFill>
              <a:uFill>
                <a:solidFill>
                  <a:srgbClr val="FFFFFF"/>
                </a:solidFill>
              </a:uFill>
              <a:latin typeface="Calibri"/>
            </a:endParaRPr>
          </a:p>
        </p:txBody>
      </p:sp>
      <p:sp>
        <p:nvSpPr>
          <p:cNvPr id="346" name="TextShape 2"/>
          <p:cNvSpPr txBox="1"/>
          <p:nvPr/>
        </p:nvSpPr>
        <p:spPr>
          <a:xfrm>
            <a:off x="323640" y="1340640"/>
            <a:ext cx="8208720" cy="4680000"/>
          </a:xfrm>
          <a:prstGeom prst="rect">
            <a:avLst/>
          </a:prstGeom>
          <a:noFill/>
          <a:ln>
            <a:noFill/>
          </a:ln>
        </p:spPr>
        <p:txBody>
          <a:bodyPr/>
          <a:lstStyle/>
          <a:p>
            <a:pPr marL="365760" indent="-255600" algn="just">
              <a:lnSpc>
                <a:spcPct val="80000"/>
              </a:lnSpc>
              <a:buClr>
                <a:srgbClr val="000000"/>
              </a:buClr>
              <a:buFont typeface="Wingdings" charset="2"/>
              <a:buChar char=""/>
            </a:pPr>
            <a:r>
              <a:rPr lang="tr-TR" sz="2000" b="1" strike="noStrike" spc="-1" dirty="0">
                <a:solidFill>
                  <a:srgbClr val="C00000"/>
                </a:solidFill>
                <a:uFill>
                  <a:solidFill>
                    <a:srgbClr val="FFFFFF"/>
                  </a:solidFill>
                </a:uFill>
                <a:latin typeface="Calibri"/>
              </a:rPr>
              <a:t>Başvurular,</a:t>
            </a:r>
            <a:endParaRPr lang="tr-TR" sz="3200" b="0" strike="noStrike" spc="-1" dirty="0">
              <a:solidFill>
                <a:srgbClr val="000000"/>
              </a:solidFill>
              <a:uFill>
                <a:solidFill>
                  <a:srgbClr val="FFFFFF"/>
                </a:solidFill>
              </a:uFill>
              <a:latin typeface="Arial"/>
            </a:endParaRPr>
          </a:p>
          <a:p>
            <a:pPr algn="just">
              <a:lnSpc>
                <a:spcPct val="80000"/>
              </a:lnSpc>
            </a:pPr>
            <a:endParaRPr lang="tr-TR" sz="3200" b="0" strike="noStrike" spc="-1" dirty="0">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2000" b="1" strike="noStrike" spc="-1" dirty="0">
                <a:solidFill>
                  <a:srgbClr val="0070C0"/>
                </a:solidFill>
                <a:uFill>
                  <a:solidFill>
                    <a:srgbClr val="FFFFFF"/>
                  </a:solidFill>
                </a:uFill>
                <a:latin typeface="Calibri"/>
              </a:rPr>
              <a:t>Kanunun yayımlandığı tarihi izleyen 2. ay</a:t>
            </a:r>
            <a:endParaRPr lang="tr-TR" sz="3200" b="0" strike="noStrike" spc="-1" dirty="0">
              <a:solidFill>
                <a:srgbClr val="000000"/>
              </a:solidFill>
              <a:uFill>
                <a:solidFill>
                  <a:srgbClr val="FFFFFF"/>
                </a:solidFill>
              </a:uFill>
              <a:latin typeface="Arial"/>
            </a:endParaRPr>
          </a:p>
          <a:p>
            <a:pPr marL="411480" algn="just">
              <a:lnSpc>
                <a:spcPct val="100000"/>
              </a:lnSpc>
            </a:pPr>
            <a:r>
              <a:rPr lang="tr-TR" sz="2000" b="1" strike="noStrike" spc="-1" dirty="0">
                <a:solidFill>
                  <a:srgbClr val="000000"/>
                </a:solidFill>
                <a:uFill>
                  <a:solidFill>
                    <a:srgbClr val="FFFFFF"/>
                  </a:solidFill>
                </a:uFill>
                <a:latin typeface="Calibri"/>
              </a:rPr>
              <a:t>    </a:t>
            </a:r>
            <a:r>
              <a:rPr lang="tr-TR" sz="2000" b="1" strike="noStrike" spc="-1" dirty="0">
                <a:solidFill>
                  <a:srgbClr val="FF0000"/>
                </a:solidFill>
                <a:uFill>
                  <a:solidFill>
                    <a:srgbClr val="FFFFFF"/>
                  </a:solidFill>
                </a:uFill>
                <a:latin typeface="Calibri"/>
              </a:rPr>
              <a:t>(31 EKİM 2016</a:t>
            </a:r>
            <a:r>
              <a:rPr lang="tr-TR" sz="2000" b="1" strike="noStrike" spc="-1" dirty="0" smtClean="0">
                <a:solidFill>
                  <a:srgbClr val="FF0000"/>
                </a:solidFill>
                <a:uFill>
                  <a:solidFill>
                    <a:srgbClr val="FFFFFF"/>
                  </a:solidFill>
                </a:uFill>
                <a:latin typeface="Calibri"/>
              </a:rPr>
              <a:t>)</a:t>
            </a:r>
            <a:endParaRPr lang="tr-TR" sz="3200" b="0" strike="noStrike" spc="-1" dirty="0">
              <a:solidFill>
                <a:srgbClr val="000000"/>
              </a:solidFill>
              <a:uFill>
                <a:solidFill>
                  <a:srgbClr val="FFFFFF"/>
                </a:solidFill>
              </a:uFill>
              <a:latin typeface="Arial"/>
            </a:endParaRPr>
          </a:p>
          <a:p>
            <a:pPr algn="just">
              <a:lnSpc>
                <a:spcPct val="80000"/>
              </a:lnSpc>
            </a:pPr>
            <a:endParaRPr lang="tr-TR" sz="3200" b="0" strike="noStrike" spc="-1" dirty="0">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000" b="1" strike="noStrike" spc="-1" dirty="0">
                <a:solidFill>
                  <a:srgbClr val="C00000"/>
                </a:solidFill>
                <a:uFill>
                  <a:solidFill>
                    <a:srgbClr val="FFFFFF"/>
                  </a:solidFill>
                </a:uFill>
                <a:latin typeface="Calibri"/>
              </a:rPr>
              <a:t>Ödemeler</a:t>
            </a:r>
            <a:r>
              <a:rPr lang="tr-TR" sz="2000" b="1" strike="noStrike" spc="-1" dirty="0" smtClean="0">
                <a:solidFill>
                  <a:srgbClr val="C00000"/>
                </a:solidFill>
                <a:uFill>
                  <a:solidFill>
                    <a:srgbClr val="FFFFFF"/>
                  </a:solidFill>
                </a:uFill>
                <a:latin typeface="Calibri"/>
              </a:rPr>
              <a:t>,</a:t>
            </a:r>
            <a:endParaRPr lang="tr-TR" sz="3200" b="0" strike="noStrike" spc="-1" dirty="0">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2000" b="1" strike="noStrike" spc="-1" dirty="0">
                <a:solidFill>
                  <a:srgbClr val="0070C0"/>
                </a:solidFill>
                <a:uFill>
                  <a:solidFill>
                    <a:srgbClr val="FFFFFF"/>
                  </a:solidFill>
                </a:uFill>
                <a:latin typeface="Calibri"/>
              </a:rPr>
              <a:t>Maliye, Gümrük, il özel idareleri ve belediyelere Kanunun yayımını izleyen 3. ay </a:t>
            </a:r>
            <a:r>
              <a:rPr lang="tr-TR" sz="2000" b="1" strike="noStrike" spc="-1" dirty="0">
                <a:solidFill>
                  <a:srgbClr val="FF0000"/>
                </a:solidFill>
                <a:uFill>
                  <a:solidFill>
                    <a:srgbClr val="FFFFFF"/>
                  </a:solidFill>
                </a:uFill>
                <a:latin typeface="Calibri"/>
              </a:rPr>
              <a:t>(30 KASIM 2016)</a:t>
            </a:r>
            <a:endParaRPr lang="tr-TR" sz="3200" b="0" strike="noStrike" spc="-1" dirty="0">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2000" b="1" strike="noStrike" spc="-1" dirty="0" err="1">
                <a:solidFill>
                  <a:srgbClr val="0070C0"/>
                </a:solidFill>
                <a:uFill>
                  <a:solidFill>
                    <a:srgbClr val="FFFFFF"/>
                  </a:solidFill>
                </a:uFill>
                <a:latin typeface="Calibri"/>
              </a:rPr>
              <a:t>SGK’ya</a:t>
            </a:r>
            <a:r>
              <a:rPr lang="tr-TR" sz="2000" b="1" strike="noStrike" spc="-1" dirty="0">
                <a:solidFill>
                  <a:srgbClr val="0070C0"/>
                </a:solidFill>
                <a:uFill>
                  <a:solidFill>
                    <a:srgbClr val="FFFFFF"/>
                  </a:solidFill>
                </a:uFill>
                <a:latin typeface="Calibri"/>
              </a:rPr>
              <a:t> Kanunun yayımını izleyen 4. ay </a:t>
            </a:r>
            <a:r>
              <a:rPr lang="tr-TR" sz="2000" b="1" strike="noStrike" spc="-1" dirty="0">
                <a:solidFill>
                  <a:srgbClr val="FF0000"/>
                </a:solidFill>
                <a:uFill>
                  <a:solidFill>
                    <a:srgbClr val="FFFFFF"/>
                  </a:solidFill>
                </a:uFill>
                <a:latin typeface="Calibri"/>
              </a:rPr>
              <a:t>(31 ARALIK 2016)</a:t>
            </a:r>
            <a:endParaRPr lang="tr-TR" sz="3200" b="0" strike="noStrike" spc="-1" dirty="0">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2000" b="1" strike="noStrike" spc="-1" dirty="0">
                <a:solidFill>
                  <a:srgbClr val="0070C0"/>
                </a:solidFill>
                <a:uFill>
                  <a:solidFill>
                    <a:srgbClr val="FFFFFF"/>
                  </a:solidFill>
                </a:uFill>
                <a:latin typeface="Calibri"/>
              </a:rPr>
              <a:t>Peşin ödeme - taksitle ödeme seçeneği </a:t>
            </a:r>
            <a:endParaRPr lang="tr-TR" sz="3200" b="0" strike="noStrike" spc="-1" dirty="0">
              <a:solidFill>
                <a:srgbClr val="000000"/>
              </a:solidFill>
              <a:uFill>
                <a:solidFill>
                  <a:srgbClr val="FFFFFF"/>
                </a:solidFill>
              </a:uFill>
              <a:latin typeface="Arial"/>
            </a:endParaRPr>
          </a:p>
          <a:p>
            <a:pPr algn="just">
              <a:lnSpc>
                <a:spcPct val="80000"/>
              </a:lnSpc>
            </a:pPr>
            <a:endParaRPr lang="tr-TR" sz="3200" b="0" strike="noStrike" spc="-1" dirty="0">
              <a:solidFill>
                <a:srgbClr val="000000"/>
              </a:solidFill>
              <a:uFill>
                <a:solidFill>
                  <a:srgbClr val="FFFFFF"/>
                </a:solidFill>
              </a:uFill>
              <a:latin typeface="Arial"/>
            </a:endParaRPr>
          </a:p>
          <a:p>
            <a:pPr marL="365760" lvl="1" indent="-255600" algn="just">
              <a:lnSpc>
                <a:spcPct val="80000"/>
              </a:lnSpc>
              <a:buClr>
                <a:srgbClr val="000000"/>
              </a:buClr>
              <a:buFont typeface="Wingdings" charset="2"/>
              <a:buChar char=""/>
            </a:pPr>
            <a:r>
              <a:rPr lang="tr-TR" sz="2000" b="1" strike="noStrike" spc="-1" dirty="0">
                <a:solidFill>
                  <a:srgbClr val="C00000"/>
                </a:solidFill>
                <a:uFill>
                  <a:solidFill>
                    <a:srgbClr val="FFFFFF"/>
                  </a:solidFill>
                </a:uFill>
                <a:latin typeface="Calibri"/>
              </a:rPr>
              <a:t>Peşin ödeme avantajları</a:t>
            </a:r>
            <a:r>
              <a:rPr lang="tr-TR" sz="2000" b="1" strike="noStrike" spc="-1" dirty="0" smtClean="0">
                <a:solidFill>
                  <a:srgbClr val="C00000"/>
                </a:solidFill>
                <a:uFill>
                  <a:solidFill>
                    <a:srgbClr val="FFFFFF"/>
                  </a:solidFill>
                </a:uFill>
                <a:latin typeface="Calibri"/>
              </a:rPr>
              <a:t>,</a:t>
            </a:r>
            <a:endParaRPr lang="tr-TR" sz="3200" b="0" strike="noStrike" spc="-1" dirty="0">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2000" b="1" strike="noStrike" spc="-1" dirty="0">
                <a:solidFill>
                  <a:srgbClr val="0070C0"/>
                </a:solidFill>
                <a:uFill>
                  <a:solidFill>
                    <a:srgbClr val="FFFFFF"/>
                  </a:solidFill>
                </a:uFill>
                <a:latin typeface="Calibri"/>
              </a:rPr>
              <a:t>Peşin ödeyenlerden Yİ-ÜFE tutarının yarısı alınmayacak.</a:t>
            </a:r>
            <a:endParaRPr lang="tr-TR" sz="3200" b="0" strike="noStrike" spc="-1" dirty="0">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2000" b="1" strike="noStrike" spc="-1" dirty="0">
                <a:solidFill>
                  <a:srgbClr val="0070C0"/>
                </a:solidFill>
                <a:uFill>
                  <a:solidFill>
                    <a:srgbClr val="FFFFFF"/>
                  </a:solidFill>
                </a:uFill>
                <a:latin typeface="Calibri"/>
              </a:rPr>
              <a:t>Peşin ödeyenler katsayı ödemeyecek.</a:t>
            </a:r>
            <a:endParaRPr lang="tr-TR" sz="3200" b="0" strike="noStrike" spc="-1" dirty="0">
              <a:solidFill>
                <a:srgbClr val="000000"/>
              </a:solidFill>
              <a:uFill>
                <a:solidFill>
                  <a:srgbClr val="FFFFFF"/>
                </a:solidFill>
              </a:uFill>
              <a:latin typeface="Arial"/>
            </a:endParaRPr>
          </a:p>
          <a:p>
            <a:pPr algn="just">
              <a:lnSpc>
                <a:spcPct val="80000"/>
              </a:lnSpc>
            </a:pPr>
            <a:endParaRPr lang="tr-TR" sz="3200" b="0" strike="noStrike" spc="-1" dirty="0">
              <a:solidFill>
                <a:srgbClr val="000000"/>
              </a:solidFill>
              <a:uFill>
                <a:solidFill>
                  <a:srgbClr val="FFFFFF"/>
                </a:solidFill>
              </a:uFill>
              <a:latin typeface="Arial"/>
            </a:endParaRPr>
          </a:p>
        </p:txBody>
      </p:sp>
      <p:sp>
        <p:nvSpPr>
          <p:cNvPr id="347" name="TextShape 3"/>
          <p:cNvSpPr txBox="1"/>
          <p:nvPr/>
        </p:nvSpPr>
        <p:spPr>
          <a:xfrm>
            <a:off x="6553080" y="6356520"/>
            <a:ext cx="2133360" cy="364680"/>
          </a:xfrm>
          <a:prstGeom prst="rect">
            <a:avLst/>
          </a:prstGeom>
          <a:noFill/>
          <a:ln>
            <a:noFill/>
          </a:ln>
        </p:spPr>
        <p:txBody>
          <a:bodyPr anchor="ctr"/>
          <a:lstStyle/>
          <a:p>
            <a:pPr algn="r">
              <a:lnSpc>
                <a:spcPct val="100000"/>
              </a:lnSpc>
            </a:pPr>
            <a:fld id="{4FE83338-FEA8-4B1A-9420-83B6C8AF57CF}" type="slidenum">
              <a:rPr lang="tr-TR" sz="1200" b="0" strike="noStrike" spc="-1">
                <a:solidFill>
                  <a:srgbClr val="8B8B8B"/>
                </a:solidFill>
                <a:uFill>
                  <a:solidFill>
                    <a:srgbClr val="FFFFFF"/>
                  </a:solidFill>
                </a:uFill>
                <a:latin typeface="Arial Black"/>
              </a:rPr>
              <a:pPr algn="r">
                <a:lnSpc>
                  <a:spcPct val="100000"/>
                </a:lnSpc>
              </a:pPr>
              <a:t>59</a:t>
            </a:fld>
            <a:endParaRPr lang="tr-TR" sz="1400" b="0" strike="noStrike" spc="-1">
              <a:solidFill>
                <a:srgbClr val="000000"/>
              </a:solidFill>
              <a:uFill>
                <a:solidFill>
                  <a:srgbClr val="FFFFFF"/>
                </a:solidFill>
              </a:uFill>
              <a:latin typeface="Times New Roman"/>
            </a:endParaRPr>
          </a:p>
        </p:txBody>
      </p:sp>
      <p:pic>
        <p:nvPicPr>
          <p:cNvPr id="348" name="Resim 2"/>
          <p:cNvPicPr/>
          <p:nvPr/>
        </p:nvPicPr>
        <p:blipFill>
          <a:blip r:embed="rId2"/>
          <a:stretch/>
        </p:blipFill>
        <p:spPr>
          <a:xfrm>
            <a:off x="6012000" y="1008720"/>
            <a:ext cx="2738520" cy="208800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880BBE6-66CD-4A70-B4EC-7442A6AC7A7E}" type="slidenum">
              <a:rPr lang="tr-TR" sz="1200" b="0" strike="noStrike" spc="-1">
                <a:solidFill>
                  <a:srgbClr val="000000"/>
                </a:solidFill>
                <a:uFill>
                  <a:solidFill>
                    <a:srgbClr val="FFFFFF"/>
                  </a:solidFill>
                </a:uFill>
                <a:latin typeface="Arial Black"/>
              </a:rPr>
              <a:pPr algn="r">
                <a:lnSpc>
                  <a:spcPct val="100000"/>
                </a:lnSpc>
              </a:pPr>
              <a:t>6</a:t>
            </a:fld>
            <a:endParaRPr lang="tr-TR" sz="1800" b="0" strike="noStrike" spc="-1">
              <a:solidFill>
                <a:srgbClr val="000000"/>
              </a:solidFill>
              <a:uFill>
                <a:solidFill>
                  <a:srgbClr val="FFFFFF"/>
                </a:solidFill>
              </a:uFill>
              <a:latin typeface="Arial"/>
            </a:endParaRPr>
          </a:p>
        </p:txBody>
      </p:sp>
      <p:sp>
        <p:nvSpPr>
          <p:cNvPr id="108" name="CustomShape 2"/>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txBody>
          <a:bodyPr/>
          <a:lstStyle/>
          <a:p>
            <a:pPr marL="696960" lvl="1"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Trafik Para Cezaları</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696960" lvl="1"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Askerlik, Seçim, Nüfus Para Cezaları </a:t>
            </a:r>
            <a:endParaRPr lang="tr-TR" sz="3200" b="0" strike="noStrike" spc="-1">
              <a:solidFill>
                <a:srgbClr val="000000"/>
              </a:solidFill>
              <a:uFill>
                <a:solidFill>
                  <a:srgbClr val="FFFFFF"/>
                </a:solidFill>
              </a:uFill>
              <a:latin typeface="Arial"/>
            </a:endParaRPr>
          </a:p>
          <a:p>
            <a:pPr marL="411120" algn="just">
              <a:lnSpc>
                <a:spcPct val="100000"/>
              </a:lnSpc>
            </a:pPr>
            <a:r>
              <a:rPr lang="tr-TR" sz="2400" b="1" strike="noStrike" spc="-1">
                <a:solidFill>
                  <a:srgbClr val="000000"/>
                </a:solidFill>
                <a:uFill>
                  <a:solidFill>
                    <a:srgbClr val="FFFFFF"/>
                  </a:solidFill>
                </a:uFill>
                <a:latin typeface="Calibri"/>
              </a:rPr>
              <a:t> </a:t>
            </a:r>
            <a:endParaRPr lang="tr-TR" sz="3200" b="0" strike="noStrike" spc="-1">
              <a:solidFill>
                <a:srgbClr val="000000"/>
              </a:solidFill>
              <a:uFill>
                <a:solidFill>
                  <a:srgbClr val="FFFFFF"/>
                </a:solidFill>
              </a:uFill>
              <a:latin typeface="Arial"/>
            </a:endParaRPr>
          </a:p>
          <a:p>
            <a:pPr marL="696960" lvl="1"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Karayolu Taşıma Kanununa göre kesilen para cezaları </a:t>
            </a:r>
            <a:endParaRPr lang="tr-TR" sz="3200" b="0" strike="noStrike" spc="-1">
              <a:solidFill>
                <a:srgbClr val="000000"/>
              </a:solidFill>
              <a:uFill>
                <a:solidFill>
                  <a:srgbClr val="FFFFFF"/>
                </a:solidFill>
              </a:uFill>
              <a:latin typeface="Arial"/>
            </a:endParaRPr>
          </a:p>
          <a:p>
            <a:pPr marL="411120" algn="just">
              <a:lnSpc>
                <a:spcPct val="100000"/>
              </a:lnSpc>
            </a:pPr>
            <a:endParaRPr lang="tr-TR" sz="3200" b="0" strike="noStrike" spc="-1">
              <a:solidFill>
                <a:srgbClr val="000000"/>
              </a:solidFill>
              <a:uFill>
                <a:solidFill>
                  <a:srgbClr val="FFFFFF"/>
                </a:solidFill>
              </a:uFill>
              <a:latin typeface="Arial"/>
            </a:endParaRPr>
          </a:p>
          <a:p>
            <a:pPr marL="696960" lvl="1"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Karayollarından usulsüz geçişler nedeniyle kesilen para cezaları</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696960" lvl="1"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RTÜK idari para cezaları</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p:txBody>
      </p:sp>
      <p:sp>
        <p:nvSpPr>
          <p:cNvPr id="109" name="CustomShape 3"/>
          <p:cNvSpPr/>
          <p:nvPr/>
        </p:nvSpPr>
        <p:spPr>
          <a:xfrm>
            <a:off x="2728800" y="188640"/>
            <a:ext cx="56494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KAPSAM (II): </a:t>
            </a:r>
            <a:r>
              <a:rPr lang="tr-TR" sz="2800" b="1" strike="noStrike" spc="-1">
                <a:solidFill>
                  <a:srgbClr val="C00000"/>
                </a:solidFill>
                <a:uFill>
                  <a:solidFill>
                    <a:srgbClr val="FFFFFF"/>
                  </a:solidFill>
                </a:uFill>
                <a:latin typeface="Calibri"/>
              </a:rPr>
              <a:t>Alacak Türleri Açısından</a:t>
            </a:r>
            <a:endParaRPr lang="tr-TR" sz="1800" b="0" strike="noStrike" spc="-1">
              <a:solidFill>
                <a:srgbClr val="000000"/>
              </a:solidFill>
              <a:uFill>
                <a:solidFill>
                  <a:srgbClr val="FFFFFF"/>
                </a:solidFill>
              </a:uFill>
              <a:latin typeface="Arial"/>
            </a:endParaRPr>
          </a:p>
        </p:txBody>
      </p:sp>
      <p:pic>
        <p:nvPicPr>
          <p:cNvPr id="110" name="Resim 1"/>
          <p:cNvPicPr/>
          <p:nvPr/>
        </p:nvPicPr>
        <p:blipFill>
          <a:blip r:embed="rId2"/>
          <a:stretch/>
        </p:blipFill>
        <p:spPr>
          <a:xfrm>
            <a:off x="6087960" y="1196640"/>
            <a:ext cx="2732040" cy="151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Shape 1"/>
          <p:cNvSpPr txBox="1"/>
          <p:nvPr/>
        </p:nvSpPr>
        <p:spPr>
          <a:xfrm>
            <a:off x="2051640" y="0"/>
            <a:ext cx="6696360" cy="101016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TAKSİTLİ ÖDEMELER</a:t>
            </a:r>
            <a:endParaRPr lang="tr-TR" sz="1800" b="0" strike="noStrike" spc="-1">
              <a:solidFill>
                <a:srgbClr val="000000"/>
              </a:solidFill>
              <a:uFill>
                <a:solidFill>
                  <a:srgbClr val="FFFFFF"/>
                </a:solidFill>
              </a:uFill>
              <a:latin typeface="Calibri"/>
            </a:endParaRPr>
          </a:p>
        </p:txBody>
      </p:sp>
      <p:sp>
        <p:nvSpPr>
          <p:cNvPr id="350" name="TextShape 2"/>
          <p:cNvSpPr txBox="1"/>
          <p:nvPr/>
        </p:nvSpPr>
        <p:spPr>
          <a:xfrm>
            <a:off x="395640" y="1268640"/>
            <a:ext cx="8496720" cy="5184360"/>
          </a:xfrm>
          <a:prstGeom prst="rect">
            <a:avLst/>
          </a:prstGeom>
          <a:noFill/>
          <a:ln>
            <a:noFill/>
          </a:ln>
        </p:spPr>
        <p:txBody>
          <a:bodyPr/>
          <a:lstStyle/>
          <a:p>
            <a:pPr marL="365760" indent="-255600" algn="just">
              <a:lnSpc>
                <a:spcPct val="80000"/>
              </a:lnSpc>
              <a:buClr>
                <a:srgbClr val="000000"/>
              </a:buClr>
              <a:buFont typeface="Wingdings" charset="2"/>
              <a:buChar char=""/>
            </a:pPr>
            <a:r>
              <a:rPr lang="tr-TR" sz="1800" b="1" strike="noStrike" spc="-1">
                <a:solidFill>
                  <a:srgbClr val="C00000"/>
                </a:solidFill>
                <a:uFill>
                  <a:solidFill>
                    <a:srgbClr val="FFFFFF"/>
                  </a:solidFill>
                </a:uFill>
                <a:latin typeface="Calibri"/>
              </a:rPr>
              <a:t>TAKSİT SAYISI</a:t>
            </a:r>
            <a:endParaRPr lang="tr-TR" sz="3200" b="0" strike="noStrike" spc="-1">
              <a:solidFill>
                <a:srgbClr val="000000"/>
              </a:solidFill>
              <a:uFill>
                <a:solidFill>
                  <a:srgbClr val="FFFFFF"/>
                </a:solidFill>
              </a:uFill>
              <a:latin typeface="Arial"/>
            </a:endParaRPr>
          </a:p>
          <a:p>
            <a:pPr marL="923400" lvl="2" indent="-246600" algn="just">
              <a:lnSpc>
                <a:spcPct val="100000"/>
              </a:lnSpc>
              <a:buClr>
                <a:srgbClr val="000000"/>
              </a:buClr>
              <a:buFont typeface="Arial"/>
              <a:buChar char="•"/>
            </a:pPr>
            <a:r>
              <a:rPr lang="tr-TR" sz="1800" b="1" strike="noStrike" spc="-1">
                <a:solidFill>
                  <a:srgbClr val="FF0000"/>
                </a:solidFill>
                <a:uFill>
                  <a:solidFill>
                    <a:srgbClr val="FFFFFF"/>
                  </a:solidFill>
                </a:uFill>
                <a:latin typeface="Calibri"/>
              </a:rPr>
              <a:t>6, 9, 12, 18 </a:t>
            </a:r>
            <a:r>
              <a:rPr lang="tr-TR" sz="1800" b="1" strike="noStrike" spc="-1">
                <a:solidFill>
                  <a:srgbClr val="0070C0"/>
                </a:solidFill>
                <a:uFill>
                  <a:solidFill>
                    <a:srgbClr val="FFFFFF"/>
                  </a:solidFill>
                </a:uFill>
                <a:latin typeface="Calibri"/>
              </a:rPr>
              <a:t>taksit</a:t>
            </a:r>
            <a:endParaRPr lang="tr-TR" sz="3200" b="0" strike="noStrike" spc="-1">
              <a:solidFill>
                <a:srgbClr val="000000"/>
              </a:solidFill>
              <a:uFill>
                <a:solidFill>
                  <a:srgbClr val="FFFFFF"/>
                </a:solidFill>
              </a:uFill>
              <a:latin typeface="Arial"/>
            </a:endParaRPr>
          </a:p>
          <a:p>
            <a:pPr marL="923400" lvl="2" indent="-246600" algn="just">
              <a:lnSpc>
                <a:spcPct val="100000"/>
              </a:lnSpc>
              <a:buClr>
                <a:srgbClr val="000000"/>
              </a:buClr>
              <a:buFont typeface="Arial"/>
              <a:buChar char="•"/>
            </a:pPr>
            <a:r>
              <a:rPr lang="tr-TR" sz="1800" b="1" strike="noStrike" spc="-1">
                <a:solidFill>
                  <a:srgbClr val="0070C0"/>
                </a:solidFill>
                <a:uFill>
                  <a:solidFill>
                    <a:srgbClr val="FFFFFF"/>
                  </a:solidFill>
                </a:uFill>
                <a:latin typeface="Calibri"/>
              </a:rPr>
              <a:t>Taksitler </a:t>
            </a:r>
            <a:r>
              <a:rPr lang="tr-TR" sz="1800" b="1" strike="noStrike" spc="-1">
                <a:solidFill>
                  <a:srgbClr val="FF0000"/>
                </a:solidFill>
                <a:uFill>
                  <a:solidFill>
                    <a:srgbClr val="FFFFFF"/>
                  </a:solidFill>
                </a:uFill>
                <a:latin typeface="Calibri"/>
              </a:rPr>
              <a:t>iki ayda </a:t>
            </a:r>
            <a:r>
              <a:rPr lang="tr-TR" sz="1800" b="1" strike="noStrike" spc="-1">
                <a:solidFill>
                  <a:srgbClr val="0070C0"/>
                </a:solidFill>
                <a:uFill>
                  <a:solidFill>
                    <a:srgbClr val="FFFFFF"/>
                  </a:solidFill>
                </a:uFill>
                <a:latin typeface="Calibri"/>
              </a:rPr>
              <a:t>bir</a:t>
            </a:r>
            <a:endParaRPr lang="tr-TR" sz="3200" b="0" strike="noStrike" spc="-1">
              <a:solidFill>
                <a:srgbClr val="000000"/>
              </a:solidFill>
              <a:uFill>
                <a:solidFill>
                  <a:srgbClr val="FFFFFF"/>
                </a:solidFill>
              </a:uFill>
              <a:latin typeface="Arial"/>
            </a:endParaRPr>
          </a:p>
          <a:p>
            <a:pPr marL="923400" lvl="2" indent="-246600" algn="just">
              <a:lnSpc>
                <a:spcPct val="100000"/>
              </a:lnSpc>
              <a:buClr>
                <a:srgbClr val="000000"/>
              </a:buClr>
              <a:buFont typeface="Arial"/>
              <a:buChar char="•"/>
            </a:pPr>
            <a:r>
              <a:rPr lang="tr-TR" sz="1800" b="1" strike="noStrike" spc="-1">
                <a:solidFill>
                  <a:srgbClr val="0070C0"/>
                </a:solidFill>
                <a:uFill>
                  <a:solidFill>
                    <a:srgbClr val="FFFFFF"/>
                  </a:solidFill>
                </a:uFill>
                <a:latin typeface="Calibri"/>
              </a:rPr>
              <a:t>İl özel idareleri ve Spor kulüpleri azami </a:t>
            </a:r>
            <a:r>
              <a:rPr lang="tr-TR" sz="1800" b="1" strike="noStrike" spc="-1">
                <a:solidFill>
                  <a:srgbClr val="FF0000"/>
                </a:solidFill>
                <a:uFill>
                  <a:solidFill>
                    <a:srgbClr val="FFFFFF"/>
                  </a:solidFill>
                </a:uFill>
                <a:latin typeface="Calibri"/>
              </a:rPr>
              <a:t>36</a:t>
            </a:r>
            <a:r>
              <a:rPr lang="tr-TR" sz="1800" b="1" strike="noStrike" spc="-1">
                <a:solidFill>
                  <a:srgbClr val="0070C0"/>
                </a:solidFill>
                <a:uFill>
                  <a:solidFill>
                    <a:srgbClr val="FFFFFF"/>
                  </a:solidFill>
                </a:uFill>
                <a:latin typeface="Calibri"/>
              </a:rPr>
              <a:t> taksit</a:t>
            </a:r>
            <a:endParaRPr lang="tr-TR" sz="3200" b="0" strike="noStrike" spc="-1">
              <a:solidFill>
                <a:srgbClr val="000000"/>
              </a:solidFill>
              <a:uFill>
                <a:solidFill>
                  <a:srgbClr val="FFFFFF"/>
                </a:solidFill>
              </a:uFill>
              <a:latin typeface="Arial"/>
            </a:endParaRPr>
          </a:p>
          <a:p>
            <a:pPr marL="923400" lvl="2" indent="-246600" algn="just">
              <a:lnSpc>
                <a:spcPct val="100000"/>
              </a:lnSpc>
              <a:buClr>
                <a:srgbClr val="000000"/>
              </a:buClr>
              <a:buFont typeface="Arial"/>
              <a:buChar char="•"/>
            </a:pPr>
            <a:r>
              <a:rPr lang="tr-TR" sz="1800" b="1" strike="noStrike" spc="-1">
                <a:solidFill>
                  <a:srgbClr val="0070C0"/>
                </a:solidFill>
                <a:uFill>
                  <a:solidFill>
                    <a:srgbClr val="FFFFFF"/>
                  </a:solidFill>
                </a:uFill>
                <a:latin typeface="Calibri"/>
              </a:rPr>
              <a:t>Belediyeler </a:t>
            </a:r>
            <a:r>
              <a:rPr lang="tr-TR" sz="1800" b="1" strike="noStrike" spc="-1">
                <a:solidFill>
                  <a:srgbClr val="FF0000"/>
                </a:solidFill>
                <a:uFill>
                  <a:solidFill>
                    <a:srgbClr val="FFFFFF"/>
                  </a:solidFill>
                </a:uFill>
                <a:latin typeface="Calibri"/>
              </a:rPr>
              <a:t>aylık</a:t>
            </a:r>
            <a:r>
              <a:rPr lang="tr-TR" sz="1800" b="1" strike="noStrike" spc="-1">
                <a:solidFill>
                  <a:srgbClr val="0070C0"/>
                </a:solidFill>
                <a:uFill>
                  <a:solidFill>
                    <a:srgbClr val="FFFFFF"/>
                  </a:solidFill>
                </a:uFill>
                <a:latin typeface="Calibri"/>
              </a:rPr>
              <a:t> olmak üzere azami </a:t>
            </a:r>
            <a:r>
              <a:rPr lang="tr-TR" sz="1800" b="1" strike="noStrike" spc="-1">
                <a:solidFill>
                  <a:srgbClr val="FF0000"/>
                </a:solidFill>
                <a:uFill>
                  <a:solidFill>
                    <a:srgbClr val="FFFFFF"/>
                  </a:solidFill>
                </a:uFill>
                <a:latin typeface="Calibri"/>
              </a:rPr>
              <a:t>144</a:t>
            </a:r>
            <a:r>
              <a:rPr lang="tr-TR" sz="1800" b="1" strike="noStrike" spc="-1">
                <a:solidFill>
                  <a:srgbClr val="0070C0"/>
                </a:solidFill>
                <a:uFill>
                  <a:solidFill>
                    <a:srgbClr val="FFFFFF"/>
                  </a:solidFill>
                </a:uFill>
                <a:latin typeface="Calibri"/>
              </a:rPr>
              <a:t> taksit</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1800" b="1" strike="noStrike" spc="-1">
                <a:solidFill>
                  <a:srgbClr val="000000"/>
                </a:solidFill>
                <a:uFill>
                  <a:solidFill>
                    <a:srgbClr val="FFFFFF"/>
                  </a:solidFill>
                </a:uFill>
                <a:latin typeface="Calibri"/>
              </a:rPr>
              <a:t>Taksitlerin </a:t>
            </a:r>
            <a:r>
              <a:rPr lang="tr-TR" sz="1800" b="1" strike="noStrike" spc="-1">
                <a:solidFill>
                  <a:srgbClr val="FF0000"/>
                </a:solidFill>
                <a:uFill>
                  <a:solidFill>
                    <a:srgbClr val="FFFFFF"/>
                  </a:solidFill>
                </a:uFill>
                <a:latin typeface="Calibri"/>
              </a:rPr>
              <a:t>kredi  kartıyla </a:t>
            </a:r>
            <a:r>
              <a:rPr lang="tr-TR" sz="1800" b="1" strike="noStrike" spc="-1">
                <a:solidFill>
                  <a:srgbClr val="000000"/>
                </a:solidFill>
                <a:uFill>
                  <a:solidFill>
                    <a:srgbClr val="FFFFFF"/>
                  </a:solidFill>
                </a:uFill>
                <a:latin typeface="Calibri"/>
              </a:rPr>
              <a:t>ödenmesi imkanı</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1800" b="1" strike="noStrike" spc="-1">
                <a:solidFill>
                  <a:srgbClr val="000000"/>
                </a:solidFill>
                <a:uFill>
                  <a:solidFill>
                    <a:srgbClr val="FFFFFF"/>
                  </a:solidFill>
                </a:uFill>
                <a:latin typeface="Calibri"/>
              </a:rPr>
              <a:t>Başvuru sırasında ödeme seçeneklerinden biri seçilecek ve </a:t>
            </a:r>
            <a:r>
              <a:rPr lang="tr-TR" sz="1800" b="1" strike="noStrike" spc="-1">
                <a:solidFill>
                  <a:srgbClr val="FF0000"/>
                </a:solidFill>
                <a:uFill>
                  <a:solidFill>
                    <a:srgbClr val="FFFFFF"/>
                  </a:solidFill>
                </a:uFill>
                <a:latin typeface="Calibri"/>
              </a:rPr>
              <a:t>taksitli</a:t>
            </a:r>
            <a:r>
              <a:rPr lang="tr-TR" sz="1800" b="1" strike="noStrike" spc="-1">
                <a:solidFill>
                  <a:srgbClr val="000000"/>
                </a:solidFill>
                <a:uFill>
                  <a:solidFill>
                    <a:srgbClr val="FFFFFF"/>
                  </a:solidFill>
                </a:uFill>
                <a:latin typeface="Calibri"/>
              </a:rPr>
              <a:t> ödeme seçeneği tercih edilmişse, yapılandırılmış tutar belli bir </a:t>
            </a:r>
            <a:r>
              <a:rPr lang="tr-TR" sz="1800" b="1" strike="noStrike" spc="-1">
                <a:solidFill>
                  <a:srgbClr val="FF0000"/>
                </a:solidFill>
                <a:uFill>
                  <a:solidFill>
                    <a:srgbClr val="FFFFFF"/>
                  </a:solidFill>
                </a:uFill>
                <a:latin typeface="Calibri"/>
              </a:rPr>
              <a:t>katsayıda</a:t>
            </a:r>
            <a:r>
              <a:rPr lang="tr-TR" sz="1800" b="1" strike="noStrike" spc="-1">
                <a:solidFill>
                  <a:srgbClr val="000000"/>
                </a:solidFill>
                <a:uFill>
                  <a:solidFill>
                    <a:srgbClr val="FFFFFF"/>
                  </a:solidFill>
                </a:uFill>
                <a:latin typeface="Calibri"/>
              </a:rPr>
              <a:t> artırılarak tahsil edilecek </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1800" b="1" strike="noStrike" spc="-1">
                <a:solidFill>
                  <a:srgbClr val="C00000"/>
                </a:solidFill>
                <a:uFill>
                  <a:solidFill>
                    <a:srgbClr val="FFFFFF"/>
                  </a:solidFill>
                </a:uFill>
                <a:latin typeface="Calibri"/>
              </a:rPr>
              <a:t>KATSAYILAR</a:t>
            </a:r>
            <a:endParaRPr lang="tr-TR" sz="3200" b="0" strike="noStrike" spc="-1">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1800" b="1" strike="noStrike" spc="-1">
                <a:solidFill>
                  <a:srgbClr val="0070C0"/>
                </a:solidFill>
                <a:uFill>
                  <a:solidFill>
                    <a:srgbClr val="FFFFFF"/>
                  </a:solidFill>
                </a:uFill>
                <a:latin typeface="Calibri"/>
              </a:rPr>
              <a:t>  6 taksitte 12 ayda yapılacak ödemelerde  </a:t>
            </a:r>
            <a:r>
              <a:rPr lang="tr-TR" sz="1800" b="1" strike="noStrike" spc="-1">
                <a:solidFill>
                  <a:srgbClr val="FF0000"/>
                </a:solidFill>
                <a:uFill>
                  <a:solidFill>
                    <a:srgbClr val="FFFFFF"/>
                  </a:solidFill>
                </a:uFill>
                <a:latin typeface="Calibri"/>
              </a:rPr>
              <a:t>1,045</a:t>
            </a:r>
            <a:endParaRPr lang="tr-TR" sz="3200" b="0" strike="noStrike" spc="-1">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1800" b="1" strike="noStrike" spc="-1">
                <a:solidFill>
                  <a:srgbClr val="0070C0"/>
                </a:solidFill>
                <a:uFill>
                  <a:solidFill>
                    <a:srgbClr val="FFFFFF"/>
                  </a:solidFill>
                </a:uFill>
                <a:latin typeface="Calibri"/>
              </a:rPr>
              <a:t>  9 taksitte 18 ayda yapılacak ödemelerde  </a:t>
            </a:r>
            <a:r>
              <a:rPr lang="tr-TR" sz="1800" b="1" strike="noStrike" spc="-1">
                <a:solidFill>
                  <a:srgbClr val="FF0000"/>
                </a:solidFill>
                <a:uFill>
                  <a:solidFill>
                    <a:srgbClr val="FFFFFF"/>
                  </a:solidFill>
                </a:uFill>
                <a:latin typeface="Calibri"/>
              </a:rPr>
              <a:t>1,083</a:t>
            </a:r>
            <a:endParaRPr lang="tr-TR" sz="3200" b="0" strike="noStrike" spc="-1">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1800" b="1" strike="noStrike" spc="-1">
                <a:solidFill>
                  <a:srgbClr val="0070C0"/>
                </a:solidFill>
                <a:uFill>
                  <a:solidFill>
                    <a:srgbClr val="FFFFFF"/>
                  </a:solidFill>
                </a:uFill>
                <a:latin typeface="Calibri"/>
              </a:rPr>
              <a:t>12 taksitte 24 ayda yapılacak ödemelerde  </a:t>
            </a:r>
            <a:r>
              <a:rPr lang="tr-TR" sz="1800" b="1" strike="noStrike" spc="-1">
                <a:solidFill>
                  <a:srgbClr val="FF0000"/>
                </a:solidFill>
                <a:uFill>
                  <a:solidFill>
                    <a:srgbClr val="FFFFFF"/>
                  </a:solidFill>
                </a:uFill>
                <a:latin typeface="Calibri"/>
              </a:rPr>
              <a:t>1,105</a:t>
            </a:r>
            <a:endParaRPr lang="tr-TR" sz="3200" b="0" strike="noStrike" spc="-1">
              <a:solidFill>
                <a:srgbClr val="000000"/>
              </a:solidFill>
              <a:uFill>
                <a:solidFill>
                  <a:srgbClr val="FFFFFF"/>
                </a:solidFill>
              </a:uFill>
              <a:latin typeface="Arial"/>
            </a:endParaRPr>
          </a:p>
          <a:p>
            <a:pPr marL="658440" lvl="1" indent="-246600" algn="just">
              <a:lnSpc>
                <a:spcPct val="100000"/>
              </a:lnSpc>
              <a:buClr>
                <a:srgbClr val="000000"/>
              </a:buClr>
              <a:buFont typeface="Arial"/>
              <a:buChar char="•"/>
            </a:pPr>
            <a:r>
              <a:rPr lang="tr-TR" sz="1800" b="1" strike="noStrike" spc="-1">
                <a:solidFill>
                  <a:srgbClr val="0070C0"/>
                </a:solidFill>
                <a:uFill>
                  <a:solidFill>
                    <a:srgbClr val="FFFFFF"/>
                  </a:solidFill>
                </a:uFill>
                <a:latin typeface="Calibri"/>
              </a:rPr>
              <a:t>18 taksitte 36 ayda yapılacak ödemelerde  </a:t>
            </a:r>
            <a:r>
              <a:rPr lang="tr-TR" sz="1800" b="1" strike="noStrike" spc="-1">
                <a:solidFill>
                  <a:srgbClr val="FF0000"/>
                </a:solidFill>
                <a:uFill>
                  <a:solidFill>
                    <a:srgbClr val="FFFFFF"/>
                  </a:solidFill>
                </a:uFill>
                <a:latin typeface="Calibri"/>
              </a:rPr>
              <a:t>1,15</a:t>
            </a:r>
            <a:endParaRPr lang="tr-TR" sz="3200" b="0" strike="noStrike" spc="-1">
              <a:solidFill>
                <a:srgbClr val="000000"/>
              </a:solidFill>
              <a:uFill>
                <a:solidFill>
                  <a:srgbClr val="FFFFFF"/>
                </a:solidFill>
              </a:uFill>
              <a:latin typeface="Arial"/>
            </a:endParaRPr>
          </a:p>
          <a:p>
            <a:pPr marL="457200" algn="just">
              <a:lnSpc>
                <a:spcPct val="80000"/>
              </a:lnSpc>
            </a:pPr>
            <a:endParaRPr lang="tr-TR" sz="3200" b="0" strike="noStrike" spc="-1">
              <a:solidFill>
                <a:srgbClr val="000000"/>
              </a:solidFill>
              <a:uFill>
                <a:solidFill>
                  <a:srgbClr val="FFFFFF"/>
                </a:solidFill>
              </a:uFill>
              <a:latin typeface="Arial"/>
            </a:endParaRPr>
          </a:p>
          <a:p>
            <a:pPr marL="358920" lvl="1" indent="-246600" algn="just">
              <a:lnSpc>
                <a:spcPct val="80000"/>
              </a:lnSpc>
              <a:buClr>
                <a:srgbClr val="000000"/>
              </a:buClr>
              <a:buFont typeface="Wingdings" charset="2"/>
              <a:buChar char=""/>
            </a:pPr>
            <a:r>
              <a:rPr lang="tr-TR" sz="1800" b="1" strike="noStrike" spc="-1">
                <a:solidFill>
                  <a:srgbClr val="FF0000"/>
                </a:solidFill>
                <a:uFill>
                  <a:solidFill>
                    <a:srgbClr val="FFFFFF"/>
                  </a:solidFill>
                </a:uFill>
                <a:latin typeface="Calibri"/>
              </a:rPr>
              <a:t>Belediyelerin taksitleri </a:t>
            </a:r>
            <a:r>
              <a:rPr lang="tr-TR" sz="1800" b="1" strike="noStrike" spc="-1">
                <a:solidFill>
                  <a:srgbClr val="000000"/>
                </a:solidFill>
                <a:uFill>
                  <a:solidFill>
                    <a:srgbClr val="FFFFFF"/>
                  </a:solidFill>
                </a:uFill>
                <a:latin typeface="Calibri"/>
              </a:rPr>
              <a:t>genel bütçe vergi gelirlerinden ayrılan </a:t>
            </a:r>
            <a:r>
              <a:rPr lang="tr-TR" sz="1800" b="1" strike="noStrike" spc="-1">
                <a:solidFill>
                  <a:srgbClr val="FF0000"/>
                </a:solidFill>
                <a:uFill>
                  <a:solidFill>
                    <a:srgbClr val="FFFFFF"/>
                  </a:solidFill>
                </a:uFill>
                <a:latin typeface="Calibri"/>
              </a:rPr>
              <a:t>paylardan</a:t>
            </a:r>
            <a:r>
              <a:rPr lang="tr-TR" sz="1800" b="1" strike="noStrike" spc="-1">
                <a:solidFill>
                  <a:srgbClr val="000000"/>
                </a:solidFill>
                <a:uFill>
                  <a:solidFill>
                    <a:srgbClr val="FFFFFF"/>
                  </a:solidFill>
                </a:uFill>
                <a:latin typeface="Calibri"/>
              </a:rPr>
              <a:t> kesinti suretiyle tahsil edilecek.</a:t>
            </a:r>
            <a:endParaRPr lang="tr-TR" sz="3200" b="0" strike="noStrike" spc="-1">
              <a:solidFill>
                <a:srgbClr val="000000"/>
              </a:solidFill>
              <a:uFill>
                <a:solidFill>
                  <a:srgbClr val="FFFFFF"/>
                </a:solidFill>
              </a:uFill>
              <a:latin typeface="Arial"/>
            </a:endParaRPr>
          </a:p>
        </p:txBody>
      </p:sp>
      <p:sp>
        <p:nvSpPr>
          <p:cNvPr id="351" name="TextShape 3"/>
          <p:cNvSpPr txBox="1"/>
          <p:nvPr/>
        </p:nvSpPr>
        <p:spPr>
          <a:xfrm>
            <a:off x="6553080" y="6356520"/>
            <a:ext cx="2133360" cy="364680"/>
          </a:xfrm>
          <a:prstGeom prst="rect">
            <a:avLst/>
          </a:prstGeom>
          <a:noFill/>
          <a:ln>
            <a:noFill/>
          </a:ln>
        </p:spPr>
        <p:txBody>
          <a:bodyPr anchor="ctr"/>
          <a:lstStyle/>
          <a:p>
            <a:pPr algn="r">
              <a:lnSpc>
                <a:spcPct val="100000"/>
              </a:lnSpc>
            </a:pPr>
            <a:fld id="{01043D96-EA9E-41E1-B98B-489D27C6F323}" type="slidenum">
              <a:rPr lang="tr-TR" sz="1200" b="0" strike="noStrike" spc="-1">
                <a:solidFill>
                  <a:srgbClr val="8B8B8B"/>
                </a:solidFill>
                <a:uFill>
                  <a:solidFill>
                    <a:srgbClr val="FFFFFF"/>
                  </a:solidFill>
                </a:uFill>
                <a:latin typeface="Arial Black"/>
              </a:rPr>
              <a:pPr algn="r">
                <a:lnSpc>
                  <a:spcPct val="100000"/>
                </a:lnSpc>
              </a:pPr>
              <a:t>60</a:t>
            </a:fld>
            <a:endParaRPr lang="tr-TR" sz="1400" b="0" strike="noStrike" spc="-1">
              <a:solidFill>
                <a:srgbClr val="000000"/>
              </a:solidFill>
              <a:uFill>
                <a:solidFill>
                  <a:srgbClr val="FFFFFF"/>
                </a:solidFill>
              </a:uFill>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Shape 1"/>
          <p:cNvSpPr txBox="1"/>
          <p:nvPr/>
        </p:nvSpPr>
        <p:spPr>
          <a:xfrm>
            <a:off x="1763640" y="18360"/>
            <a:ext cx="7128360" cy="101016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SÜRESİNDE ÖDENMEYEN TAKSİTLER</a:t>
            </a:r>
            <a:endParaRPr lang="tr-TR" sz="1800" b="0" strike="noStrike" spc="-1">
              <a:solidFill>
                <a:srgbClr val="000000"/>
              </a:solidFill>
              <a:uFill>
                <a:solidFill>
                  <a:srgbClr val="FFFFFF"/>
                </a:solidFill>
              </a:uFill>
              <a:latin typeface="Calibri"/>
            </a:endParaRPr>
          </a:p>
        </p:txBody>
      </p:sp>
      <p:sp>
        <p:nvSpPr>
          <p:cNvPr id="353" name="TextShape 2"/>
          <p:cNvSpPr txBox="1"/>
          <p:nvPr/>
        </p:nvSpPr>
        <p:spPr>
          <a:xfrm>
            <a:off x="251640" y="1772640"/>
            <a:ext cx="8568720" cy="4824000"/>
          </a:xfrm>
          <a:prstGeom prst="rect">
            <a:avLst/>
          </a:prstGeom>
          <a:noFill/>
          <a:ln>
            <a:noFill/>
          </a:ln>
        </p:spPr>
        <p:txBody>
          <a:bodyPr/>
          <a:lstStyle/>
          <a:p>
            <a:pPr marL="365760" indent="-255600" algn="just">
              <a:lnSpc>
                <a:spcPct val="80000"/>
              </a:lnSpc>
              <a:buClr>
                <a:srgbClr val="000000"/>
              </a:buClr>
              <a:buFont typeface="Wingdings" charset="2"/>
              <a:buChar char=""/>
            </a:pPr>
            <a:r>
              <a:rPr lang="tr-TR" sz="2400" b="1" strike="noStrike" spc="-1">
                <a:solidFill>
                  <a:srgbClr val="0070C0"/>
                </a:solidFill>
                <a:uFill>
                  <a:solidFill>
                    <a:srgbClr val="FFFFFF"/>
                  </a:solidFill>
                </a:uFill>
                <a:latin typeface="Calibri"/>
              </a:rPr>
              <a:t>İlk iki taksitin süresinde ödenmesi şart.</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400" b="1" strike="noStrike" spc="-1">
                <a:solidFill>
                  <a:srgbClr val="FF0000"/>
                </a:solidFill>
                <a:uFill>
                  <a:solidFill>
                    <a:srgbClr val="FFFFFF"/>
                  </a:solidFill>
                </a:uFill>
                <a:latin typeface="Calibri"/>
              </a:rPr>
              <a:t>Bir takvim yılında </a:t>
            </a:r>
            <a:r>
              <a:rPr lang="tr-TR" sz="2400" b="1" strike="noStrike" spc="-1">
                <a:solidFill>
                  <a:srgbClr val="000000"/>
                </a:solidFill>
                <a:uFill>
                  <a:solidFill>
                    <a:srgbClr val="FFFFFF"/>
                  </a:solidFill>
                </a:uFill>
                <a:latin typeface="Calibri"/>
              </a:rPr>
              <a:t>en fazla </a:t>
            </a:r>
            <a:r>
              <a:rPr lang="tr-TR" sz="2400" b="1" strike="noStrike" spc="-1">
                <a:solidFill>
                  <a:srgbClr val="FF0000"/>
                </a:solidFill>
                <a:uFill>
                  <a:solidFill>
                    <a:srgbClr val="FFFFFF"/>
                  </a:solidFill>
                </a:uFill>
                <a:latin typeface="Calibri"/>
              </a:rPr>
              <a:t>2 </a:t>
            </a:r>
            <a:r>
              <a:rPr lang="tr-TR" sz="2400" b="1" strike="noStrike" spc="-1">
                <a:solidFill>
                  <a:srgbClr val="000000"/>
                </a:solidFill>
                <a:uFill>
                  <a:solidFill>
                    <a:srgbClr val="FFFFFF"/>
                  </a:solidFill>
                </a:uFill>
                <a:latin typeface="Calibri"/>
              </a:rPr>
              <a:t>taksit ödenmeyebilir.</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400" b="1" strike="noStrike" spc="-1">
                <a:solidFill>
                  <a:srgbClr val="0070C0"/>
                </a:solidFill>
                <a:uFill>
                  <a:solidFill>
                    <a:srgbClr val="FFFFFF"/>
                  </a:solidFill>
                </a:uFill>
                <a:latin typeface="Calibri"/>
              </a:rPr>
              <a:t>Süresinde ödenmeyen taksit, son taksiti izleyen ayın sonuna gecikme zammı oranında geç ödeme zammı ile ödenebilir.</a:t>
            </a:r>
            <a:endParaRPr lang="tr-TR" sz="3200" b="0" strike="noStrike" spc="-1">
              <a:solidFill>
                <a:srgbClr val="000000"/>
              </a:solidFill>
              <a:uFill>
                <a:solidFill>
                  <a:srgbClr val="FFFFFF"/>
                </a:solidFill>
              </a:uFill>
              <a:latin typeface="Arial"/>
            </a:endParaRPr>
          </a:p>
          <a:p>
            <a:pPr marL="109800"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400" b="1" strike="noStrike" spc="-1">
                <a:solidFill>
                  <a:srgbClr val="FF0000"/>
                </a:solidFill>
                <a:uFill>
                  <a:solidFill>
                    <a:srgbClr val="FFFFFF"/>
                  </a:solidFill>
                </a:uFill>
                <a:latin typeface="Calibri"/>
              </a:rPr>
              <a:t>Cari dönem </a:t>
            </a:r>
            <a:r>
              <a:rPr lang="tr-TR" sz="2400" b="1" strike="noStrike" spc="-1">
                <a:solidFill>
                  <a:srgbClr val="000000"/>
                </a:solidFill>
                <a:uFill>
                  <a:solidFill>
                    <a:srgbClr val="FFFFFF"/>
                  </a:solidFill>
                </a:uFill>
                <a:latin typeface="Calibri"/>
              </a:rPr>
              <a:t>ödeme şartında da 1 takvim yılında en fazla 2 defa ihlal hakkı verilmektedir.</a:t>
            </a:r>
            <a:endParaRPr lang="tr-TR" sz="3200" b="0" strike="noStrike" spc="-1">
              <a:solidFill>
                <a:srgbClr val="000000"/>
              </a:solidFill>
              <a:uFill>
                <a:solidFill>
                  <a:srgbClr val="FFFFFF"/>
                </a:solidFill>
              </a:uFill>
              <a:latin typeface="Arial"/>
            </a:endParaRPr>
          </a:p>
        </p:txBody>
      </p:sp>
      <p:sp>
        <p:nvSpPr>
          <p:cNvPr id="354" name="TextShape 3"/>
          <p:cNvSpPr txBox="1"/>
          <p:nvPr/>
        </p:nvSpPr>
        <p:spPr>
          <a:xfrm>
            <a:off x="6553080" y="6356520"/>
            <a:ext cx="2133360" cy="364680"/>
          </a:xfrm>
          <a:prstGeom prst="rect">
            <a:avLst/>
          </a:prstGeom>
          <a:noFill/>
          <a:ln>
            <a:noFill/>
          </a:ln>
        </p:spPr>
        <p:txBody>
          <a:bodyPr anchor="ctr"/>
          <a:lstStyle/>
          <a:p>
            <a:pPr algn="r">
              <a:lnSpc>
                <a:spcPct val="100000"/>
              </a:lnSpc>
            </a:pPr>
            <a:fld id="{46EBDFA3-6D9F-4E39-A5E5-A861F2F86395}" type="slidenum">
              <a:rPr lang="tr-TR" sz="1200" b="0" strike="noStrike" spc="-1">
                <a:solidFill>
                  <a:srgbClr val="8B8B8B"/>
                </a:solidFill>
                <a:uFill>
                  <a:solidFill>
                    <a:srgbClr val="FFFFFF"/>
                  </a:solidFill>
                </a:uFill>
                <a:latin typeface="Arial Black"/>
              </a:rPr>
              <a:pPr algn="r">
                <a:lnSpc>
                  <a:spcPct val="100000"/>
                </a:lnSpc>
              </a:pPr>
              <a:t>61</a:t>
            </a:fld>
            <a:endParaRPr lang="tr-TR" sz="1400" b="0" strike="noStrike" spc="-1">
              <a:solidFill>
                <a:srgbClr val="000000"/>
              </a:solidFill>
              <a:uFill>
                <a:solidFill>
                  <a:srgbClr val="FFFFFF"/>
                </a:solidFill>
              </a:uFill>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2627640" y="44640"/>
            <a:ext cx="5976360" cy="93816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DİĞER HUSUSLAR</a:t>
            </a:r>
            <a:endParaRPr lang="tr-TR" sz="1800" b="0" strike="noStrike" spc="-1">
              <a:solidFill>
                <a:srgbClr val="000000"/>
              </a:solidFill>
              <a:uFill>
                <a:solidFill>
                  <a:srgbClr val="FFFFFF"/>
                </a:solidFill>
              </a:uFill>
              <a:latin typeface="Calibri"/>
            </a:endParaRPr>
          </a:p>
        </p:txBody>
      </p:sp>
      <p:sp>
        <p:nvSpPr>
          <p:cNvPr id="356" name="TextShape 2"/>
          <p:cNvSpPr txBox="1"/>
          <p:nvPr/>
        </p:nvSpPr>
        <p:spPr>
          <a:xfrm>
            <a:off x="323640" y="1507320"/>
            <a:ext cx="8352720" cy="4441680"/>
          </a:xfrm>
          <a:prstGeom prst="rect">
            <a:avLst/>
          </a:prstGeom>
          <a:noFill/>
          <a:ln>
            <a:noFill/>
          </a:ln>
        </p:spPr>
        <p:txBody>
          <a:bodyPr/>
          <a:lstStyle/>
          <a:p>
            <a:pPr marL="365760" indent="-255600" algn="just">
              <a:lnSpc>
                <a:spcPct val="80000"/>
              </a:lnSpc>
              <a:buClr>
                <a:srgbClr val="000000"/>
              </a:buClr>
              <a:buFont typeface="Wingdings" charset="2"/>
              <a:buChar char=""/>
            </a:pPr>
            <a:r>
              <a:rPr lang="tr-TR" sz="2200" b="1" strike="noStrike" spc="-1">
                <a:solidFill>
                  <a:srgbClr val="0070C0"/>
                </a:solidFill>
                <a:uFill>
                  <a:solidFill>
                    <a:srgbClr val="FFFFFF"/>
                  </a:solidFill>
                </a:uFill>
                <a:latin typeface="Calibri"/>
              </a:rPr>
              <a:t>6552 sayılı Kanun kapsamında ödemeleri devam edenler de yeni düzenlemeden yararlanabilecek.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200" b="1" strike="noStrike" spc="-1">
                <a:solidFill>
                  <a:srgbClr val="FF0000"/>
                </a:solidFill>
                <a:uFill>
                  <a:solidFill>
                    <a:srgbClr val="FFFFFF"/>
                  </a:solidFill>
                </a:uFill>
                <a:latin typeface="Calibri"/>
              </a:rPr>
              <a:t>Van depremi</a:t>
            </a:r>
            <a:r>
              <a:rPr lang="tr-TR" sz="2200" b="1" strike="noStrike" spc="-1">
                <a:solidFill>
                  <a:srgbClr val="000000"/>
                </a:solidFill>
                <a:uFill>
                  <a:solidFill>
                    <a:srgbClr val="FFFFFF"/>
                  </a:solidFill>
                </a:uFill>
                <a:latin typeface="Calibri"/>
              </a:rPr>
              <a:t> nedeniyle devam eden mücbir sebep hali kapsamındaki mükellefler dilerlerse bu Kanundan yararlanabilecek.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982800" indent="-342720" algn="just">
              <a:lnSpc>
                <a:spcPct val="80000"/>
              </a:lnSpc>
              <a:buClr>
                <a:srgbClr val="000000"/>
              </a:buClr>
              <a:buFont typeface="Arial"/>
              <a:buChar char="•"/>
            </a:pPr>
            <a:r>
              <a:rPr lang="tr-TR" sz="2200" b="1" strike="noStrike" spc="-1">
                <a:solidFill>
                  <a:srgbClr val="0070C0"/>
                </a:solidFill>
                <a:uFill>
                  <a:solidFill>
                    <a:srgbClr val="FFFFFF"/>
                  </a:solidFill>
                </a:uFill>
                <a:latin typeface="Calibri"/>
              </a:rPr>
              <a:t>Mücbir sebep süresince verilmeyen beyannamelerini verecek ve vergilerini 24 taksitte 48 ayda ödeyecek.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200" b="1" strike="noStrike" spc="-1">
                <a:solidFill>
                  <a:srgbClr val="000000"/>
                </a:solidFill>
                <a:uFill>
                  <a:solidFill>
                    <a:srgbClr val="FFFFFF"/>
                  </a:solidFill>
                </a:uFill>
                <a:latin typeface="Calibri"/>
              </a:rPr>
              <a:t>Bu süreye herhangi </a:t>
            </a:r>
            <a:r>
              <a:rPr lang="tr-TR" sz="2200" b="1" strike="noStrike" spc="-1">
                <a:solidFill>
                  <a:srgbClr val="FF0000"/>
                </a:solidFill>
                <a:uFill>
                  <a:solidFill>
                    <a:srgbClr val="FFFFFF"/>
                  </a:solidFill>
                </a:uFill>
                <a:latin typeface="Calibri"/>
              </a:rPr>
              <a:t>bir zam, faiz, katsayı </a:t>
            </a:r>
            <a:r>
              <a:rPr lang="tr-TR" sz="2200" b="1" strike="noStrike" spc="-1">
                <a:solidFill>
                  <a:srgbClr val="000000"/>
                </a:solidFill>
                <a:uFill>
                  <a:solidFill>
                    <a:srgbClr val="FFFFFF"/>
                  </a:solidFill>
                </a:uFill>
                <a:latin typeface="Calibri"/>
              </a:rPr>
              <a:t>alınmayacak.</a:t>
            </a:r>
            <a:endParaRPr lang="tr-TR" sz="3200" b="0" strike="noStrike" spc="-1">
              <a:solidFill>
                <a:srgbClr val="000000"/>
              </a:solidFill>
              <a:uFill>
                <a:solidFill>
                  <a:srgbClr val="FFFFFF"/>
                </a:solidFill>
              </a:uFill>
              <a:latin typeface="Arial"/>
            </a:endParaRPr>
          </a:p>
          <a:p>
            <a:pPr algn="just">
              <a:lnSpc>
                <a:spcPct val="80000"/>
              </a:lnSpc>
            </a:pPr>
            <a:endParaRPr lang="tr-TR" sz="3200" b="0" strike="noStrike" spc="-1">
              <a:solidFill>
                <a:srgbClr val="000000"/>
              </a:solidFill>
              <a:uFill>
                <a:solidFill>
                  <a:srgbClr val="FFFFFF"/>
                </a:solidFill>
              </a:uFill>
              <a:latin typeface="Arial"/>
            </a:endParaRPr>
          </a:p>
          <a:p>
            <a:pPr marL="365760" indent="-255600" algn="just">
              <a:lnSpc>
                <a:spcPct val="80000"/>
              </a:lnSpc>
              <a:buClr>
                <a:srgbClr val="000000"/>
              </a:buClr>
              <a:buFont typeface="Wingdings" charset="2"/>
              <a:buChar char=""/>
            </a:pPr>
            <a:r>
              <a:rPr lang="tr-TR" sz="2200" b="1" strike="noStrike" spc="-1">
                <a:solidFill>
                  <a:srgbClr val="0070C0"/>
                </a:solidFill>
                <a:uFill>
                  <a:solidFill>
                    <a:srgbClr val="FFFFFF"/>
                  </a:solidFill>
                </a:uFill>
                <a:latin typeface="Calibri"/>
              </a:rPr>
              <a:t>Vadesi 31/12/2011’den önce olan küçük tutarlı alacaklar tahsil edilmeyecek.</a:t>
            </a:r>
            <a:endParaRPr lang="tr-TR" sz="3200" b="0" strike="noStrike" spc="-1">
              <a:solidFill>
                <a:srgbClr val="000000"/>
              </a:solidFill>
              <a:uFill>
                <a:solidFill>
                  <a:srgbClr val="FFFFFF"/>
                </a:solidFill>
              </a:uFill>
              <a:latin typeface="Arial"/>
            </a:endParaRPr>
          </a:p>
        </p:txBody>
      </p:sp>
      <p:sp>
        <p:nvSpPr>
          <p:cNvPr id="357" name="TextShape 3"/>
          <p:cNvSpPr txBox="1"/>
          <p:nvPr/>
        </p:nvSpPr>
        <p:spPr>
          <a:xfrm>
            <a:off x="6553080" y="6356520"/>
            <a:ext cx="2133360" cy="364680"/>
          </a:xfrm>
          <a:prstGeom prst="rect">
            <a:avLst/>
          </a:prstGeom>
          <a:noFill/>
          <a:ln>
            <a:noFill/>
          </a:ln>
        </p:spPr>
        <p:txBody>
          <a:bodyPr anchor="ctr"/>
          <a:lstStyle/>
          <a:p>
            <a:pPr algn="r">
              <a:lnSpc>
                <a:spcPct val="100000"/>
              </a:lnSpc>
            </a:pPr>
            <a:fld id="{62290373-5B1A-42A0-A59A-E619E853A93F}" type="slidenum">
              <a:rPr lang="tr-TR" sz="1200" b="0" strike="noStrike" spc="-1">
                <a:solidFill>
                  <a:srgbClr val="8B8B8B"/>
                </a:solidFill>
                <a:uFill>
                  <a:solidFill>
                    <a:srgbClr val="FFFFFF"/>
                  </a:solidFill>
                </a:uFill>
                <a:latin typeface="Arial Black"/>
              </a:rPr>
              <a:pPr algn="r">
                <a:lnSpc>
                  <a:spcPct val="100000"/>
                </a:lnSpc>
              </a:pPr>
              <a:t>62</a:t>
            </a:fld>
            <a:endParaRPr lang="tr-TR" sz="1400" b="0" strike="noStrike" spc="-1">
              <a:solidFill>
                <a:srgbClr val="000000"/>
              </a:solidFill>
              <a:uFill>
                <a:solidFill>
                  <a:srgbClr val="FFFFFF"/>
                </a:solidFill>
              </a:uFill>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Shape 1"/>
          <p:cNvSpPr txBox="1"/>
          <p:nvPr/>
        </p:nvSpPr>
        <p:spPr>
          <a:xfrm>
            <a:off x="755640" y="3141000"/>
            <a:ext cx="7772040" cy="1469520"/>
          </a:xfrm>
          <a:prstGeom prst="rect">
            <a:avLst/>
          </a:prstGeom>
          <a:noFill/>
          <a:ln>
            <a:noFill/>
          </a:ln>
        </p:spPr>
        <p:txBody>
          <a:bodyPr anchor="ctr"/>
          <a:lstStyle/>
          <a:p>
            <a:pPr algn="ctr">
              <a:lnSpc>
                <a:spcPct val="100000"/>
              </a:lnSpc>
            </a:pPr>
            <a:r>
              <a:rPr lang="tr-TR" sz="6600" b="1" strike="noStrike" spc="-1">
                <a:solidFill>
                  <a:srgbClr val="0070C0"/>
                </a:solidFill>
                <a:uFill>
                  <a:solidFill>
                    <a:srgbClr val="FFFFFF"/>
                  </a:solidFill>
                </a:uFill>
                <a:latin typeface="Calibri"/>
              </a:rPr>
              <a:t>Teşekkürler
</a:t>
            </a:r>
            <a:endParaRPr lang="tr-TR" sz="1800" b="0" strike="noStrike" spc="-1">
              <a:solidFill>
                <a:srgbClr val="000000"/>
              </a:solidFill>
              <a:uFill>
                <a:solidFill>
                  <a:srgbClr val="FFFFFF"/>
                </a:solidFill>
              </a:uFill>
              <a:latin typeface="Calibri"/>
            </a:endParaRPr>
          </a:p>
        </p:txBody>
      </p:sp>
      <p:sp>
        <p:nvSpPr>
          <p:cNvPr id="362" name="TextShape 2"/>
          <p:cNvSpPr txBox="1"/>
          <p:nvPr/>
        </p:nvSpPr>
        <p:spPr>
          <a:xfrm>
            <a:off x="6553080" y="6356520"/>
            <a:ext cx="2133360" cy="364680"/>
          </a:xfrm>
          <a:prstGeom prst="rect">
            <a:avLst/>
          </a:prstGeom>
          <a:noFill/>
          <a:ln>
            <a:noFill/>
          </a:ln>
        </p:spPr>
        <p:txBody>
          <a:bodyPr anchor="ctr"/>
          <a:lstStyle/>
          <a:p>
            <a:pPr algn="r">
              <a:lnSpc>
                <a:spcPct val="100000"/>
              </a:lnSpc>
            </a:pPr>
            <a:fld id="{CC84461D-911D-42DA-A338-C613507434E8}" type="slidenum">
              <a:rPr lang="tr-TR" sz="1200" b="0" strike="noStrike" spc="-1">
                <a:solidFill>
                  <a:srgbClr val="8B8B8B"/>
                </a:solidFill>
                <a:uFill>
                  <a:solidFill>
                    <a:srgbClr val="FFFFFF"/>
                  </a:solidFill>
                </a:uFill>
                <a:latin typeface="Arial Black"/>
              </a:rPr>
              <a:pPr algn="r">
                <a:lnSpc>
                  <a:spcPct val="100000"/>
                </a:lnSpc>
              </a:pPr>
              <a:t>63</a:t>
            </a:fld>
            <a:endParaRPr lang="tr-TR" sz="1400" b="0" strike="noStrike" spc="-1">
              <a:solidFill>
                <a:srgbClr val="000000"/>
              </a:solidFill>
              <a:uFill>
                <a:solidFill>
                  <a:srgbClr val="FFFFFF"/>
                </a:solidFill>
              </a:uFill>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572D9A5-6858-4400-9AE9-49DE675F8DF8}" type="slidenum">
              <a:rPr lang="tr-TR" sz="1200" b="0" strike="noStrike" spc="-1">
                <a:solidFill>
                  <a:srgbClr val="000000"/>
                </a:solidFill>
                <a:uFill>
                  <a:solidFill>
                    <a:srgbClr val="FFFFFF"/>
                  </a:solidFill>
                </a:uFill>
                <a:latin typeface="Arial Black"/>
              </a:rPr>
              <a:pPr algn="r">
                <a:lnSpc>
                  <a:spcPct val="100000"/>
                </a:lnSpc>
              </a:pPr>
              <a:t>7</a:t>
            </a:fld>
            <a:endParaRPr lang="tr-TR" sz="1800" b="0" strike="noStrike" spc="-1">
              <a:solidFill>
                <a:srgbClr val="000000"/>
              </a:solidFill>
              <a:uFill>
                <a:solidFill>
                  <a:srgbClr val="FFFFFF"/>
                </a:solidFill>
              </a:uFill>
              <a:latin typeface="Arial"/>
            </a:endParaRPr>
          </a:p>
        </p:txBody>
      </p:sp>
      <p:sp>
        <p:nvSpPr>
          <p:cNvPr id="112" name="CustomShape 2"/>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txBody>
          <a:bodyPr/>
          <a:lstStyle/>
          <a:p>
            <a:pPr marL="530280" algn="just">
              <a:lnSpc>
                <a:spcPct val="100000"/>
              </a:lnSpc>
            </a:pPr>
            <a:r>
              <a:rPr lang="tr-TR" sz="2400" b="1" strike="noStrike" spc="-1">
                <a:solidFill>
                  <a:srgbClr val="000000"/>
                </a:solidFill>
                <a:uFill>
                  <a:solidFill>
                    <a:srgbClr val="FFFFFF"/>
                  </a:solidFill>
                </a:uFill>
                <a:latin typeface="Calibri"/>
              </a:rPr>
              <a:t>Büyükşehir belediyeleri ve diğer belediyeler ile  su ve kanalizasyon idarelerinin;</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Su, atık su </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Katı atık ücretleri</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Yol katılım payları</a:t>
            </a: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Muhtelif ücretlerden kaynaklı alacakları ile zam ve faizleri</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p:txBody>
      </p:sp>
      <p:sp>
        <p:nvSpPr>
          <p:cNvPr id="113" name="CustomShape 3"/>
          <p:cNvSpPr/>
          <p:nvPr/>
        </p:nvSpPr>
        <p:spPr>
          <a:xfrm>
            <a:off x="2728800" y="188640"/>
            <a:ext cx="56494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KAPSAM (II): </a:t>
            </a:r>
            <a:r>
              <a:rPr lang="tr-TR" sz="2800" b="1" strike="noStrike" spc="-1">
                <a:solidFill>
                  <a:srgbClr val="C00000"/>
                </a:solidFill>
                <a:uFill>
                  <a:solidFill>
                    <a:srgbClr val="FFFFFF"/>
                  </a:solidFill>
                </a:uFill>
                <a:latin typeface="Calibri"/>
              </a:rPr>
              <a:t>Alacak Türleri Açısından</a:t>
            </a:r>
            <a:endParaRPr lang="tr-TR" sz="1800" b="0" strike="noStrike" spc="-1">
              <a:solidFill>
                <a:srgbClr val="000000"/>
              </a:solidFill>
              <a:uFill>
                <a:solidFill>
                  <a:srgbClr val="FFFFFF"/>
                </a:solidFill>
              </a:uFill>
              <a:latin typeface="Arial"/>
            </a:endParaRPr>
          </a:p>
        </p:txBody>
      </p:sp>
      <p:pic>
        <p:nvPicPr>
          <p:cNvPr id="114" name="Resim 1"/>
          <p:cNvPicPr/>
          <p:nvPr/>
        </p:nvPicPr>
        <p:blipFill>
          <a:blip r:embed="rId2"/>
          <a:stretch/>
        </p:blipFill>
        <p:spPr>
          <a:xfrm>
            <a:off x="4883040" y="4077000"/>
            <a:ext cx="3768120" cy="1872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F1040BA-6DED-4930-AE14-5E83DE09A117}" type="slidenum">
              <a:rPr lang="tr-TR" sz="1200" b="0" strike="noStrike" spc="-1">
                <a:solidFill>
                  <a:srgbClr val="000000"/>
                </a:solidFill>
                <a:uFill>
                  <a:solidFill>
                    <a:srgbClr val="FFFFFF"/>
                  </a:solidFill>
                </a:uFill>
                <a:latin typeface="Arial Black"/>
              </a:rPr>
              <a:pPr algn="r">
                <a:lnSpc>
                  <a:spcPct val="100000"/>
                </a:lnSpc>
              </a:pPr>
              <a:t>8</a:t>
            </a:fld>
            <a:endParaRPr lang="tr-TR" sz="1800" b="0" strike="noStrike" spc="-1">
              <a:solidFill>
                <a:srgbClr val="000000"/>
              </a:solidFill>
              <a:uFill>
                <a:solidFill>
                  <a:srgbClr val="FFFFFF"/>
                </a:solidFill>
              </a:uFill>
              <a:latin typeface="Arial"/>
            </a:endParaRPr>
          </a:p>
        </p:txBody>
      </p:sp>
      <p:sp>
        <p:nvSpPr>
          <p:cNvPr id="116" name="CustomShape 2"/>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txBody>
          <a:bodyPr/>
          <a:lstStyle/>
          <a:p>
            <a:pPr marL="816120" lvl="2"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Öğrenim katkı kredisi ve öğrenim kredisi borçları</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Ecrimisiller</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Haksız alınan destekleme ödemeleri</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Kaynak kullanımı destekleme fonu </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marL="816120" lvl="2" indent="-285480" algn="just">
              <a:lnSpc>
                <a:spcPct val="100000"/>
              </a:lnSpc>
              <a:buClr>
                <a:srgbClr val="000000"/>
              </a:buClr>
              <a:buFont typeface="Wingdings" charset="2"/>
              <a:buChar char=""/>
            </a:pPr>
            <a:r>
              <a:rPr lang="tr-TR" sz="2400" b="1" strike="noStrike" spc="-1">
                <a:solidFill>
                  <a:srgbClr val="000000"/>
                </a:solidFill>
                <a:uFill>
                  <a:solidFill>
                    <a:srgbClr val="FFFFFF"/>
                  </a:solidFill>
                </a:uFill>
                <a:latin typeface="Calibri"/>
              </a:rPr>
              <a:t>Taşınmaz kültür varlıklarının korunmasına katkı payı </a:t>
            </a: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p:txBody>
      </p:sp>
      <p:sp>
        <p:nvSpPr>
          <p:cNvPr id="117" name="CustomShape 3"/>
          <p:cNvSpPr/>
          <p:nvPr/>
        </p:nvSpPr>
        <p:spPr>
          <a:xfrm>
            <a:off x="2728800" y="188640"/>
            <a:ext cx="56494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KAPSAM (II): </a:t>
            </a:r>
            <a:r>
              <a:rPr lang="tr-TR" sz="2800" b="1" strike="noStrike" spc="-1">
                <a:solidFill>
                  <a:srgbClr val="C00000"/>
                </a:solidFill>
                <a:uFill>
                  <a:solidFill>
                    <a:srgbClr val="FFFFFF"/>
                  </a:solidFill>
                </a:uFill>
                <a:latin typeface="Calibri"/>
              </a:rPr>
              <a:t>Alacak Türleri Açısından</a:t>
            </a:r>
            <a:endParaRPr lang="tr-TR" sz="1800" b="0" strike="noStrike" spc="-1">
              <a:solidFill>
                <a:srgbClr val="000000"/>
              </a:solidFill>
              <a:uFill>
                <a:solidFill>
                  <a:srgbClr val="FFFFFF"/>
                </a:solidFill>
              </a:uFill>
              <a:latin typeface="Arial"/>
            </a:endParaRPr>
          </a:p>
        </p:txBody>
      </p:sp>
      <p:pic>
        <p:nvPicPr>
          <p:cNvPr id="118" name="Resim 2"/>
          <p:cNvPicPr/>
          <p:nvPr/>
        </p:nvPicPr>
        <p:blipFill>
          <a:blip r:embed="rId2"/>
          <a:stretch/>
        </p:blipFill>
        <p:spPr>
          <a:xfrm>
            <a:off x="6419880" y="1917000"/>
            <a:ext cx="2446200" cy="2564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6553080" y="6248520"/>
            <a:ext cx="213336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C3B8F4A-861A-4F7A-A730-215CF8093961}" type="slidenum">
              <a:rPr lang="tr-TR" sz="1200" b="0" strike="noStrike" spc="-1">
                <a:solidFill>
                  <a:srgbClr val="000000"/>
                </a:solidFill>
                <a:uFill>
                  <a:solidFill>
                    <a:srgbClr val="FFFFFF"/>
                  </a:solidFill>
                </a:uFill>
                <a:latin typeface="Arial Black"/>
              </a:rPr>
              <a:pPr algn="r">
                <a:lnSpc>
                  <a:spcPct val="100000"/>
                </a:lnSpc>
              </a:pPr>
              <a:t>9</a:t>
            </a:fld>
            <a:endParaRPr lang="tr-TR" sz="1800" b="0" strike="noStrike" spc="-1">
              <a:solidFill>
                <a:srgbClr val="000000"/>
              </a:solidFill>
              <a:uFill>
                <a:solidFill>
                  <a:srgbClr val="FFFFFF"/>
                </a:solidFill>
              </a:uFill>
              <a:latin typeface="Arial"/>
            </a:endParaRPr>
          </a:p>
        </p:txBody>
      </p:sp>
      <p:sp>
        <p:nvSpPr>
          <p:cNvPr id="120" name="CustomShape 2"/>
          <p:cNvSpPr/>
          <p:nvPr/>
        </p:nvSpPr>
        <p:spPr>
          <a:xfrm>
            <a:off x="539640" y="1268640"/>
            <a:ext cx="7385040" cy="452196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tr-TR" sz="3200" b="0" strike="noStrike" spc="-1">
              <a:solidFill>
                <a:srgbClr val="000000"/>
              </a:solidFill>
              <a:uFill>
                <a:solidFill>
                  <a:srgbClr val="FFFFFF"/>
                </a:solidFill>
              </a:uFill>
              <a:latin typeface="Arial"/>
            </a:endParaRPr>
          </a:p>
          <a:p>
            <a:pPr algn="just">
              <a:lnSpc>
                <a:spcPct val="100000"/>
              </a:lnSpc>
            </a:pPr>
            <a:endParaRPr lang="tr-TR" sz="3200" b="0" strike="noStrike" spc="-1">
              <a:solidFill>
                <a:srgbClr val="000000"/>
              </a:solidFill>
              <a:uFill>
                <a:solidFill>
                  <a:srgbClr val="FFFFFF"/>
                </a:solidFill>
              </a:uFill>
              <a:latin typeface="Arial"/>
            </a:endParaRPr>
          </a:p>
        </p:txBody>
      </p:sp>
      <p:sp>
        <p:nvSpPr>
          <p:cNvPr id="121" name="CustomShape 3"/>
          <p:cNvSpPr/>
          <p:nvPr/>
        </p:nvSpPr>
        <p:spPr>
          <a:xfrm>
            <a:off x="539640" y="1212840"/>
            <a:ext cx="7920360" cy="411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53880" lvl="1" indent="-246600" algn="just">
              <a:lnSpc>
                <a:spcPct val="100000"/>
              </a:lnSpc>
              <a:buClr>
                <a:srgbClr val="C00000"/>
              </a:buClr>
              <a:buFont typeface="Wingdings" charset="2"/>
              <a:buChar char=""/>
            </a:pPr>
            <a:r>
              <a:rPr lang="tr-TR" sz="1600" b="1" strike="noStrike" spc="-1">
                <a:solidFill>
                  <a:srgbClr val="C00000"/>
                </a:solidFill>
                <a:uFill>
                  <a:solidFill>
                    <a:srgbClr val="FFFFFF"/>
                  </a:solidFill>
                </a:uFill>
                <a:latin typeface="Calibri"/>
              </a:rPr>
              <a:t>SOSYAL GÜVENLİK PRİMLERİ </a:t>
            </a:r>
            <a:endParaRPr lang="tr-TR" sz="1800" b="0" strike="noStrike" spc="-1">
              <a:solidFill>
                <a:srgbClr val="000000"/>
              </a:solidFill>
              <a:uFill>
                <a:solidFill>
                  <a:srgbClr val="FFFFFF"/>
                </a:solidFill>
              </a:uFill>
              <a:latin typeface="Arial"/>
            </a:endParaRPr>
          </a:p>
          <a:p>
            <a:pPr marL="457200">
              <a:lnSpc>
                <a:spcPct val="100000"/>
              </a:lnSpc>
            </a:pPr>
            <a:endParaRPr lang="tr-TR" sz="1800" b="0" strike="noStrike" spc="-1">
              <a:solidFill>
                <a:srgbClr val="000000"/>
              </a:solidFill>
              <a:uFill>
                <a:solidFill>
                  <a:srgbClr val="FFFFFF"/>
                </a:solidFill>
              </a:uFill>
              <a:latin typeface="Arial"/>
            </a:endParaRPr>
          </a:p>
          <a:p>
            <a:pPr marL="658440" lvl="1" indent="-24660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Sigorta primleri, topluluk ve işsizlik sigortası primleri </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marL="658440" lvl="1" indent="-24660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Sosyal güvenlik destek primi</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marL="658440" lvl="1" indent="-24660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Emeklilik keseneği ve kurum karşılığı</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marL="658440" lvl="1" indent="-24660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Genel sağlık sigortası primi</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marL="658440" lvl="1" indent="-24660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İdari para cezaları</a:t>
            </a:r>
            <a:endParaRPr lang="tr-TR" sz="1800" b="0" strike="noStrike" spc="-1">
              <a:solidFill>
                <a:srgbClr val="000000"/>
              </a:solidFill>
              <a:uFill>
                <a:solidFill>
                  <a:srgbClr val="FFFFFF"/>
                </a:solidFill>
              </a:uFill>
              <a:latin typeface="Arial"/>
            </a:endParaRPr>
          </a:p>
          <a:p>
            <a:pPr marL="411480">
              <a:lnSpc>
                <a:spcPct val="100000"/>
              </a:lnSpc>
            </a:pPr>
            <a:endParaRPr lang="tr-TR" sz="1800" b="0" strike="noStrike" spc="-1">
              <a:solidFill>
                <a:srgbClr val="000000"/>
              </a:solidFill>
              <a:uFill>
                <a:solidFill>
                  <a:srgbClr val="FFFFFF"/>
                </a:solidFill>
              </a:uFill>
              <a:latin typeface="Arial"/>
            </a:endParaRPr>
          </a:p>
          <a:p>
            <a:pPr marL="658440" lvl="1" indent="-246600">
              <a:lnSpc>
                <a:spcPct val="100000"/>
              </a:lnSpc>
              <a:buClr>
                <a:srgbClr val="000000"/>
              </a:buClr>
              <a:buFont typeface="Wingdings" charset="2"/>
              <a:buChar char=""/>
            </a:pPr>
            <a:r>
              <a:rPr lang="tr-TR" sz="1800" b="1" strike="noStrike" spc="-1">
                <a:solidFill>
                  <a:srgbClr val="000000"/>
                </a:solidFill>
                <a:uFill>
                  <a:solidFill>
                    <a:srgbClr val="FFFFFF"/>
                  </a:solidFill>
                </a:uFill>
                <a:latin typeface="Calibri"/>
              </a:rPr>
              <a:t>Gecikme cezaları, faiz ve zamları</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a:p>
            <a:pPr marL="457200">
              <a:lnSpc>
                <a:spcPct val="100000"/>
              </a:lnSpc>
            </a:pPr>
            <a:r>
              <a:rPr lang="tr-TR" sz="1600" b="1" strike="noStrike" spc="-1">
                <a:solidFill>
                  <a:srgbClr val="000000"/>
                </a:solidFill>
                <a:uFill>
                  <a:solidFill>
                    <a:srgbClr val="FFFFFF"/>
                  </a:solidFill>
                </a:uFill>
                <a:latin typeface="Calibri"/>
              </a:rPr>
              <a:t> kanun kapsamında ödenebilecek.</a:t>
            </a:r>
            <a:endParaRPr lang="tr-TR" sz="1800" b="0" strike="noStrike" spc="-1">
              <a:solidFill>
                <a:srgbClr val="000000"/>
              </a:solidFill>
              <a:uFill>
                <a:solidFill>
                  <a:srgbClr val="FFFFFF"/>
                </a:solidFill>
              </a:uFill>
              <a:latin typeface="Arial"/>
            </a:endParaRPr>
          </a:p>
        </p:txBody>
      </p:sp>
      <p:sp>
        <p:nvSpPr>
          <p:cNvPr id="122" name="CustomShape 4"/>
          <p:cNvSpPr/>
          <p:nvPr/>
        </p:nvSpPr>
        <p:spPr>
          <a:xfrm>
            <a:off x="2728800" y="188640"/>
            <a:ext cx="56494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2800" b="1" strike="noStrike" spc="-1">
                <a:solidFill>
                  <a:srgbClr val="000000"/>
                </a:solidFill>
                <a:uFill>
                  <a:solidFill>
                    <a:srgbClr val="FFFFFF"/>
                  </a:solidFill>
                </a:uFill>
                <a:latin typeface="Calibri"/>
              </a:rPr>
              <a:t>KAPSAM (II): </a:t>
            </a:r>
            <a:r>
              <a:rPr lang="tr-TR" sz="2800" b="1" strike="noStrike" spc="-1">
                <a:solidFill>
                  <a:srgbClr val="C00000"/>
                </a:solidFill>
                <a:uFill>
                  <a:solidFill>
                    <a:srgbClr val="FFFFFF"/>
                  </a:solidFill>
                </a:uFill>
                <a:latin typeface="Calibri"/>
              </a:rPr>
              <a:t>Alacak Türleri Açısından</a:t>
            </a:r>
            <a:endParaRPr lang="tr-TR" sz="1800" b="0" strike="noStrike" spc="-1">
              <a:solidFill>
                <a:srgbClr val="000000"/>
              </a:solidFill>
              <a:uFill>
                <a:solidFill>
                  <a:srgbClr val="FFFFFF"/>
                </a:solidFill>
              </a:uFill>
              <a:latin typeface="Arial"/>
            </a:endParaRPr>
          </a:p>
        </p:txBody>
      </p:sp>
      <p:pic>
        <p:nvPicPr>
          <p:cNvPr id="123" name="Picture 2"/>
          <p:cNvPicPr/>
          <p:nvPr/>
        </p:nvPicPr>
        <p:blipFill>
          <a:blip r:embed="rId2"/>
          <a:stretch/>
        </p:blipFill>
        <p:spPr>
          <a:xfrm>
            <a:off x="5004000" y="2467440"/>
            <a:ext cx="3857040" cy="1897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2138</TotalTime>
  <Words>4220</Words>
  <Application>Microsoft Office PowerPoint</Application>
  <PresentationFormat>Ekran Gösterisi (4:3)</PresentationFormat>
  <Paragraphs>1129</Paragraphs>
  <Slides>63</Slides>
  <Notes>0</Notes>
  <HiddenSlides>0</HiddenSlides>
  <MMClips>0</MMClips>
  <ScaleCrop>false</ScaleCrop>
  <HeadingPairs>
    <vt:vector size="4" baseType="variant">
      <vt:variant>
        <vt:lpstr>Tema</vt:lpstr>
      </vt:variant>
      <vt:variant>
        <vt:i4>2</vt:i4>
      </vt:variant>
      <vt:variant>
        <vt:lpstr>Slayt Başlıkları</vt:lpstr>
      </vt:variant>
      <vt:variant>
        <vt:i4>63</vt:i4>
      </vt:variant>
    </vt:vector>
  </HeadingPairs>
  <TitlesOfParts>
    <vt:vector size="65" baseType="lpstr">
      <vt:lpstr>Office Theme</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GGM</dc:creator>
  <dc:description/>
  <cp:lastModifiedBy>Acer</cp:lastModifiedBy>
  <cp:revision>227</cp:revision>
  <cp:lastPrinted>2016-08-15T12:19:02Z</cp:lastPrinted>
  <dcterms:created xsi:type="dcterms:W3CDTF">2016-04-15T06:58:29Z</dcterms:created>
  <dcterms:modified xsi:type="dcterms:W3CDTF">2016-11-10T07:12:49Z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61</vt:i4>
  </property>
  <property fmtid="{D5CDD505-2E9C-101B-9397-08002B2CF9AE}" pid="8" name="PresentationFormat">
    <vt:lpwstr>Ekran Gösterisi (4:3)</vt:lpwstr>
  </property>
  <property fmtid="{D5CDD505-2E9C-101B-9397-08002B2CF9AE}" pid="9" name="ScaleCrop">
    <vt:bool>false</vt:bool>
  </property>
  <property fmtid="{D5CDD505-2E9C-101B-9397-08002B2CF9AE}" pid="10" name="ShareDoc">
    <vt:bool>false</vt:bool>
  </property>
  <property fmtid="{D5CDD505-2E9C-101B-9397-08002B2CF9AE}" pid="11" name="Slides">
    <vt:i4>62</vt:i4>
  </property>
</Properties>
</file>