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9"/>
  </p:notesMasterIdLst>
  <p:sldIdLst>
    <p:sldId id="257" r:id="rId2"/>
    <p:sldId id="348" r:id="rId3"/>
    <p:sldId id="359" r:id="rId4"/>
    <p:sldId id="366" r:id="rId5"/>
    <p:sldId id="349" r:id="rId6"/>
    <p:sldId id="334" r:id="rId7"/>
    <p:sldId id="350" r:id="rId8"/>
    <p:sldId id="351" r:id="rId9"/>
    <p:sldId id="352" r:id="rId10"/>
    <p:sldId id="353" r:id="rId11"/>
    <p:sldId id="354" r:id="rId12"/>
    <p:sldId id="355" r:id="rId13"/>
    <p:sldId id="326" r:id="rId14"/>
    <p:sldId id="357" r:id="rId15"/>
    <p:sldId id="331" r:id="rId16"/>
    <p:sldId id="332" r:id="rId17"/>
    <p:sldId id="356" r:id="rId18"/>
    <p:sldId id="335" r:id="rId19"/>
    <p:sldId id="363" r:id="rId20"/>
    <p:sldId id="361" r:id="rId21"/>
    <p:sldId id="369" r:id="rId22"/>
    <p:sldId id="362" r:id="rId23"/>
    <p:sldId id="368" r:id="rId24"/>
    <p:sldId id="374" r:id="rId25"/>
    <p:sldId id="371" r:id="rId26"/>
    <p:sldId id="386" r:id="rId27"/>
    <p:sldId id="391" r:id="rId28"/>
    <p:sldId id="387" r:id="rId29"/>
    <p:sldId id="377" r:id="rId30"/>
    <p:sldId id="376" r:id="rId31"/>
    <p:sldId id="384" r:id="rId32"/>
    <p:sldId id="380" r:id="rId33"/>
    <p:sldId id="383" r:id="rId34"/>
    <p:sldId id="385" r:id="rId35"/>
    <p:sldId id="382" r:id="rId36"/>
    <p:sldId id="381" r:id="rId37"/>
    <p:sldId id="275" r:id="rId38"/>
  </p:sldIdLst>
  <p:sldSz cx="12192000" cy="6858000"/>
  <p:notesSz cx="6808788" cy="9940925"/>
  <p:embeddedFontLst>
    <p:embeddedFont>
      <p:font typeface="Myriad Pro" panose="020B0503030403020204" charset="0"/>
      <p:regular r:id="rId40"/>
      <p:bold r:id="rId41"/>
      <p:italic r:id="rId42"/>
      <p:boldItalic r:id="rId43"/>
    </p:embeddedFont>
    <p:embeddedFont>
      <p:font typeface="Myriad Pro Semibold" panose="020B060402020202020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</p:embeddedFont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AD65"/>
    <a:srgbClr val="D7AD65"/>
    <a:srgbClr val="1B2C57"/>
    <a:srgbClr val="C7A462"/>
    <a:srgbClr val="595959"/>
    <a:srgbClr val="727272"/>
    <a:srgbClr val="D7AF67"/>
    <a:srgbClr val="D8AE66"/>
    <a:srgbClr val="D8AD64"/>
    <a:srgbClr val="D9AC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Orta Sti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86421"/>
  </p:normalViewPr>
  <p:slideViewPr>
    <p:cSldViewPr snapToGrid="0">
      <p:cViewPr varScale="1">
        <p:scale>
          <a:sx n="95" d="100"/>
          <a:sy n="95" d="100"/>
        </p:scale>
        <p:origin x="90" y="1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dirty="0" smtClean="0"/>
              <a:t>GSYİH Nominal Değeri (Milyar ABD</a:t>
            </a:r>
            <a:r>
              <a:rPr lang="tr-TR" baseline="0" dirty="0" smtClean="0"/>
              <a:t> Doları)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GSYİH Nominal (Milyar ABD Doları)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Sayfa1!$A$2:$A$7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Sayfa1!$B$2:$B$7</c:f>
              <c:numCache>
                <c:formatCode>General</c:formatCode>
                <c:ptCount val="6"/>
                <c:pt idx="0">
                  <c:v>405.44</c:v>
                </c:pt>
                <c:pt idx="1">
                  <c:v>376.36</c:v>
                </c:pt>
                <c:pt idx="2">
                  <c:v>398.19</c:v>
                </c:pt>
                <c:pt idx="3">
                  <c:v>448.12</c:v>
                </c:pt>
                <c:pt idx="4">
                  <c:v>442.95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AD9-48D6-B856-40304D4939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55499999"/>
        <c:axId val="2055501663"/>
      </c:lineChart>
      <c:catAx>
        <c:axId val="20554999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5501663"/>
        <c:crosses val="autoZero"/>
        <c:auto val="1"/>
        <c:lblAlgn val="ctr"/>
        <c:lblOffset val="100"/>
        <c:noMultiLvlLbl val="0"/>
      </c:catAx>
      <c:valAx>
        <c:axId val="20555016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54999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364603838582678E-2"/>
          <c:y val="9.8519617463114079E-2"/>
          <c:w val="0.9401039616141732"/>
          <c:h val="0.80592810002902926"/>
        </c:manualLayout>
      </c:layout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GSYİH Büyüme Oranı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Sayfa1!$A$2:$A$7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*2020</c:v>
                </c:pt>
                <c:pt idx="5">
                  <c:v>*2021</c:v>
                </c:pt>
              </c:strCache>
            </c:strRef>
          </c:cat>
          <c:val>
            <c:numRef>
              <c:f>Sayfa1!$B$2:$B$7</c:f>
              <c:numCache>
                <c:formatCode>General</c:formatCode>
                <c:ptCount val="6"/>
                <c:pt idx="0">
                  <c:v>-1.6</c:v>
                </c:pt>
                <c:pt idx="1">
                  <c:v>0.8</c:v>
                </c:pt>
                <c:pt idx="2">
                  <c:v>1.9</c:v>
                </c:pt>
                <c:pt idx="3">
                  <c:v>2.2000000000000002</c:v>
                </c:pt>
                <c:pt idx="4">
                  <c:v>-4.3</c:v>
                </c:pt>
                <c:pt idx="5">
                  <c:v>2.4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FAF-411D-A547-1924F8DF07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47055295"/>
        <c:axId val="947055711"/>
        <c:extLst/>
      </c:lineChart>
      <c:catAx>
        <c:axId val="9470552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7055711"/>
        <c:crosses val="autoZero"/>
        <c:auto val="1"/>
        <c:lblAlgn val="ctr"/>
        <c:lblOffset val="100"/>
        <c:noMultiLvlLbl val="0"/>
      </c:catAx>
      <c:valAx>
        <c:axId val="9470557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70552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dirty="0" smtClean="0"/>
              <a:t>Kişi başına düşen</a:t>
            </a:r>
            <a:r>
              <a:rPr lang="tr-TR" baseline="0" dirty="0" smtClean="0"/>
              <a:t> gelir</a:t>
            </a:r>
            <a:endParaRPr lang="tr-TR" dirty="0" smtClean="0"/>
          </a:p>
          <a:p>
            <a:pPr>
              <a:defRPr/>
            </a:pPr>
            <a:r>
              <a:rPr lang="tr-TR" dirty="0" smtClean="0"/>
              <a:t>(ABD Doları)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Kişi başına düşen gelir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Sayfa1!$A$2:$A$6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Sayfa1!$B$2:$B$6</c:f>
              <c:numCache>
                <c:formatCode>#,##0</c:formatCode>
                <c:ptCount val="5"/>
                <c:pt idx="0">
                  <c:v>2180</c:v>
                </c:pt>
                <c:pt idx="1">
                  <c:v>1970</c:v>
                </c:pt>
                <c:pt idx="2">
                  <c:v>2030</c:v>
                </c:pt>
                <c:pt idx="3">
                  <c:v>2230</c:v>
                </c:pt>
                <c:pt idx="4">
                  <c:v>2150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AD9-48D6-B856-40304D4939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55499999"/>
        <c:axId val="2055501663"/>
      </c:lineChart>
      <c:catAx>
        <c:axId val="20554999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5501663"/>
        <c:crosses val="autoZero"/>
        <c:auto val="1"/>
        <c:lblAlgn val="ctr"/>
        <c:lblOffset val="100"/>
        <c:noMultiLvlLbl val="0"/>
      </c:catAx>
      <c:valAx>
        <c:axId val="20555016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54999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dirty="0" smtClean="0"/>
              <a:t>İhracat- İthalat Dengesi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İhracat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Sayfa1!$A$2:$A$5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Sayfa1!$B$2:$B$5</c:f>
              <c:numCache>
                <c:formatCode>General</c:formatCode>
                <c:ptCount val="4"/>
                <c:pt idx="0">
                  <c:v>40.700000000000003</c:v>
                </c:pt>
                <c:pt idx="1">
                  <c:v>52.9</c:v>
                </c:pt>
                <c:pt idx="2">
                  <c:v>53.6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73-4336-9D13-15C84C9C30D5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İthalat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Sayfa1!$A$2:$A$5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Sayfa1!$C$2:$C$5</c:f>
              <c:numCache>
                <c:formatCode>General</c:formatCode>
                <c:ptCount val="4"/>
                <c:pt idx="0">
                  <c:v>28.9</c:v>
                </c:pt>
                <c:pt idx="1">
                  <c:v>36.4</c:v>
                </c:pt>
                <c:pt idx="2">
                  <c:v>47.3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73-4336-9D13-15C84C9C30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45956527"/>
        <c:axId val="1945975663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Sayfa1!$D$1</c15:sqref>
                        </c15:formulaRef>
                      </c:ext>
                    </c:extLst>
                    <c:strCache>
                      <c:ptCount val="1"/>
                      <c:pt idx="0">
                        <c:v>Sütun1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Sayfa1!$A$2:$A$5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Sayfa1!$D$2:$D$5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7173-4336-9D13-15C84C9C30D5}"/>
                  </c:ext>
                </c:extLst>
              </c15:ser>
            </c15:filteredBarSeries>
          </c:ext>
        </c:extLst>
      </c:barChart>
      <c:catAx>
        <c:axId val="19459565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5975663"/>
        <c:crosses val="autoZero"/>
        <c:auto val="1"/>
        <c:lblAlgn val="ctr"/>
        <c:lblOffset val="100"/>
        <c:noMultiLvlLbl val="0"/>
      </c:catAx>
      <c:valAx>
        <c:axId val="19459756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59565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dirty="0" smtClean="0"/>
              <a:t>İhracat Yapılan</a:t>
            </a:r>
            <a:r>
              <a:rPr lang="tr-TR" baseline="0" dirty="0" smtClean="0"/>
              <a:t> Ülkeler – İlk 5 Ülke </a:t>
            </a:r>
          </a:p>
          <a:p>
            <a:pPr>
              <a:defRPr/>
            </a:pPr>
            <a:r>
              <a:rPr lang="tr-TR" baseline="0" dirty="0" smtClean="0"/>
              <a:t>(Milyar ABD Doları)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İthalat Yapılan Ülkeler İlk 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Sayfa1!$A$2:$A$7</c:f>
              <c:strCache>
                <c:ptCount val="5"/>
                <c:pt idx="0">
                  <c:v>Hindistan</c:v>
                </c:pt>
                <c:pt idx="1">
                  <c:v>İspanya</c:v>
                </c:pt>
                <c:pt idx="2">
                  <c:v>Hollanda</c:v>
                </c:pt>
                <c:pt idx="3">
                  <c:v>Gana</c:v>
                </c:pt>
                <c:pt idx="4">
                  <c:v>Fransa</c:v>
                </c:pt>
              </c:strCache>
            </c:strRef>
          </c:cat>
          <c:val>
            <c:numRef>
              <c:f>Sayfa1!$B$2:$B$7</c:f>
              <c:numCache>
                <c:formatCode>#,##0</c:formatCode>
                <c:ptCount val="6"/>
                <c:pt idx="0">
                  <c:v>8264</c:v>
                </c:pt>
                <c:pt idx="1">
                  <c:v>5319</c:v>
                </c:pt>
                <c:pt idx="2">
                  <c:v>4868</c:v>
                </c:pt>
                <c:pt idx="3">
                  <c:v>4003</c:v>
                </c:pt>
                <c:pt idx="4">
                  <c:v>3550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D9-48D6-B856-40304D4939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55499999"/>
        <c:axId val="2055501663"/>
      </c:barChart>
      <c:catAx>
        <c:axId val="20554999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5501663"/>
        <c:crosses val="autoZero"/>
        <c:auto val="1"/>
        <c:lblAlgn val="ctr"/>
        <c:lblOffset val="100"/>
        <c:noMultiLvlLbl val="0"/>
      </c:catAx>
      <c:valAx>
        <c:axId val="20555016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54999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dirty="0" smtClean="0"/>
              <a:t>İthalat Yapılan</a:t>
            </a:r>
            <a:r>
              <a:rPr lang="tr-TR" baseline="0" dirty="0" smtClean="0"/>
              <a:t> Ülkeler – İlk 5 Ülke </a:t>
            </a:r>
          </a:p>
          <a:p>
            <a:pPr>
              <a:defRPr/>
            </a:pPr>
            <a:r>
              <a:rPr lang="tr-TR" baseline="0" dirty="0" smtClean="0"/>
              <a:t>(Milyar ABD Doları)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İthalat Yapılan Ülkeler İlk 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Sayfa1!$A$2:$A$7</c:f>
              <c:strCache>
                <c:ptCount val="5"/>
                <c:pt idx="0">
                  <c:v>Çin </c:v>
                </c:pt>
                <c:pt idx="1">
                  <c:v>Hindistan</c:v>
                </c:pt>
                <c:pt idx="2">
                  <c:v>Amerika Birleşik Devletleri</c:v>
                </c:pt>
                <c:pt idx="3">
                  <c:v>Hollanda</c:v>
                </c:pt>
                <c:pt idx="4">
                  <c:v>Belçika</c:v>
                </c:pt>
              </c:strCache>
            </c:strRef>
          </c:cat>
          <c:val>
            <c:numRef>
              <c:f>Sayfa1!$B$2:$B$7</c:f>
              <c:numCache>
                <c:formatCode>#,##0</c:formatCode>
                <c:ptCount val="6"/>
                <c:pt idx="0">
                  <c:v>12064</c:v>
                </c:pt>
                <c:pt idx="1">
                  <c:v>5704</c:v>
                </c:pt>
                <c:pt idx="2">
                  <c:v>4679</c:v>
                </c:pt>
                <c:pt idx="3">
                  <c:v>3494</c:v>
                </c:pt>
                <c:pt idx="4">
                  <c:v>2376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E0-421D-B85F-47D6311F5B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55499999"/>
        <c:axId val="2055501663"/>
      </c:barChart>
      <c:catAx>
        <c:axId val="20554999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5501663"/>
        <c:crosses val="autoZero"/>
        <c:auto val="1"/>
        <c:lblAlgn val="ctr"/>
        <c:lblOffset val="100"/>
        <c:noMultiLvlLbl val="0"/>
      </c:catAx>
      <c:valAx>
        <c:axId val="20555016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54999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dirty="0" smtClean="0"/>
              <a:t>İhracat-İthalat Verileri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İhracat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Sayfa1!$A$2:$A$5</c:f>
              <c:strCache>
                <c:ptCount val="3"/>
                <c:pt idx="0">
                  <c:v>2018</c:v>
                </c:pt>
                <c:pt idx="1">
                  <c:v>2019</c:v>
                </c:pt>
                <c:pt idx="2">
                  <c:v>2020 (Ocak-Haziran)</c:v>
                </c:pt>
              </c:strCache>
            </c:strRef>
          </c:cat>
          <c:val>
            <c:numRef>
              <c:f>Sayfa1!$B$2:$B$5</c:f>
              <c:numCache>
                <c:formatCode>General</c:formatCode>
                <c:ptCount val="4"/>
                <c:pt idx="0">
                  <c:v>346.2</c:v>
                </c:pt>
                <c:pt idx="1">
                  <c:v>578</c:v>
                </c:pt>
                <c:pt idx="2">
                  <c:v>266.10000000000002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C9-4572-9364-AE48A86D68D6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İthalat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Sayfa1!$A$2:$A$5</c:f>
              <c:strCache>
                <c:ptCount val="3"/>
                <c:pt idx="0">
                  <c:v>2018</c:v>
                </c:pt>
                <c:pt idx="1">
                  <c:v>2019</c:v>
                </c:pt>
                <c:pt idx="2">
                  <c:v>2020 (Ocak-Haziran)</c:v>
                </c:pt>
              </c:strCache>
            </c:strRef>
          </c:cat>
          <c:val>
            <c:numRef>
              <c:f>Sayfa1!$C$2:$C$5</c:f>
              <c:numCache>
                <c:formatCode>General</c:formatCode>
                <c:ptCount val="4"/>
                <c:pt idx="0">
                  <c:v>143.4</c:v>
                </c:pt>
                <c:pt idx="1">
                  <c:v>147.5</c:v>
                </c:pt>
                <c:pt idx="2">
                  <c:v>102.3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C9-4572-9364-AE48A86D68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42669071"/>
        <c:axId val="542666991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Sayfa1!$D$1</c15:sqref>
                        </c15:formulaRef>
                      </c:ext>
                    </c:extLst>
                    <c:strCache>
                      <c:ptCount val="1"/>
                      <c:pt idx="0">
                        <c:v>Sütun1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Sayfa1!$A$2:$A$5</c15:sqref>
                        </c15:formulaRef>
                      </c:ext>
                    </c:extLst>
                    <c:strCache>
                      <c:ptCount val="3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 (Ocak-Haziran)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Sayfa1!$D$2:$D$5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41C9-4572-9364-AE48A86D68D6}"/>
                  </c:ext>
                </c:extLst>
              </c15:ser>
            </c15:filteredBarSeries>
          </c:ext>
        </c:extLst>
      </c:barChart>
      <c:catAx>
        <c:axId val="5426690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2666991"/>
        <c:crosses val="autoZero"/>
        <c:auto val="1"/>
        <c:lblAlgn val="ctr"/>
        <c:lblOffset val="100"/>
        <c:noMultiLvlLbl val="0"/>
      </c:catAx>
      <c:valAx>
        <c:axId val="5426669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26690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dirty="0" smtClean="0"/>
              <a:t>Q1+Q2</a:t>
            </a:r>
            <a:r>
              <a:rPr lang="tr-TR" baseline="0" dirty="0" smtClean="0"/>
              <a:t> </a:t>
            </a:r>
            <a:r>
              <a:rPr lang="tr-TR" dirty="0" smtClean="0"/>
              <a:t>dönem verileri karşılaştırması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İhracat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Sayfa1!$A$2:$A$5</c:f>
              <c:strCache>
                <c:ptCount val="2"/>
                <c:pt idx="0">
                  <c:v>2019 Q1+Q2</c:v>
                </c:pt>
                <c:pt idx="1">
                  <c:v>2020 Q1+Q2</c:v>
                </c:pt>
              </c:strCache>
            </c:strRef>
          </c:cat>
          <c:val>
            <c:numRef>
              <c:f>Sayfa1!$B$2:$B$5</c:f>
              <c:numCache>
                <c:formatCode>General</c:formatCode>
                <c:ptCount val="2"/>
                <c:pt idx="0">
                  <c:v>307.8</c:v>
                </c:pt>
                <c:pt idx="1">
                  <c:v>266.10000000000002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A7-452F-B800-5D6E8D8AF336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İthalat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Sayfa1!$A$2:$A$5</c:f>
              <c:strCache>
                <c:ptCount val="2"/>
                <c:pt idx="0">
                  <c:v>2019 Q1+Q2</c:v>
                </c:pt>
                <c:pt idx="1">
                  <c:v>2020 Q1+Q2</c:v>
                </c:pt>
              </c:strCache>
            </c:strRef>
          </c:cat>
          <c:val>
            <c:numRef>
              <c:f>Sayfa1!$C$2:$C$5</c:f>
              <c:numCache>
                <c:formatCode>General</c:formatCode>
                <c:ptCount val="2"/>
                <c:pt idx="0">
                  <c:v>83.7</c:v>
                </c:pt>
                <c:pt idx="1">
                  <c:v>102.3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8A7-452F-B800-5D6E8D8AF3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5890288"/>
        <c:axId val="445891120"/>
        <c:extLst/>
      </c:barChart>
      <c:catAx>
        <c:axId val="445890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5891120"/>
        <c:crosses val="autoZero"/>
        <c:auto val="1"/>
        <c:lblAlgn val="ctr"/>
        <c:lblOffset val="100"/>
        <c:noMultiLvlLbl val="0"/>
      </c:catAx>
      <c:valAx>
        <c:axId val="445891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5890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EF8965-A79F-4A9B-B70A-FC7FE21BA134}" type="datetimeFigureOut">
              <a:rPr lang="tr-TR" smtClean="0"/>
              <a:t>4.11.2020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790B0-57C3-449B-B3E1-9190DD3522B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4830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790B0-57C3-449B-B3E1-9190DD3522BA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8185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20D533D-AEF8-484B-AC60-33C576C67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080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74F5A-8CAD-465D-8FBF-95B9D3615D17}" type="slidenum">
              <a:rPr lang="tr-TR" smtClean="0"/>
              <a:pPr/>
              <a:t>‹#›</a:t>
            </a:fld>
            <a:r>
              <a:rPr lang="tr-TR"/>
              <a:t>/20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82784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DE9D-1654-4DC3-9B89-42C5929481DF}" type="datetimeFigureOut">
              <a:rPr lang="tr-TR" smtClean="0"/>
              <a:t>4.11.2020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C6BCA-577A-43D6-B876-0DB2AAEE433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4316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6AE264D-BFCB-4EC8-B032-C8BF9C272F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775CA-BF94-476E-9539-CD583E9025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080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74F5A-8CAD-465D-8FBF-95B9D3615D17}" type="slidenum">
              <a:rPr lang="tr-TR" smtClean="0"/>
              <a:pPr/>
              <a:t>‹#›</a:t>
            </a:fld>
            <a:r>
              <a:rPr lang="tr-TR" dirty="0"/>
              <a:t> / 20</a:t>
            </a:r>
          </a:p>
        </p:txBody>
      </p:sp>
    </p:spTree>
    <p:extLst>
      <p:ext uri="{BB962C8B-B14F-4D97-AF65-F5344CB8AC3E}">
        <p14:creationId xmlns:p14="http://schemas.microsoft.com/office/powerpoint/2010/main" val="2176259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rkstat.gov.tr/" TargetMode="Externa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hyperlink" Target="http://www.turkstat.gov.tr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hyperlink" Target="http://www.turkstat.gov.tr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trade.gov.ng/tariff/search.do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hs.codes/Import?pid=940300000080&amp;level=4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hs.codes/DutyCalculator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trade.gov.ng/help/tariff/home.do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ade.gov.ng/son/simulation/home.do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igeriatradehub.gov.ng/Useful-Tools/Freight-Rates-Tool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customs.gov.ng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eb2.customs.gov.ng/?page_id=3077" TargetMode="External"/><Relationship Id="rId4" Type="http://schemas.openxmlformats.org/officeDocument/2006/relationships/hyperlink" Target="https://customs.gov.ng/?page_id=3075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trade.gov.ng/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nigeriatradehub.gov.ng/" TargetMode="External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nigerianstat.gov.ng/" TargetMode="External"/><Relationship Id="rId13" Type="http://schemas.openxmlformats.org/officeDocument/2006/relationships/hyperlink" Target="mailto:info@frsc.gov.ng" TargetMode="External"/><Relationship Id="rId18" Type="http://schemas.openxmlformats.org/officeDocument/2006/relationships/hyperlink" Target="mailto:nfiu@efccnigeria.org" TargetMode="External"/><Relationship Id="rId3" Type="http://schemas.openxmlformats.org/officeDocument/2006/relationships/hyperlink" Target="mailto:nafdac@nafdac.gov.ng" TargetMode="External"/><Relationship Id="rId7" Type="http://schemas.openxmlformats.org/officeDocument/2006/relationships/hyperlink" Target="https://www.cbn.gov.ng/" TargetMode="External"/><Relationship Id="rId12" Type="http://schemas.openxmlformats.org/officeDocument/2006/relationships/hyperlink" Target="https://www.nesrea.gov.ng/" TargetMode="External"/><Relationship Id="rId17" Type="http://schemas.openxmlformats.org/officeDocument/2006/relationships/hyperlink" Target="https://www.naqs.gov.ng/" TargetMode="External"/><Relationship Id="rId2" Type="http://schemas.openxmlformats.org/officeDocument/2006/relationships/hyperlink" Target="https://customs.gov.ng/" TargetMode="External"/><Relationship Id="rId16" Type="http://schemas.openxmlformats.org/officeDocument/2006/relationships/hyperlink" Target="https://www.rmrdc.gov.ng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info@cbn.gov.ng" TargetMode="External"/><Relationship Id="rId11" Type="http://schemas.openxmlformats.org/officeDocument/2006/relationships/hyperlink" Target="mailto:dg@nesrea.gov.ng" TargetMode="External"/><Relationship Id="rId5" Type="http://schemas.openxmlformats.org/officeDocument/2006/relationships/hyperlink" Target="http://www.son.gov.ng/" TargetMode="External"/><Relationship Id="rId15" Type="http://schemas.openxmlformats.org/officeDocument/2006/relationships/hyperlink" Target="mailto:ceo@rmrdc.gov.ng" TargetMode="External"/><Relationship Id="rId10" Type="http://schemas.openxmlformats.org/officeDocument/2006/relationships/hyperlink" Target="https://www.firs.gov.ng/SiteApplication/Home/Home.aspx" TargetMode="External"/><Relationship Id="rId19" Type="http://schemas.openxmlformats.org/officeDocument/2006/relationships/hyperlink" Target="https://efccnigeria.org/efcc/" TargetMode="External"/><Relationship Id="rId4" Type="http://schemas.openxmlformats.org/officeDocument/2006/relationships/hyperlink" Target="https://www.nafdac.gov.ng/" TargetMode="External"/><Relationship Id="rId9" Type="http://schemas.openxmlformats.org/officeDocument/2006/relationships/hyperlink" Target="mailto:enquiries@firs.gov.ng" TargetMode="External"/><Relationship Id="rId14" Type="http://schemas.openxmlformats.org/officeDocument/2006/relationships/hyperlink" Target="https://frsc.gov.ng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rkstat.gov.tr/" TargetMode="Externa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rkstat.gov.tr/" TargetMode="Externa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E6488E-5D32-42E7-B6AB-C62A20A326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999" y="6378927"/>
            <a:ext cx="2743200" cy="365125"/>
          </a:xfrm>
        </p:spPr>
        <p:txBody>
          <a:bodyPr/>
          <a:lstStyle/>
          <a:p>
            <a:fld id="{99474F5A-8CAD-465D-8FBF-95B9D3615D17}" type="slidenum">
              <a:rPr lang="tr-TR" smtClean="0"/>
              <a:t>1</a:t>
            </a:fld>
            <a:endParaRPr lang="tr-TR" dirty="0"/>
          </a:p>
        </p:txBody>
      </p:sp>
      <p:pic>
        <p:nvPicPr>
          <p:cNvPr id="4" name="Picture 3" descr="ppt_sunum_format-01.png">
            <a:extLst>
              <a:ext uri="{FF2B5EF4-FFF2-40B4-BE49-F238E27FC236}">
                <a16:creationId xmlns:a16="http://schemas.microsoft.com/office/drawing/2014/main" id="{9A3312D6-5EF7-DE45-BDE0-6C6A9A863D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07" y="0"/>
            <a:ext cx="12216907" cy="6874800"/>
          </a:xfrm>
          <a:prstGeom prst="rect">
            <a:avLst/>
          </a:prstGeom>
        </p:spPr>
      </p:pic>
      <p:pic>
        <p:nvPicPr>
          <p:cNvPr id="5" name="Picture 4" descr="Untitled-1.png">
            <a:extLst>
              <a:ext uri="{FF2B5EF4-FFF2-40B4-BE49-F238E27FC236}">
                <a16:creationId xmlns:a16="http://schemas.microsoft.com/office/drawing/2014/main" id="{44E29475-FB79-7946-A9C0-4F0B4AAEEC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704" y="908959"/>
            <a:ext cx="4079681" cy="1234015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AF095B60-D873-4133-A105-1918041DFB15}"/>
              </a:ext>
            </a:extLst>
          </p:cNvPr>
          <p:cNvSpPr/>
          <p:nvPr/>
        </p:nvSpPr>
        <p:spPr>
          <a:xfrm>
            <a:off x="2974510" y="2124639"/>
            <a:ext cx="6218068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tr-TR" sz="3200" b="1" dirty="0" smtClean="0">
                <a:solidFill>
                  <a:schemeClr val="bg1"/>
                </a:solidFill>
                <a:latin typeface="Myriad Pro Semibold" panose="020B0403030403020204" pitchFamily="34" charset="0"/>
              </a:rPr>
              <a:t>Nijerya Sunumu</a:t>
            </a:r>
          </a:p>
          <a:p>
            <a:pPr algn="ctr">
              <a:lnSpc>
                <a:spcPct val="150000"/>
              </a:lnSpc>
              <a:defRPr/>
            </a:pPr>
            <a:r>
              <a:rPr lang="tr-TR" b="1" dirty="0" smtClean="0">
                <a:solidFill>
                  <a:schemeClr val="bg1"/>
                </a:solidFill>
                <a:latin typeface="Myriad Pro Semibold" panose="020B0403030403020204" pitchFamily="34" charset="0"/>
              </a:rPr>
              <a:t>Abuja Ticaret Müşavirliği</a:t>
            </a:r>
            <a:endParaRPr lang="tr-TR" b="1" dirty="0">
              <a:solidFill>
                <a:schemeClr val="bg1"/>
              </a:solidFill>
              <a:latin typeface="Myriad Pro Semibold" panose="020B0403030403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endParaRPr lang="tr-TR" sz="3200" b="1" dirty="0">
              <a:solidFill>
                <a:schemeClr val="bg1"/>
              </a:solidFill>
              <a:latin typeface="Myriad Pro Semibold" panose="020B0403030403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tr-TR" sz="3200" b="1" dirty="0" smtClean="0">
                <a:solidFill>
                  <a:schemeClr val="bg1"/>
                </a:solidFill>
                <a:latin typeface="Myriad Pro Semibold" panose="020B0403030403020204" pitchFamily="34" charset="0"/>
              </a:rPr>
              <a:t>İstanbul Sanayi Odası</a:t>
            </a:r>
          </a:p>
          <a:p>
            <a:pPr algn="ctr">
              <a:lnSpc>
                <a:spcPct val="150000"/>
              </a:lnSpc>
              <a:defRPr/>
            </a:pPr>
            <a:endParaRPr lang="tr-TR" sz="3200" b="1" dirty="0" smtClean="0">
              <a:solidFill>
                <a:schemeClr val="bg1"/>
              </a:solidFill>
              <a:latin typeface="Myriad Pro Semibold" panose="020B0403030403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tr-TR" sz="3200" b="1" dirty="0" smtClean="0">
                <a:solidFill>
                  <a:schemeClr val="bg1"/>
                </a:solidFill>
                <a:latin typeface="Myriad Pro Semibold" panose="020B0403030403020204" pitchFamily="34" charset="0"/>
              </a:rPr>
              <a:t>5 Kasım </a:t>
            </a:r>
            <a:r>
              <a:rPr lang="tr-TR" sz="3200" b="1" dirty="0" smtClean="0">
                <a:solidFill>
                  <a:schemeClr val="bg1"/>
                </a:solidFill>
                <a:latin typeface="Myriad Pro Semibold" panose="020B0403030403020204" pitchFamily="34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58697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van 5"/>
          <p:cNvSpPr>
            <a:spLocks noGrp="1"/>
          </p:cNvSpPr>
          <p:nvPr>
            <p:ph type="title"/>
          </p:nvPr>
        </p:nvSpPr>
        <p:spPr>
          <a:xfrm>
            <a:off x="2556587" y="763101"/>
            <a:ext cx="8643877" cy="827302"/>
          </a:xfrm>
        </p:spPr>
        <p:txBody>
          <a:bodyPr>
            <a:normAutofit fontScale="90000"/>
          </a:bodyPr>
          <a:lstStyle/>
          <a:p>
            <a:pPr algn="ctr"/>
            <a:r>
              <a:rPr lang="tr-T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NİJERYA’NIN İHRACATI – BAŞLICA ÜRÜNLER 2019</a:t>
            </a:r>
            <a:endParaRPr lang="tr-T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4141711"/>
              </p:ext>
            </p:extLst>
          </p:nvPr>
        </p:nvGraphicFramePr>
        <p:xfrm>
          <a:off x="1188718" y="1936866"/>
          <a:ext cx="10326256" cy="40612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3128">
                  <a:extLst>
                    <a:ext uri="{9D8B030D-6E8A-4147-A177-3AD203B41FA5}">
                      <a16:colId xmlns:a16="http://schemas.microsoft.com/office/drawing/2014/main" val="2547125009"/>
                    </a:ext>
                  </a:extLst>
                </a:gridCol>
                <a:gridCol w="5163128">
                  <a:extLst>
                    <a:ext uri="{9D8B030D-6E8A-4147-A177-3AD203B41FA5}">
                      <a16:colId xmlns:a16="http://schemas.microsoft.com/office/drawing/2014/main" val="2970644526"/>
                    </a:ext>
                  </a:extLst>
                </a:gridCol>
              </a:tblGrid>
              <a:tr h="860851">
                <a:tc>
                  <a:txBody>
                    <a:bodyPr/>
                    <a:lstStyle/>
                    <a:p>
                      <a:r>
                        <a:rPr lang="tr-TR" dirty="0" smtClean="0"/>
                        <a:t>GTİP numarasına göre</a:t>
                      </a:r>
                      <a:r>
                        <a:rPr lang="tr-TR" baseline="0" dirty="0" smtClean="0"/>
                        <a:t> Nijerya’nın ihraç ettiği başlıca ürünler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Tutar (Milyar ABD)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0078544"/>
                  </a:ext>
                </a:extLst>
              </a:tr>
              <a:tr h="498747">
                <a:tc>
                  <a:txBody>
                    <a:bodyPr/>
                    <a:lstStyle/>
                    <a:p>
                      <a:r>
                        <a:rPr lang="tr-TR" dirty="0" smtClean="0"/>
                        <a:t>1- </a:t>
                      </a:r>
                      <a:r>
                        <a:rPr lang="tr-TR" sz="18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2709- 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HAM PETROL (PETROL YAĞLARI VE BİTÜMENLİ MİNERALLERDEN ELDE EDİLEN YAĞLAR)</a:t>
                      </a:r>
                      <a:endParaRPr lang="en-US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41,04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4064234"/>
                  </a:ext>
                </a:extLst>
              </a:tr>
              <a:tr h="498747">
                <a:tc>
                  <a:txBody>
                    <a:bodyPr/>
                    <a:lstStyle/>
                    <a:p>
                      <a:r>
                        <a:rPr lang="tr-TR" dirty="0" smtClean="0"/>
                        <a:t>2- </a:t>
                      </a:r>
                      <a:r>
                        <a:rPr lang="tr-TR" sz="18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2711- 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PETROL GAZLARI VE DİĞER GAZLI HİDROKARBONLAR</a:t>
                      </a:r>
                      <a:r>
                        <a:rPr lang="tr-T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-DOĞALGAZ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4,98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2982170"/>
                  </a:ext>
                </a:extLst>
              </a:tr>
              <a:tr h="498747">
                <a:tc>
                  <a:txBody>
                    <a:bodyPr/>
                    <a:lstStyle/>
                    <a:p>
                      <a:r>
                        <a:rPr lang="tr-TR" dirty="0" smtClean="0"/>
                        <a:t>3- </a:t>
                      </a:r>
                      <a:r>
                        <a:rPr lang="tr-TR" sz="18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8908- 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SÖKÜLECEK GEMİLER VE SUDA İŞLEYEN DİĞER VASITALAR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2,25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9697518"/>
                  </a:ext>
                </a:extLst>
              </a:tr>
              <a:tr h="498747">
                <a:tc>
                  <a:txBody>
                    <a:bodyPr/>
                    <a:lstStyle/>
                    <a:p>
                      <a:r>
                        <a:rPr lang="tr-TR" dirty="0" smtClean="0"/>
                        <a:t>4- </a:t>
                      </a:r>
                      <a:r>
                        <a:rPr lang="tr-TR" sz="18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8307- 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ADİ METALDEN EĞİLİP BÜKÜLEBİLEN BORULAR</a:t>
                      </a:r>
                      <a:endParaRPr lang="en-US" sz="18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2,09 </a:t>
                      </a:r>
                      <a:r>
                        <a:rPr lang="tr-TR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206976"/>
                  </a:ext>
                </a:extLst>
              </a:tr>
              <a:tr h="498747">
                <a:tc>
                  <a:txBody>
                    <a:bodyPr/>
                    <a:lstStyle/>
                    <a:p>
                      <a:r>
                        <a:rPr lang="tr-TR" dirty="0" smtClean="0"/>
                        <a:t>5- </a:t>
                      </a:r>
                      <a:r>
                        <a:rPr lang="tr-TR" sz="18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8905- 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FENER, YANGIN SÖNDÜRME, TARAK GEMİLERİ, YÜZER VİNÇLER VB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0,55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525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801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van 5"/>
          <p:cNvSpPr>
            <a:spLocks noGrp="1"/>
          </p:cNvSpPr>
          <p:nvPr>
            <p:ph type="title"/>
          </p:nvPr>
        </p:nvSpPr>
        <p:spPr>
          <a:xfrm>
            <a:off x="2537926" y="651133"/>
            <a:ext cx="8709191" cy="827302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NİJERYA’NIN </a:t>
            </a:r>
            <a:r>
              <a:rPr lang="tr-T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İTHALATI </a:t>
            </a:r>
            <a:r>
              <a:rPr lang="tr-T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BAŞLICA ÜLKELER 2019</a:t>
            </a:r>
            <a:endParaRPr lang="tr-T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5825349"/>
              </p:ext>
            </p:extLst>
          </p:nvPr>
        </p:nvGraphicFramePr>
        <p:xfrm>
          <a:off x="7015942" y="1936866"/>
          <a:ext cx="4499032" cy="3354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9516">
                  <a:extLst>
                    <a:ext uri="{9D8B030D-6E8A-4147-A177-3AD203B41FA5}">
                      <a16:colId xmlns:a16="http://schemas.microsoft.com/office/drawing/2014/main" val="2547125009"/>
                    </a:ext>
                  </a:extLst>
                </a:gridCol>
                <a:gridCol w="2249516">
                  <a:extLst>
                    <a:ext uri="{9D8B030D-6E8A-4147-A177-3AD203B41FA5}">
                      <a16:colId xmlns:a16="http://schemas.microsoft.com/office/drawing/2014/main" val="2970644526"/>
                    </a:ext>
                  </a:extLst>
                </a:gridCol>
              </a:tblGrid>
              <a:tr h="860851">
                <a:tc>
                  <a:txBody>
                    <a:bodyPr/>
                    <a:lstStyle/>
                    <a:p>
                      <a:r>
                        <a:rPr lang="tr-TR" baseline="0" dirty="0" smtClean="0"/>
                        <a:t>İthalat Yapılan Ülkeler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Tutar (Milyar ABD)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0078544"/>
                  </a:ext>
                </a:extLst>
              </a:tr>
              <a:tr h="498747">
                <a:tc>
                  <a:txBody>
                    <a:bodyPr/>
                    <a:lstStyle/>
                    <a:p>
                      <a:r>
                        <a:rPr lang="tr-TR" dirty="0" smtClean="0"/>
                        <a:t>1-Çin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12,064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4064234"/>
                  </a:ext>
                </a:extLst>
              </a:tr>
              <a:tr h="498747">
                <a:tc>
                  <a:txBody>
                    <a:bodyPr/>
                    <a:lstStyle/>
                    <a:p>
                      <a:r>
                        <a:rPr lang="tr-TR" dirty="0" smtClean="0"/>
                        <a:t>2-Hindistan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5,704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2982170"/>
                  </a:ext>
                </a:extLst>
              </a:tr>
              <a:tr h="498747">
                <a:tc>
                  <a:txBody>
                    <a:bodyPr/>
                    <a:lstStyle/>
                    <a:p>
                      <a:r>
                        <a:rPr lang="tr-TR" dirty="0" smtClean="0"/>
                        <a:t>3-A.B.D.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4,679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9697518"/>
                  </a:ext>
                </a:extLst>
              </a:tr>
              <a:tr h="498747">
                <a:tc>
                  <a:txBody>
                    <a:bodyPr/>
                    <a:lstStyle/>
                    <a:p>
                      <a:r>
                        <a:rPr lang="tr-TR" dirty="0" smtClean="0"/>
                        <a:t>4-Hollanda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3,494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206976"/>
                  </a:ext>
                </a:extLst>
              </a:tr>
              <a:tr h="498747">
                <a:tc>
                  <a:txBody>
                    <a:bodyPr/>
                    <a:lstStyle/>
                    <a:p>
                      <a:r>
                        <a:rPr lang="tr-TR" dirty="0" smtClean="0"/>
                        <a:t>5-Belçika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2,376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525183"/>
                  </a:ext>
                </a:extLst>
              </a:tr>
            </a:tbl>
          </a:graphicData>
        </a:graphic>
      </p:graphicFrame>
      <p:graphicFrame>
        <p:nvGraphicFramePr>
          <p:cNvPr id="7" name="Grafik 6"/>
          <p:cNvGraphicFramePr/>
          <p:nvPr>
            <p:extLst>
              <p:ext uri="{D42A27DB-BD31-4B8C-83A1-F6EECF244321}">
                <p14:modId xmlns:p14="http://schemas.microsoft.com/office/powerpoint/2010/main" val="3600696210"/>
              </p:ext>
            </p:extLst>
          </p:nvPr>
        </p:nvGraphicFramePr>
        <p:xfrm>
          <a:off x="1280158" y="1936866"/>
          <a:ext cx="5735784" cy="4201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Dikdörtgen 4"/>
          <p:cNvSpPr/>
          <p:nvPr/>
        </p:nvSpPr>
        <p:spPr>
          <a:xfrm>
            <a:off x="1022884" y="6138333"/>
            <a:ext cx="8043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800" dirty="0"/>
          </a:p>
          <a:p>
            <a:r>
              <a:rPr lang="en-US" sz="800" dirty="0" smtClean="0"/>
              <a:t>Statistics</a:t>
            </a:r>
            <a:r>
              <a:rPr lang="tr-TR" sz="800" dirty="0" smtClean="0"/>
              <a:t> </a:t>
            </a:r>
            <a:r>
              <a:rPr lang="tr-TR" sz="800" dirty="0" err="1" smtClean="0"/>
              <a:t>by</a:t>
            </a:r>
            <a:r>
              <a:rPr lang="tr-TR" sz="800" dirty="0" smtClean="0"/>
              <a:t> </a:t>
            </a:r>
            <a:r>
              <a:rPr lang="tr-TR" sz="800" u="sng" dirty="0" smtClean="0">
                <a:hlinkClick r:id="rId3"/>
              </a:rPr>
              <a:t>TRADEMAP</a:t>
            </a:r>
            <a:r>
              <a:rPr lang="en-US" sz="800" u="sng" dirty="0" smtClean="0">
                <a:hlinkClick r:id="rId3"/>
              </a:rPr>
              <a:t>)</a:t>
            </a:r>
            <a:r>
              <a:rPr lang="en-US" sz="800" dirty="0" smtClean="0"/>
              <a:t>.</a:t>
            </a:r>
            <a:endParaRPr lang="tr-TR" sz="800" dirty="0" smtClean="0"/>
          </a:p>
          <a:p>
            <a:endParaRPr lang="tr-TR" sz="800" dirty="0"/>
          </a:p>
        </p:txBody>
      </p:sp>
    </p:spTree>
    <p:extLst>
      <p:ext uri="{BB962C8B-B14F-4D97-AF65-F5344CB8AC3E}">
        <p14:creationId xmlns:p14="http://schemas.microsoft.com/office/powerpoint/2010/main" val="42209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van 5"/>
          <p:cNvSpPr>
            <a:spLocks noGrp="1"/>
          </p:cNvSpPr>
          <p:nvPr>
            <p:ph type="title"/>
          </p:nvPr>
        </p:nvSpPr>
        <p:spPr>
          <a:xfrm>
            <a:off x="2090057" y="735110"/>
            <a:ext cx="9287689" cy="827302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NİJERYA’NIN İTHALATI – BAŞLICA ÜRÜNLER 2019</a:t>
            </a:r>
            <a:endParaRPr lang="tr-T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010385"/>
              </p:ext>
            </p:extLst>
          </p:nvPr>
        </p:nvGraphicFramePr>
        <p:xfrm>
          <a:off x="1188718" y="1936866"/>
          <a:ext cx="10326256" cy="40612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3128">
                  <a:extLst>
                    <a:ext uri="{9D8B030D-6E8A-4147-A177-3AD203B41FA5}">
                      <a16:colId xmlns:a16="http://schemas.microsoft.com/office/drawing/2014/main" val="2547125009"/>
                    </a:ext>
                  </a:extLst>
                </a:gridCol>
                <a:gridCol w="5163128">
                  <a:extLst>
                    <a:ext uri="{9D8B030D-6E8A-4147-A177-3AD203B41FA5}">
                      <a16:colId xmlns:a16="http://schemas.microsoft.com/office/drawing/2014/main" val="2970644526"/>
                    </a:ext>
                  </a:extLst>
                </a:gridCol>
              </a:tblGrid>
              <a:tr h="860851">
                <a:tc>
                  <a:txBody>
                    <a:bodyPr/>
                    <a:lstStyle/>
                    <a:p>
                      <a:r>
                        <a:rPr lang="tr-TR" dirty="0" smtClean="0"/>
                        <a:t>GTİP numarasına göre</a:t>
                      </a:r>
                      <a:r>
                        <a:rPr lang="tr-TR" baseline="0" dirty="0" smtClean="0"/>
                        <a:t> Nijerya’nın ithal ettiği başlıca ürünler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Tutar (Milyar ABD)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0078544"/>
                  </a:ext>
                </a:extLst>
              </a:tr>
              <a:tr h="498747">
                <a:tc>
                  <a:txBody>
                    <a:bodyPr/>
                    <a:lstStyle/>
                    <a:p>
                      <a:r>
                        <a:rPr lang="tr-TR" dirty="0" smtClean="0"/>
                        <a:t>1- </a:t>
                      </a:r>
                      <a:r>
                        <a:rPr lang="tr-TR" sz="18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2710-</a:t>
                      </a:r>
                      <a:r>
                        <a:rPr lang="tr-TR" sz="18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PETROL YAĞLARI VE BİTÜMENLİ MİNERALLERDEN ELDE EDİLEN YAĞLAR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4,25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4064234"/>
                  </a:ext>
                </a:extLst>
              </a:tr>
              <a:tr h="498747">
                <a:tc>
                  <a:txBody>
                    <a:bodyPr/>
                    <a:lstStyle/>
                    <a:p>
                      <a:r>
                        <a:rPr lang="tr-TR" dirty="0" smtClean="0"/>
                        <a:t>2- </a:t>
                      </a:r>
                      <a:r>
                        <a:rPr lang="tr-TR" sz="18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9018- 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TIP, CERRAHİ, DİŞÇİLİK, VETERİNERLİK ALET VE CİHAZLARI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2,36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2982170"/>
                  </a:ext>
                </a:extLst>
              </a:tr>
              <a:tr h="498747">
                <a:tc>
                  <a:txBody>
                    <a:bodyPr/>
                    <a:lstStyle/>
                    <a:p>
                      <a:r>
                        <a:rPr lang="tr-TR" dirty="0" smtClean="0"/>
                        <a:t>3- </a:t>
                      </a:r>
                      <a:r>
                        <a:rPr lang="tr-TR" sz="18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2710-</a:t>
                      </a:r>
                      <a:r>
                        <a:rPr lang="tr-TR" sz="18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PETROL YAĞLARI VE BİTÜMENLİ MİNERALLERDEN ELDE EDİLEN YAĞLAR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2,21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9697518"/>
                  </a:ext>
                </a:extLst>
              </a:tr>
              <a:tr h="498747">
                <a:tc>
                  <a:txBody>
                    <a:bodyPr/>
                    <a:lstStyle/>
                    <a:p>
                      <a:r>
                        <a:rPr lang="tr-TR" dirty="0" smtClean="0"/>
                        <a:t>4- </a:t>
                      </a:r>
                      <a:r>
                        <a:rPr lang="tr-TR" sz="18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8703- 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OTOMOBİLİ, STEYŞIN VAGONLAR, YARIŞ ARABALARI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1,68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206976"/>
                  </a:ext>
                </a:extLst>
              </a:tr>
              <a:tr h="498747">
                <a:tc>
                  <a:txBody>
                    <a:bodyPr/>
                    <a:lstStyle/>
                    <a:p>
                      <a:r>
                        <a:rPr lang="tr-TR" dirty="0" smtClean="0"/>
                        <a:t>5- </a:t>
                      </a:r>
                      <a:r>
                        <a:rPr lang="tr-TR" sz="18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7017- 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CAMDAN LABORATUVAR, ECZANE EŞYASI, SAĞLIĞI KORUYUCU EŞYA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1,44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525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259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van 5"/>
          <p:cNvSpPr>
            <a:spLocks noGrp="1"/>
          </p:cNvSpPr>
          <p:nvPr>
            <p:ph type="title"/>
          </p:nvPr>
        </p:nvSpPr>
        <p:spPr>
          <a:xfrm>
            <a:off x="1655249" y="695912"/>
            <a:ext cx="10058400" cy="827302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TÜRKİYE-NİJERYA İKİLİ TİCARET VERİLERİ</a:t>
            </a:r>
            <a:endParaRPr lang="tr-T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957845"/>
              </p:ext>
            </p:extLst>
          </p:nvPr>
        </p:nvGraphicFramePr>
        <p:xfrm>
          <a:off x="6259484" y="1936866"/>
          <a:ext cx="4987634" cy="42014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842">
                  <a:extLst>
                    <a:ext uri="{9D8B030D-6E8A-4147-A177-3AD203B41FA5}">
                      <a16:colId xmlns:a16="http://schemas.microsoft.com/office/drawing/2014/main" val="1794176701"/>
                    </a:ext>
                  </a:extLst>
                </a:gridCol>
                <a:gridCol w="1514650">
                  <a:extLst>
                    <a:ext uri="{9D8B030D-6E8A-4147-A177-3AD203B41FA5}">
                      <a16:colId xmlns:a16="http://schemas.microsoft.com/office/drawing/2014/main" val="707067622"/>
                    </a:ext>
                  </a:extLst>
                </a:gridCol>
                <a:gridCol w="1744142">
                  <a:extLst>
                    <a:ext uri="{9D8B030D-6E8A-4147-A177-3AD203B41FA5}">
                      <a16:colId xmlns:a16="http://schemas.microsoft.com/office/drawing/2014/main" val="3493685409"/>
                    </a:ext>
                  </a:extLst>
                </a:gridCol>
              </a:tblGrid>
              <a:tr h="1940408"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Yıllar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İhracat (Milyon ABD Doları)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İthalat (Milyon ABD Doları)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9340103"/>
                  </a:ext>
                </a:extLst>
              </a:tr>
              <a:tr h="606828">
                <a:tc>
                  <a:txBody>
                    <a:bodyPr/>
                    <a:lstStyle/>
                    <a:p>
                      <a:pPr algn="l"/>
                      <a:r>
                        <a:rPr lang="tr-TR" sz="1400" dirty="0" smtClean="0"/>
                        <a:t>2018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dirty="0" smtClean="0"/>
                        <a:t>346,2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dirty="0" smtClean="0"/>
                        <a:t>143,4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670890"/>
                  </a:ext>
                </a:extLst>
              </a:tr>
              <a:tr h="606828">
                <a:tc>
                  <a:txBody>
                    <a:bodyPr/>
                    <a:lstStyle/>
                    <a:p>
                      <a:pPr algn="l"/>
                      <a:r>
                        <a:rPr lang="tr-TR" sz="1400" dirty="0" smtClean="0"/>
                        <a:t>2019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dirty="0" smtClean="0"/>
                        <a:t>578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dirty="0" smtClean="0"/>
                        <a:t>147,5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0781760"/>
                  </a:ext>
                </a:extLst>
              </a:tr>
              <a:tr h="1047403">
                <a:tc>
                  <a:txBody>
                    <a:bodyPr/>
                    <a:lstStyle/>
                    <a:p>
                      <a:pPr algn="l"/>
                      <a:r>
                        <a:rPr lang="tr-TR" sz="1400" dirty="0" smtClean="0"/>
                        <a:t>2020 (Ocak-</a:t>
                      </a:r>
                      <a:r>
                        <a:rPr lang="tr-TR" sz="1400" baseline="0" dirty="0" smtClean="0"/>
                        <a:t> Haziran</a:t>
                      </a:r>
                      <a:r>
                        <a:rPr lang="tr-TR" sz="140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dirty="0" smtClean="0"/>
                        <a:t>266,1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dirty="0" smtClean="0"/>
                        <a:t>102,3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473678"/>
                  </a:ext>
                </a:extLst>
              </a:tr>
            </a:tbl>
          </a:graphicData>
        </a:graphic>
      </p:graphicFrame>
      <p:sp>
        <p:nvSpPr>
          <p:cNvPr id="7" name="Dikdörtgen 6"/>
          <p:cNvSpPr/>
          <p:nvPr/>
        </p:nvSpPr>
        <p:spPr>
          <a:xfrm>
            <a:off x="1022884" y="6138333"/>
            <a:ext cx="8043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800" dirty="0"/>
          </a:p>
          <a:p>
            <a:r>
              <a:rPr lang="en-US" sz="800" dirty="0" smtClean="0"/>
              <a:t>Statistics</a:t>
            </a:r>
            <a:r>
              <a:rPr lang="tr-TR" sz="800" dirty="0" smtClean="0"/>
              <a:t> </a:t>
            </a:r>
            <a:r>
              <a:rPr lang="tr-TR" sz="800" dirty="0" err="1" smtClean="0"/>
              <a:t>by</a:t>
            </a:r>
            <a:r>
              <a:rPr lang="tr-TR" sz="800" dirty="0" smtClean="0"/>
              <a:t> </a:t>
            </a:r>
            <a:r>
              <a:rPr lang="en-US" sz="800" u="sng" dirty="0" smtClean="0">
                <a:hlinkClick r:id="rId2"/>
              </a:rPr>
              <a:t>Turkish </a:t>
            </a:r>
            <a:r>
              <a:rPr lang="en-US" sz="800" u="sng" dirty="0">
                <a:hlinkClick r:id="rId2"/>
              </a:rPr>
              <a:t>Statistical Institute (TURKSTAT</a:t>
            </a:r>
            <a:r>
              <a:rPr lang="en-US" sz="800" u="sng" dirty="0" smtClean="0">
                <a:hlinkClick r:id="rId2"/>
              </a:rPr>
              <a:t>)</a:t>
            </a:r>
            <a:r>
              <a:rPr lang="en-US" sz="800" dirty="0" smtClean="0"/>
              <a:t>.</a:t>
            </a:r>
            <a:endParaRPr lang="tr-TR" sz="800" dirty="0" smtClean="0"/>
          </a:p>
          <a:p>
            <a:endParaRPr lang="tr-TR" sz="800" dirty="0"/>
          </a:p>
        </p:txBody>
      </p:sp>
      <p:graphicFrame>
        <p:nvGraphicFramePr>
          <p:cNvPr id="4" name="Grafik 3"/>
          <p:cNvGraphicFramePr/>
          <p:nvPr>
            <p:extLst>
              <p:ext uri="{D42A27DB-BD31-4B8C-83A1-F6EECF244321}">
                <p14:modId xmlns:p14="http://schemas.microsoft.com/office/powerpoint/2010/main" val="3051239856"/>
              </p:ext>
            </p:extLst>
          </p:nvPr>
        </p:nvGraphicFramePr>
        <p:xfrm>
          <a:off x="802433" y="1894925"/>
          <a:ext cx="5457051" cy="4243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6596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van 5"/>
          <p:cNvSpPr>
            <a:spLocks noGrp="1"/>
          </p:cNvSpPr>
          <p:nvPr>
            <p:ph type="title"/>
          </p:nvPr>
        </p:nvSpPr>
        <p:spPr>
          <a:xfrm>
            <a:off x="2248678" y="501844"/>
            <a:ext cx="8998440" cy="827302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 smtClean="0"/>
              <a:t>Türkiye-Nijerya İhracat-İthalat Kalemleri 2019 Yılı</a:t>
            </a:r>
            <a:endParaRPr lang="tr-T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916499"/>
              </p:ext>
            </p:extLst>
          </p:nvPr>
        </p:nvGraphicFramePr>
        <p:xfrm>
          <a:off x="1203649" y="1659799"/>
          <a:ext cx="10043469" cy="48105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70705">
                  <a:extLst>
                    <a:ext uri="{9D8B030D-6E8A-4147-A177-3AD203B41FA5}">
                      <a16:colId xmlns:a16="http://schemas.microsoft.com/office/drawing/2014/main" val="2547125009"/>
                    </a:ext>
                  </a:extLst>
                </a:gridCol>
                <a:gridCol w="3172764">
                  <a:extLst>
                    <a:ext uri="{9D8B030D-6E8A-4147-A177-3AD203B41FA5}">
                      <a16:colId xmlns:a16="http://schemas.microsoft.com/office/drawing/2014/main" val="2970644526"/>
                    </a:ext>
                  </a:extLst>
                </a:gridCol>
              </a:tblGrid>
              <a:tr h="574232">
                <a:tc>
                  <a:txBody>
                    <a:bodyPr/>
                    <a:lstStyle/>
                    <a:p>
                      <a:r>
                        <a:rPr lang="tr-TR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GTİP</a:t>
                      </a:r>
                      <a:r>
                        <a:rPr lang="tr-TR" sz="18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KODU- ÜRÜN ADI-İHRACAT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Tutar</a:t>
                      </a:r>
                      <a:r>
                        <a:rPr lang="tr-TR" baseline="0" dirty="0" smtClean="0"/>
                        <a:t> </a:t>
                      </a:r>
                      <a:r>
                        <a:rPr lang="tr-TR" dirty="0" smtClean="0"/>
                        <a:t>(Bin ABD Doları)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0078544"/>
                  </a:ext>
                </a:extLst>
              </a:tr>
              <a:tr h="3660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271012- 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PETROL YAĞLARI VE BİTÜMENLİ MİNERALLERDEN ELDE EDİLEN YAĞLAR</a:t>
                      </a:r>
                      <a:r>
                        <a:rPr lang="en-US" sz="1000" b="1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163.725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4064234"/>
                  </a:ext>
                </a:extLst>
              </a:tr>
              <a:tr h="2841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252020- 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ALÇI TAŞI, ANHİDRİT VE ALÇILAR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25.499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2982170"/>
                  </a:ext>
                </a:extLst>
              </a:tr>
              <a:tr h="3660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730830- 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DEMİR/ÇELİKTEN İNŞAAT VE AKSAMI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21.391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9697518"/>
                  </a:ext>
                </a:extLst>
              </a:tr>
              <a:tr h="2841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854449-</a:t>
                      </a:r>
                      <a:r>
                        <a:rPr lang="tr-TR" sz="1000" baseline="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İZOLE EDİLMİŞ TEL, KABLO; DİĞER İZOLE EDİLMİŞ ELEKTRİK İLETKENLERİ; FİBER OPTİK KABLO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15.392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206976"/>
                  </a:ext>
                </a:extLst>
              </a:tr>
              <a:tr h="4088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390690-</a:t>
                      </a:r>
                      <a:r>
                        <a:rPr lang="tr-TR" sz="1000" baseline="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AKRİLİK POLİMERLERİ (İLK ŞEKİLDE)</a:t>
                      </a: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15.000</a:t>
                      </a:r>
                    </a:p>
                    <a:p>
                      <a:endParaRPr lang="tr-TR" sz="10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525183"/>
                  </a:ext>
                </a:extLst>
              </a:tr>
              <a:tr h="408847">
                <a:tc>
                  <a:txBody>
                    <a:bodyPr/>
                    <a:lstStyle/>
                    <a:p>
                      <a:r>
                        <a:rPr lang="tr-TR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GTİP</a:t>
                      </a:r>
                      <a:r>
                        <a:rPr lang="tr-TR" sz="1800" b="1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KODU- ÜRÜN ADI-İTHALAT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Tutar</a:t>
                      </a:r>
                      <a:r>
                        <a:rPr lang="tr-TR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(Bin ABD Doları)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028787"/>
                  </a:ext>
                </a:extLst>
              </a:tr>
              <a:tr h="4088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95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120740-</a:t>
                      </a:r>
                      <a:r>
                        <a:rPr lang="en-US" sz="95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SUSAM TOHUMU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124.509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8278048"/>
                  </a:ext>
                </a:extLst>
              </a:tr>
              <a:tr h="4088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95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180100-</a:t>
                      </a:r>
                      <a:r>
                        <a:rPr lang="en-US" sz="95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nb-NO" sz="95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KAKAO DANE VE KIRIKLARI (HAM/KAVRULMUŞ, BÜTÜN/KIRIK)</a:t>
                      </a:r>
                      <a:endParaRPr lang="en-US" sz="1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7.975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76239"/>
                  </a:ext>
                </a:extLst>
              </a:tr>
              <a:tr h="4088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95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180400-</a:t>
                      </a:r>
                      <a:r>
                        <a:rPr lang="en-US" sz="95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tr-TR" sz="95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KAKO</a:t>
                      </a:r>
                      <a:r>
                        <a:rPr lang="tr-TR" sz="950" baseline="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YAĞI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4.026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3831460"/>
                  </a:ext>
                </a:extLst>
              </a:tr>
              <a:tr h="4828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95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440290-</a:t>
                      </a:r>
                      <a:r>
                        <a:rPr lang="en-US" sz="95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tr-TR" sz="95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ODUN</a:t>
                      </a:r>
                      <a:r>
                        <a:rPr lang="tr-TR" sz="950" baseline="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KÖMÜRÜ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3.728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970594"/>
                  </a:ext>
                </a:extLst>
              </a:tr>
              <a:tr h="408847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9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B54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410510-</a:t>
                      </a:r>
                      <a:r>
                        <a:rPr kumimoji="0" lang="en-US" sz="9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B54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KOYUN VE KUZULARIN DABAKLANMIŞ DERİLERİ</a:t>
                      </a:r>
                      <a:endParaRPr kumimoji="0" 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3.228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97419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11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van 5"/>
          <p:cNvSpPr>
            <a:spLocks noGrp="1"/>
          </p:cNvSpPr>
          <p:nvPr>
            <p:ph type="title"/>
          </p:nvPr>
        </p:nvSpPr>
        <p:spPr>
          <a:xfrm>
            <a:off x="1379348" y="501844"/>
            <a:ext cx="9867769" cy="939498"/>
          </a:xfrm>
        </p:spPr>
        <p:txBody>
          <a:bodyPr>
            <a:normAutofit fontScale="90000"/>
          </a:bodyPr>
          <a:lstStyle/>
          <a:p>
            <a:pPr algn="ctr"/>
            <a:r>
              <a:rPr lang="tr-TR" sz="3600" b="1" dirty="0" smtClean="0"/>
              <a:t>2019-2020 Yılları </a:t>
            </a:r>
            <a:br>
              <a:rPr lang="tr-TR" sz="3600" b="1" dirty="0" smtClean="0"/>
            </a:br>
            <a:r>
              <a:rPr lang="tr-TR" sz="3600" b="1" dirty="0" smtClean="0"/>
              <a:t>Q1+Q2 Dönemi Karşılaştırılması</a:t>
            </a:r>
            <a:endParaRPr lang="tr-TR" sz="3600" b="1" dirty="0"/>
          </a:p>
        </p:txBody>
      </p:sp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494856"/>
              </p:ext>
            </p:extLst>
          </p:nvPr>
        </p:nvGraphicFramePr>
        <p:xfrm>
          <a:off x="6259484" y="2417735"/>
          <a:ext cx="4987634" cy="28361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842">
                  <a:extLst>
                    <a:ext uri="{9D8B030D-6E8A-4147-A177-3AD203B41FA5}">
                      <a16:colId xmlns:a16="http://schemas.microsoft.com/office/drawing/2014/main" val="1794176701"/>
                    </a:ext>
                  </a:extLst>
                </a:gridCol>
                <a:gridCol w="1514650">
                  <a:extLst>
                    <a:ext uri="{9D8B030D-6E8A-4147-A177-3AD203B41FA5}">
                      <a16:colId xmlns:a16="http://schemas.microsoft.com/office/drawing/2014/main" val="707067622"/>
                    </a:ext>
                  </a:extLst>
                </a:gridCol>
                <a:gridCol w="1744142">
                  <a:extLst>
                    <a:ext uri="{9D8B030D-6E8A-4147-A177-3AD203B41FA5}">
                      <a16:colId xmlns:a16="http://schemas.microsoft.com/office/drawing/2014/main" val="3493685409"/>
                    </a:ext>
                  </a:extLst>
                </a:gridCol>
              </a:tblGrid>
              <a:tr h="1744847">
                <a:tc>
                  <a:txBody>
                    <a:bodyPr/>
                    <a:lstStyle/>
                    <a:p>
                      <a:r>
                        <a:rPr lang="tr-TR" sz="1200" dirty="0" err="1" smtClean="0"/>
                        <a:t>Years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İhracat (Milyon ABD Doları)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İthalat (Milyon ABD Doları)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9340103"/>
                  </a:ext>
                </a:extLst>
              </a:tr>
              <a:tr h="545671">
                <a:tc>
                  <a:txBody>
                    <a:bodyPr/>
                    <a:lstStyle/>
                    <a:p>
                      <a:pPr algn="l"/>
                      <a:r>
                        <a:rPr lang="tr-TR" sz="1400" dirty="0" smtClean="0"/>
                        <a:t>2019 Q1+Q2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dirty="0" smtClean="0"/>
                        <a:t>307,8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dirty="0" smtClean="0"/>
                        <a:t>83,7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670890"/>
                  </a:ext>
                </a:extLst>
              </a:tr>
              <a:tr h="545671">
                <a:tc>
                  <a:txBody>
                    <a:bodyPr/>
                    <a:lstStyle/>
                    <a:p>
                      <a:pPr algn="l"/>
                      <a:r>
                        <a:rPr lang="tr-TR" sz="1400" dirty="0" smtClean="0"/>
                        <a:t>2020</a:t>
                      </a:r>
                      <a:r>
                        <a:rPr lang="tr-TR" sz="1400" baseline="0" dirty="0" smtClean="0"/>
                        <a:t> Q1+Q2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dirty="0" smtClean="0"/>
                        <a:t>266,1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dirty="0" smtClean="0"/>
                        <a:t>102,3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0781760"/>
                  </a:ext>
                </a:extLst>
              </a:tr>
            </a:tbl>
          </a:graphicData>
        </a:graphic>
      </p:graphicFrame>
      <p:sp>
        <p:nvSpPr>
          <p:cNvPr id="10" name="Dikdörtgen 9"/>
          <p:cNvSpPr/>
          <p:nvPr/>
        </p:nvSpPr>
        <p:spPr>
          <a:xfrm>
            <a:off x="1022884" y="6138333"/>
            <a:ext cx="8043624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050" dirty="0"/>
          </a:p>
          <a:p>
            <a:r>
              <a:rPr lang="en-US" sz="1050" dirty="0" smtClean="0"/>
              <a:t>Statistics</a:t>
            </a:r>
            <a:r>
              <a:rPr lang="tr-TR" sz="1050" dirty="0" smtClean="0"/>
              <a:t> </a:t>
            </a:r>
            <a:r>
              <a:rPr lang="tr-TR" sz="1050" dirty="0" err="1" smtClean="0"/>
              <a:t>by</a:t>
            </a:r>
            <a:r>
              <a:rPr lang="tr-TR" sz="1050" dirty="0" smtClean="0"/>
              <a:t> </a:t>
            </a:r>
            <a:r>
              <a:rPr lang="en-US" sz="1050" u="sng" dirty="0" smtClean="0">
                <a:hlinkClick r:id="rId2"/>
              </a:rPr>
              <a:t>Turkish </a:t>
            </a:r>
            <a:r>
              <a:rPr lang="en-US" sz="1050" u="sng" dirty="0">
                <a:hlinkClick r:id="rId2"/>
              </a:rPr>
              <a:t>Statistical Institute (TURKSTAT</a:t>
            </a:r>
            <a:r>
              <a:rPr lang="en-US" sz="1050" u="sng" dirty="0" smtClean="0">
                <a:hlinkClick r:id="rId2"/>
              </a:rPr>
              <a:t>)</a:t>
            </a:r>
            <a:r>
              <a:rPr lang="en-US" sz="1050" dirty="0" smtClean="0"/>
              <a:t>.</a:t>
            </a:r>
            <a:endParaRPr lang="tr-TR" sz="1050" dirty="0" smtClean="0"/>
          </a:p>
          <a:p>
            <a:endParaRPr lang="tr-TR" sz="1050" dirty="0"/>
          </a:p>
        </p:txBody>
      </p:sp>
      <p:graphicFrame>
        <p:nvGraphicFramePr>
          <p:cNvPr id="4" name="Grafik 3"/>
          <p:cNvGraphicFramePr/>
          <p:nvPr>
            <p:extLst>
              <p:ext uri="{D42A27DB-BD31-4B8C-83A1-F6EECF244321}">
                <p14:modId xmlns:p14="http://schemas.microsoft.com/office/powerpoint/2010/main" val="1555712888"/>
              </p:ext>
            </p:extLst>
          </p:nvPr>
        </p:nvGraphicFramePr>
        <p:xfrm>
          <a:off x="743015" y="1847461"/>
          <a:ext cx="5433850" cy="4290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9719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van 5"/>
          <p:cNvSpPr>
            <a:spLocks noGrp="1"/>
          </p:cNvSpPr>
          <p:nvPr>
            <p:ph type="title"/>
          </p:nvPr>
        </p:nvSpPr>
        <p:spPr>
          <a:xfrm>
            <a:off x="2248678" y="501844"/>
            <a:ext cx="8998440" cy="827302"/>
          </a:xfrm>
        </p:spPr>
        <p:txBody>
          <a:bodyPr>
            <a:noAutofit/>
          </a:bodyPr>
          <a:lstStyle/>
          <a:p>
            <a:pPr algn="ctr"/>
            <a:r>
              <a:rPr lang="tr-TR" sz="3400" b="1" dirty="0" smtClean="0"/>
              <a:t>Türkiye’nin Nijerya’ya İhracat Kalemleri </a:t>
            </a:r>
            <a:br>
              <a:rPr lang="tr-TR" sz="3400" b="1" dirty="0" smtClean="0"/>
            </a:br>
            <a:r>
              <a:rPr lang="tr-TR" sz="3400" b="1" dirty="0" smtClean="0"/>
              <a:t>2019 Q1+Q2 / 2020 Q1+Q2</a:t>
            </a:r>
            <a:endParaRPr lang="tr-TR"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6902447"/>
              </p:ext>
            </p:extLst>
          </p:nvPr>
        </p:nvGraphicFramePr>
        <p:xfrm>
          <a:off x="1203649" y="1577259"/>
          <a:ext cx="10043469" cy="4912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0491">
                  <a:extLst>
                    <a:ext uri="{9D8B030D-6E8A-4147-A177-3AD203B41FA5}">
                      <a16:colId xmlns:a16="http://schemas.microsoft.com/office/drawing/2014/main" val="2547125009"/>
                    </a:ext>
                  </a:extLst>
                </a:gridCol>
                <a:gridCol w="1944326">
                  <a:extLst>
                    <a:ext uri="{9D8B030D-6E8A-4147-A177-3AD203B41FA5}">
                      <a16:colId xmlns:a16="http://schemas.microsoft.com/office/drawing/2014/main" val="2970644526"/>
                    </a:ext>
                  </a:extLst>
                </a:gridCol>
                <a:gridCol w="1944326">
                  <a:extLst>
                    <a:ext uri="{9D8B030D-6E8A-4147-A177-3AD203B41FA5}">
                      <a16:colId xmlns:a16="http://schemas.microsoft.com/office/drawing/2014/main" val="3668592042"/>
                    </a:ext>
                  </a:extLst>
                </a:gridCol>
                <a:gridCol w="1944326">
                  <a:extLst>
                    <a:ext uri="{9D8B030D-6E8A-4147-A177-3AD203B41FA5}">
                      <a16:colId xmlns:a16="http://schemas.microsoft.com/office/drawing/2014/main" val="1759685470"/>
                    </a:ext>
                  </a:extLst>
                </a:gridCol>
              </a:tblGrid>
              <a:tr h="1045860">
                <a:tc>
                  <a:txBody>
                    <a:bodyPr/>
                    <a:lstStyle/>
                    <a:p>
                      <a:r>
                        <a:rPr lang="tr-TR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GTİP</a:t>
                      </a:r>
                      <a:r>
                        <a:rPr lang="tr-TR" sz="18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KODU- ÜRÜN ADI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Tutar</a:t>
                      </a:r>
                      <a:r>
                        <a:rPr lang="tr-TR" baseline="0" dirty="0" smtClean="0"/>
                        <a:t> 2019/</a:t>
                      </a:r>
                      <a:r>
                        <a:rPr lang="tr-TR" dirty="0" smtClean="0"/>
                        <a:t>Q1+Q2 </a:t>
                      </a:r>
                    </a:p>
                    <a:p>
                      <a:r>
                        <a:rPr lang="tr-TR" dirty="0" smtClean="0"/>
                        <a:t>(Bin ABD Doları)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Tutar</a:t>
                      </a:r>
                      <a:r>
                        <a:rPr lang="tr-TR" baseline="0" dirty="0" smtClean="0"/>
                        <a:t> 2020/</a:t>
                      </a:r>
                      <a:r>
                        <a:rPr lang="tr-TR" dirty="0" smtClean="0"/>
                        <a:t>Q1+Q2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(Bin ABD Doları)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Fark</a:t>
                      </a:r>
                      <a:r>
                        <a:rPr lang="tr-TR" baseline="0" dirty="0" smtClean="0"/>
                        <a:t> %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0078544"/>
                  </a:ext>
                </a:extLst>
              </a:tr>
              <a:tr h="4357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271012- 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PETROL YAĞLARI VE BİTÜMENLİ MİNERALLERDEN ELDE EDİLEN YAĞLAR</a:t>
                      </a:r>
                      <a:r>
                        <a:rPr lang="en-US" sz="1000" b="1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102</a:t>
                      </a:r>
                      <a:r>
                        <a:rPr lang="tr-TR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441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61,286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tr-TR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40.17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44064234"/>
                  </a:ext>
                </a:extLst>
              </a:tr>
              <a:tr h="2614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252020- 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ALÇI TAŞI, ANHİDRİT VE ALÇILAR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</a:t>
                      </a:r>
                      <a:r>
                        <a:rPr lang="tr-TR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078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13,826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14.47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12982170"/>
                  </a:ext>
                </a:extLst>
              </a:tr>
              <a:tr h="2614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730830- 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DEMİR/ÇELİKTEN İNŞAAT VE AKSAMI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</a:t>
                      </a:r>
                      <a:r>
                        <a:rPr lang="tr-TR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145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8,772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tr-TR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13.53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59697518"/>
                  </a:ext>
                </a:extLst>
              </a:tr>
              <a:tr h="4357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854449-</a:t>
                      </a:r>
                      <a:r>
                        <a:rPr lang="tr-TR" sz="1000" baseline="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İZOLE EDİLMİŞ TEL, KABLO; DİĞER İZOLE EDİLMİŞ ELEKTRİK İLETKENLERİ; FİBER OPTİK KABLO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</a:t>
                      </a:r>
                      <a:r>
                        <a:rPr lang="tr-TR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457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6,660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tr-TR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10.69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72206976"/>
                  </a:ext>
                </a:extLst>
              </a:tr>
              <a:tr h="4183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851660</a:t>
                      </a:r>
                      <a:r>
                        <a:rPr lang="tr-TR" sz="95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r>
                        <a:rPr lang="en-US" sz="95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ELEKTRİKLİ SU ISITICILARI, ELEKTROTERMİK CİHAZLAR (ŞOFBENLER)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tr-TR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754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5,408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13.76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85525183"/>
                  </a:ext>
                </a:extLst>
              </a:tr>
              <a:tr h="252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390690</a:t>
                      </a:r>
                      <a:r>
                        <a:rPr lang="tr-TR" sz="95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r>
                        <a:rPr lang="en-US" sz="95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AKRİLİK POLİMERLERİ (İLK ŞEKİLDE)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</a:t>
                      </a:r>
                      <a:r>
                        <a:rPr lang="tr-TR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204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5,399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tr-TR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47.09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38028787"/>
                  </a:ext>
                </a:extLst>
              </a:tr>
              <a:tr h="4357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731100- 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DEMİR/ÇELİKTEN SIKIŞTIRILMIŞ/SIVILAŞTIRILMIŞ GAZ İÇİN KAPLAR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tr-TR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346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5,317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295.02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98278048"/>
                  </a:ext>
                </a:extLst>
              </a:tr>
              <a:tr h="546264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481159</a:t>
                      </a:r>
                      <a:r>
                        <a:rPr lang="tr-TR" sz="1000" kern="12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-KAĞIT/KARTON ESASLI YER KAPLAMA; BEYAZLATILMAMIŞ D İĞERLERİ</a:t>
                      </a:r>
                      <a:endParaRPr lang="en-US" sz="1000" kern="1200" dirty="0">
                        <a:solidFill>
                          <a:srgbClr val="002B5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4,119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914.53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5476239"/>
                  </a:ext>
                </a:extLst>
              </a:tr>
              <a:tr h="359515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300490</a:t>
                      </a:r>
                      <a:r>
                        <a:rPr lang="tr-TR" sz="1000" kern="12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-TEDAVİDE/KORUNMADA KULLANILMAK ÜZERE HAZIRLANAN İLAÇLAR (DOZLANDIRILMIŞ)</a:t>
                      </a:r>
                      <a:endParaRPr lang="en-US" sz="1000" kern="1200" dirty="0">
                        <a:solidFill>
                          <a:srgbClr val="002B5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tr-TR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067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3,486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68.65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03831460"/>
                  </a:ext>
                </a:extLst>
              </a:tr>
              <a:tr h="459452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850421</a:t>
                      </a:r>
                      <a:r>
                        <a:rPr lang="tr-TR" sz="1000" kern="12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-SIVI DİELEKTRİK TRANSFORMATÖRLER GÜÇ&lt;650 KVA</a:t>
                      </a:r>
                      <a:endParaRPr lang="en-US" sz="1000" kern="1200" dirty="0">
                        <a:solidFill>
                          <a:srgbClr val="002B5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tr-TR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496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3,338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tr-TR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4.52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919705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644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5"/>
          <p:cNvSpPr txBox="1">
            <a:spLocks/>
          </p:cNvSpPr>
          <p:nvPr/>
        </p:nvSpPr>
        <p:spPr>
          <a:xfrm>
            <a:off x="2429070" y="646137"/>
            <a:ext cx="8998440" cy="827302"/>
          </a:xfrm>
        </p:spPr>
        <p:txBody>
          <a:bodyPr>
            <a:normAutofit fontScale="77500" lnSpcReduction="20000"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b="1" dirty="0" smtClean="0"/>
              <a:t>Türkiye’nin Nijerya’dan İthalat </a:t>
            </a:r>
            <a:r>
              <a:rPr lang="tr-TR" b="1" dirty="0"/>
              <a:t>Kalemleri </a:t>
            </a:r>
            <a:endParaRPr lang="tr-TR" b="1" dirty="0" smtClean="0"/>
          </a:p>
          <a:p>
            <a:pPr algn="ctr"/>
            <a:r>
              <a:rPr lang="tr-TR" b="1" dirty="0"/>
              <a:t>2019 Q1+Q2 / 2020 Q1+Q2</a:t>
            </a:r>
            <a:endParaRPr lang="tr-T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347473"/>
              </p:ext>
            </p:extLst>
          </p:nvPr>
        </p:nvGraphicFramePr>
        <p:xfrm>
          <a:off x="1171376" y="1683513"/>
          <a:ext cx="10043469" cy="4960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0491">
                  <a:extLst>
                    <a:ext uri="{9D8B030D-6E8A-4147-A177-3AD203B41FA5}">
                      <a16:colId xmlns:a16="http://schemas.microsoft.com/office/drawing/2014/main" val="2547125009"/>
                    </a:ext>
                  </a:extLst>
                </a:gridCol>
                <a:gridCol w="1944326">
                  <a:extLst>
                    <a:ext uri="{9D8B030D-6E8A-4147-A177-3AD203B41FA5}">
                      <a16:colId xmlns:a16="http://schemas.microsoft.com/office/drawing/2014/main" val="2970644526"/>
                    </a:ext>
                  </a:extLst>
                </a:gridCol>
                <a:gridCol w="1944326">
                  <a:extLst>
                    <a:ext uri="{9D8B030D-6E8A-4147-A177-3AD203B41FA5}">
                      <a16:colId xmlns:a16="http://schemas.microsoft.com/office/drawing/2014/main" val="3279035563"/>
                    </a:ext>
                  </a:extLst>
                </a:gridCol>
                <a:gridCol w="1944326">
                  <a:extLst>
                    <a:ext uri="{9D8B030D-6E8A-4147-A177-3AD203B41FA5}">
                      <a16:colId xmlns:a16="http://schemas.microsoft.com/office/drawing/2014/main" val="2092590434"/>
                    </a:ext>
                  </a:extLst>
                </a:gridCol>
              </a:tblGrid>
              <a:tr h="832822">
                <a:tc>
                  <a:txBody>
                    <a:bodyPr/>
                    <a:lstStyle/>
                    <a:p>
                      <a:r>
                        <a:rPr lang="tr-TR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GTİP</a:t>
                      </a:r>
                      <a:r>
                        <a:rPr lang="tr-TR" sz="18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KODU- ÜRÜN ADI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Tutar</a:t>
                      </a:r>
                      <a:r>
                        <a:rPr lang="tr-TR" baseline="0" dirty="0" smtClean="0"/>
                        <a:t> 2019/</a:t>
                      </a:r>
                      <a:r>
                        <a:rPr lang="tr-TR" dirty="0" smtClean="0"/>
                        <a:t>Q1+Q2 </a:t>
                      </a:r>
                    </a:p>
                    <a:p>
                      <a:r>
                        <a:rPr lang="tr-TR" dirty="0" smtClean="0"/>
                        <a:t>(Bin ABD Doları)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Tutar</a:t>
                      </a:r>
                      <a:r>
                        <a:rPr lang="tr-TR" baseline="0" dirty="0" smtClean="0"/>
                        <a:t> 2020/</a:t>
                      </a:r>
                      <a:r>
                        <a:rPr lang="tr-TR" dirty="0" smtClean="0"/>
                        <a:t>Q1+Q2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(Bin ABD Doları)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Fark</a:t>
                      </a:r>
                      <a:r>
                        <a:rPr lang="tr-TR" baseline="0" dirty="0" smtClean="0"/>
                        <a:t> %</a:t>
                      </a:r>
                      <a:endParaRPr lang="en-US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0078544"/>
                  </a:ext>
                </a:extLst>
              </a:tr>
              <a:tr h="3525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120740</a:t>
                      </a:r>
                      <a:r>
                        <a:rPr lang="tr-TR" sz="95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r>
                        <a:rPr lang="en-US" sz="95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SUSAM TOHUMU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74</a:t>
                      </a:r>
                      <a:r>
                        <a:rPr lang="tr-TR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733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81</a:t>
                      </a:r>
                      <a:r>
                        <a:rPr lang="tr-TR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894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-9.58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44064234"/>
                  </a:ext>
                </a:extLst>
              </a:tr>
              <a:tr h="3678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kern="1200" noProof="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440290</a:t>
                      </a:r>
                      <a:r>
                        <a:rPr lang="tr-TR" sz="950" kern="1200" noProof="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-</a:t>
                      </a:r>
                      <a:r>
                        <a:rPr lang="en-US" sz="950" kern="1200" noProof="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ODUN KÖMÜRÜ</a:t>
                      </a:r>
                      <a:r>
                        <a:rPr lang="tr-TR" sz="950" kern="1200" noProof="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endParaRPr lang="en-US" sz="950" kern="1200" noProof="0" dirty="0" smtClean="0">
                        <a:solidFill>
                          <a:srgbClr val="002B5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en-US" sz="950" kern="1200" dirty="0">
                        <a:solidFill>
                          <a:srgbClr val="002B5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tr-TR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759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tr-TR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003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tr-TR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42.98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12982170"/>
                  </a:ext>
                </a:extLst>
              </a:tr>
              <a:tr h="35255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tr-TR" sz="950" kern="12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710812- ALTIN (HAM, YARI İŞLENMİŞ, PUDRA HALİNDE)</a:t>
                      </a:r>
                      <a:endParaRPr lang="en-US" sz="950" kern="1200" dirty="0">
                        <a:solidFill>
                          <a:srgbClr val="002B5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59697518"/>
                  </a:ext>
                </a:extLst>
              </a:tr>
              <a:tr h="3678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kern="1200" noProof="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410510</a:t>
                      </a:r>
                      <a:r>
                        <a:rPr lang="tr-TR" sz="950" kern="1200" noProof="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-</a:t>
                      </a:r>
                      <a:r>
                        <a:rPr lang="en-US" sz="950" kern="1200" noProof="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KOYUN VE KUZULARIN DABAKLANMIŞ DERİLERİ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en-US" sz="950" kern="1200" dirty="0">
                        <a:solidFill>
                          <a:srgbClr val="002B5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tr-TR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027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tr-TR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63.59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72206976"/>
                  </a:ext>
                </a:extLst>
              </a:tr>
              <a:tr h="3934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kern="12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121299</a:t>
                      </a:r>
                      <a:r>
                        <a:rPr lang="tr-TR" sz="950" kern="12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-</a:t>
                      </a:r>
                      <a:r>
                        <a:rPr lang="en-US" sz="950" kern="12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KEÇİBOYNUZU, DENİZ OTLARI VE DİĞER ALGLER, ŞEKER PANCARI, ŞEKER KAMIŞI VS.</a:t>
                      </a: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85525183"/>
                  </a:ext>
                </a:extLst>
              </a:tr>
              <a:tr h="2259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950" kern="1200" noProof="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091011-</a:t>
                      </a:r>
                      <a:r>
                        <a:rPr lang="en-US" sz="950" kern="1200" noProof="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DİĞER HAYVANLARIN DİĞER DERİ VE KÖSELELERİ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en-US" sz="950" kern="1200" dirty="0" smtClean="0">
                        <a:solidFill>
                          <a:srgbClr val="002B5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en-US" sz="950" kern="1200" dirty="0" smtClean="0">
                        <a:solidFill>
                          <a:srgbClr val="002B5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tr-TR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+</a:t>
                      </a: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946.00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38028787"/>
                  </a:ext>
                </a:extLst>
              </a:tr>
              <a:tr h="3715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950" kern="12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700521-</a:t>
                      </a:r>
                      <a:r>
                        <a:rPr lang="en-US" sz="950" kern="12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PERDAHLANMIŞ CAM, LEVHA, YAPRAK HALİNDE; PARLATILMIŞ, CİLALANMIŞ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en-US" sz="950" kern="1200" dirty="0" smtClean="0">
                        <a:solidFill>
                          <a:srgbClr val="002B5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en-US" sz="950" kern="1200" dirty="0">
                        <a:solidFill>
                          <a:srgbClr val="002B5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tr-TR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25.76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98278048"/>
                  </a:ext>
                </a:extLst>
              </a:tr>
              <a:tr h="26490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50" kern="12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550320</a:t>
                      </a:r>
                      <a:r>
                        <a:rPr lang="tr-TR" sz="950" kern="12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-</a:t>
                      </a:r>
                      <a:r>
                        <a:rPr lang="en-US" sz="950" kern="12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SENTETİK DEVAMSIZ LİFLER (İŞLEM GÖRMEMİŞ)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en-US" sz="950" kern="1200" dirty="0">
                        <a:solidFill>
                          <a:srgbClr val="002B5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5476239"/>
                  </a:ext>
                </a:extLst>
              </a:tr>
              <a:tr h="28642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tr-TR" sz="950" kern="12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850710-ELEKTRİK AKÜMÜLATÖRLERİ, SEPARATÖRLERİ</a:t>
                      </a:r>
                      <a:endParaRPr lang="en-US" sz="950" kern="1200" dirty="0">
                        <a:solidFill>
                          <a:srgbClr val="002B5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03831460"/>
                  </a:ext>
                </a:extLst>
              </a:tr>
              <a:tr h="39372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tr-TR" sz="950" kern="12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080132- KAJU CEVİZİ-KABUKSUZ. TAZE VEYA KURUTULMUŞ</a:t>
                      </a:r>
                      <a:endParaRPr lang="en-US" sz="950" kern="1200" dirty="0">
                        <a:solidFill>
                          <a:srgbClr val="002B5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13.25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919705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776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3579417" y="629271"/>
            <a:ext cx="59934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/>
          </a:p>
          <a:p>
            <a:r>
              <a:rPr lang="tr-TR" b="1" dirty="0" smtClean="0"/>
              <a:t>COVID-19 SALGINI MEVCUT DURUM VE ETKİLERİ</a:t>
            </a:r>
            <a:endParaRPr lang="en-NG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4989888"/>
            <a:ext cx="12001817" cy="1747261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795" y="1275602"/>
            <a:ext cx="4543425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4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1307067" y="1798705"/>
            <a:ext cx="883145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Myriad Pro Semibold" panose="020B0604020202020204" charset="0"/>
              <a:cs typeface="Myriad Pro Semibold" panose="020B0604020202020204" charset="0"/>
            </a:endParaRPr>
          </a:p>
          <a:p>
            <a:endParaRPr lang="tr-TR" dirty="0">
              <a:latin typeface="Myriad Pro Semibold" panose="020B0604020202020204" charset="0"/>
              <a:cs typeface="Myriad Pro Semibold" panose="020B0604020202020204" charset="0"/>
            </a:endParaRPr>
          </a:p>
          <a:p>
            <a:pPr algn="just"/>
            <a:r>
              <a:rPr lang="tr-TR" dirty="0" smtClean="0">
                <a:latin typeface="Myriad Pro Semibold" panose="020B0604020202020204" charset="0"/>
                <a:cs typeface="Myriad Pro Semibold" panose="020B0604020202020204" charset="0"/>
              </a:rPr>
              <a:t>-Petrol </a:t>
            </a:r>
            <a:r>
              <a:rPr lang="tr-TR" dirty="0">
                <a:latin typeface="Myriad Pro Semibold" panose="020B0604020202020204" charset="0"/>
                <a:cs typeface="Myriad Pro Semibold" panose="020B0604020202020204" charset="0"/>
              </a:rPr>
              <a:t>krizi sonrasında Nijerya </a:t>
            </a:r>
            <a:r>
              <a:rPr lang="tr-TR" dirty="0" err="1">
                <a:latin typeface="Myriad Pro Semibold" panose="020B0604020202020204" charset="0"/>
                <a:cs typeface="Myriad Pro Semibold" panose="020B0604020202020204" charset="0"/>
              </a:rPr>
              <a:t>Nairası’na</a:t>
            </a:r>
            <a:r>
              <a:rPr lang="tr-TR" dirty="0">
                <a:latin typeface="Myriad Pro Semibold" panose="020B0604020202020204" charset="0"/>
                <a:cs typeface="Myriad Pro Semibold" panose="020B0604020202020204" charset="0"/>
              </a:rPr>
              <a:t> </a:t>
            </a:r>
            <a:r>
              <a:rPr lang="tr-TR" dirty="0" smtClean="0">
                <a:latin typeface="Myriad Pro Semibold" panose="020B0604020202020204" charset="0"/>
                <a:cs typeface="Myriad Pro Semibold" panose="020B0604020202020204" charset="0"/>
              </a:rPr>
              <a:t>%21 </a:t>
            </a:r>
            <a:r>
              <a:rPr lang="tr-TR" dirty="0">
                <a:latin typeface="Myriad Pro Semibold" panose="020B0604020202020204" charset="0"/>
                <a:cs typeface="Myriad Pro Semibold" panose="020B0604020202020204" charset="0"/>
              </a:rPr>
              <a:t>oranında devalüasyon yapılmıştır. </a:t>
            </a:r>
            <a:endParaRPr lang="tr-TR" dirty="0" smtClean="0">
              <a:latin typeface="Myriad Pro Semibold" panose="020B0604020202020204" charset="0"/>
              <a:cs typeface="Myriad Pro Semibold" panose="020B0604020202020204" charset="0"/>
            </a:endParaRPr>
          </a:p>
          <a:p>
            <a:pPr algn="just"/>
            <a:endParaRPr lang="tr-TR" dirty="0">
              <a:latin typeface="Myriad Pro Semibold" panose="020B0604020202020204" charset="0"/>
              <a:cs typeface="Myriad Pro Semibold" panose="020B0604020202020204" charset="0"/>
            </a:endParaRPr>
          </a:p>
          <a:p>
            <a:pPr algn="just"/>
            <a:r>
              <a:rPr lang="tr-TR" dirty="0" smtClean="0">
                <a:latin typeface="Myriad Pro Semibold" panose="020B0604020202020204" charset="0"/>
                <a:cs typeface="Myriad Pro Semibold" panose="020B0604020202020204" charset="0"/>
              </a:rPr>
              <a:t>-Benzin </a:t>
            </a:r>
            <a:r>
              <a:rPr lang="tr-TR" dirty="0">
                <a:latin typeface="Myriad Pro Semibold" panose="020B0604020202020204" charset="0"/>
                <a:cs typeface="Myriad Pro Semibold" panose="020B0604020202020204" charset="0"/>
              </a:rPr>
              <a:t>fiyatları %14 düşmüştür. </a:t>
            </a:r>
            <a:endParaRPr lang="tr-TR" dirty="0" smtClean="0">
              <a:latin typeface="Myriad Pro Semibold" panose="020B0604020202020204" charset="0"/>
              <a:cs typeface="Myriad Pro Semibold" panose="020B0604020202020204" charset="0"/>
            </a:endParaRPr>
          </a:p>
          <a:p>
            <a:pPr algn="just"/>
            <a:endParaRPr lang="tr-TR" dirty="0">
              <a:latin typeface="Myriad Pro Semibold" panose="020B0604020202020204" charset="0"/>
              <a:cs typeface="Myriad Pro Semibold" panose="020B0604020202020204" charset="0"/>
            </a:endParaRPr>
          </a:p>
          <a:p>
            <a:pPr algn="just"/>
            <a:r>
              <a:rPr lang="tr-TR" dirty="0" smtClean="0">
                <a:latin typeface="Myriad Pro Semibold" panose="020B0604020202020204" charset="0"/>
                <a:cs typeface="Myriad Pro Semibold" panose="020B0604020202020204" charset="0"/>
              </a:rPr>
              <a:t>-IMF </a:t>
            </a:r>
            <a:r>
              <a:rPr lang="tr-TR" dirty="0">
                <a:latin typeface="Myriad Pro Semibold" panose="020B0604020202020204" charset="0"/>
                <a:cs typeface="Myriad Pro Semibold" panose="020B0604020202020204" charset="0"/>
              </a:rPr>
              <a:t>büyüme beklentisi yıl sonu için </a:t>
            </a:r>
            <a:r>
              <a:rPr lang="tr-TR" dirty="0" smtClean="0">
                <a:latin typeface="Myriad Pro Semibold" panose="020B0604020202020204" charset="0"/>
                <a:cs typeface="Myriad Pro Semibold" panose="020B0604020202020204" charset="0"/>
              </a:rPr>
              <a:t>%-3,4’ten %-4,3’e arttırılmıştır. </a:t>
            </a:r>
            <a:endParaRPr lang="tr-TR" dirty="0" smtClean="0">
              <a:latin typeface="Myriad Pro Semibold" panose="020B0604020202020204" charset="0"/>
              <a:cs typeface="Myriad Pro Semibold" panose="020B0604020202020204" charset="0"/>
            </a:endParaRPr>
          </a:p>
          <a:p>
            <a:pPr algn="just"/>
            <a:endParaRPr lang="tr-TR" dirty="0" smtClean="0">
              <a:latin typeface="Myriad Pro Semibold" panose="020B0604020202020204" charset="0"/>
              <a:cs typeface="Myriad Pro Semibold" panose="020B0604020202020204" charset="0"/>
            </a:endParaRPr>
          </a:p>
          <a:p>
            <a:pPr algn="just"/>
            <a:r>
              <a:rPr lang="tr-TR" dirty="0">
                <a:latin typeface="Myriad Pro Semibold" panose="020B0604020202020204" charset="0"/>
                <a:cs typeface="Myriad Pro Semibold" panose="020B0604020202020204" charset="0"/>
              </a:rPr>
              <a:t>-</a:t>
            </a:r>
            <a:r>
              <a:rPr lang="tr-TR" dirty="0" smtClean="0">
                <a:latin typeface="Myriad Pro Semibold" panose="020B0604020202020204" charset="0"/>
                <a:cs typeface="Myriad Pro Semibold" panose="020B0604020202020204" charset="0"/>
              </a:rPr>
              <a:t>İşsizlik </a:t>
            </a:r>
            <a:r>
              <a:rPr lang="tr-TR" dirty="0">
                <a:latin typeface="Myriad Pro Semibold" panose="020B0604020202020204" charset="0"/>
                <a:cs typeface="Myriad Pro Semibold" panose="020B0604020202020204" charset="0"/>
              </a:rPr>
              <a:t>oranının %</a:t>
            </a:r>
            <a:r>
              <a:rPr lang="tr-TR" dirty="0" smtClean="0">
                <a:latin typeface="Myriad Pro Semibold" panose="020B0604020202020204" charset="0"/>
                <a:cs typeface="Myriad Pro Semibold" panose="020B0604020202020204" charset="0"/>
              </a:rPr>
              <a:t>23’den </a:t>
            </a:r>
            <a:r>
              <a:rPr lang="tr-TR" dirty="0">
                <a:latin typeface="Myriad Pro Semibold" panose="020B0604020202020204" charset="0"/>
                <a:cs typeface="Myriad Pro Semibold" panose="020B0604020202020204" charset="0"/>
              </a:rPr>
              <a:t>fazla olması beklenmektedir</a:t>
            </a:r>
            <a:r>
              <a:rPr lang="tr-TR" dirty="0" smtClean="0">
                <a:latin typeface="Myriad Pro Semibold" panose="020B0604020202020204" charset="0"/>
                <a:cs typeface="Myriad Pro Semibold" panose="020B0604020202020204" charset="0"/>
              </a:rPr>
              <a:t>.</a:t>
            </a:r>
          </a:p>
          <a:p>
            <a:pPr algn="just"/>
            <a:r>
              <a:rPr lang="tr-TR" dirty="0" smtClean="0">
                <a:latin typeface="Myriad Pro Semibold" panose="020B0604020202020204" charset="0"/>
                <a:cs typeface="Myriad Pro Semibold" panose="020B0604020202020204" charset="0"/>
              </a:rPr>
              <a:t> </a:t>
            </a:r>
          </a:p>
          <a:p>
            <a:pPr algn="just"/>
            <a:r>
              <a:rPr lang="tr-TR" dirty="0" smtClean="0">
                <a:latin typeface="Myriad Pro Semibold" panose="020B0604020202020204" charset="0"/>
                <a:cs typeface="Myriad Pro Semibold" panose="020B0604020202020204" charset="0"/>
              </a:rPr>
              <a:t>-Enflasyon oranı ise </a:t>
            </a:r>
            <a:r>
              <a:rPr lang="tr-TR" dirty="0">
                <a:latin typeface="Myriad Pro Semibold" panose="020B0604020202020204" charset="0"/>
                <a:cs typeface="Myriad Pro Semibold" panose="020B0604020202020204" charset="0"/>
              </a:rPr>
              <a:t>%</a:t>
            </a:r>
            <a:r>
              <a:rPr lang="tr-TR" dirty="0" smtClean="0">
                <a:latin typeface="Myriad Pro Semibold" panose="020B0604020202020204" charset="0"/>
                <a:cs typeface="Myriad Pro Semibold" panose="020B0604020202020204" charset="0"/>
              </a:rPr>
              <a:t>13,7 </a:t>
            </a:r>
            <a:r>
              <a:rPr lang="tr-TR" dirty="0">
                <a:latin typeface="Myriad Pro Semibold" panose="020B0604020202020204" charset="0"/>
                <a:cs typeface="Myriad Pro Semibold" panose="020B0604020202020204" charset="0"/>
              </a:rPr>
              <a:t>olup artma eğilimindedir.</a:t>
            </a:r>
            <a:endParaRPr lang="tr-TR" dirty="0" smtClean="0"/>
          </a:p>
        </p:txBody>
      </p:sp>
      <p:sp>
        <p:nvSpPr>
          <p:cNvPr id="4" name="Dikdörtgen 3"/>
          <p:cNvSpPr/>
          <p:nvPr/>
        </p:nvSpPr>
        <p:spPr>
          <a:xfrm>
            <a:off x="4601045" y="620958"/>
            <a:ext cx="30256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/>
          </a:p>
          <a:p>
            <a:r>
              <a:rPr lang="tr-TR" b="1" dirty="0" smtClean="0"/>
              <a:t>COVID-19 SONRASI DURUM</a:t>
            </a:r>
            <a:endParaRPr lang="en-NG" dirty="0"/>
          </a:p>
        </p:txBody>
      </p:sp>
    </p:spTree>
    <p:extLst>
      <p:ext uri="{BB962C8B-B14F-4D97-AF65-F5344CB8AC3E}">
        <p14:creationId xmlns:p14="http://schemas.microsoft.com/office/powerpoint/2010/main" val="296081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 of Nige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577" y="2000809"/>
            <a:ext cx="5934268" cy="428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273347"/>
              </p:ext>
            </p:extLst>
          </p:nvPr>
        </p:nvGraphicFramePr>
        <p:xfrm>
          <a:off x="879631" y="2000809"/>
          <a:ext cx="5147946" cy="42888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9625">
                  <a:extLst>
                    <a:ext uri="{9D8B030D-6E8A-4147-A177-3AD203B41FA5}">
                      <a16:colId xmlns:a16="http://schemas.microsoft.com/office/drawing/2014/main" val="187497833"/>
                    </a:ext>
                  </a:extLst>
                </a:gridCol>
                <a:gridCol w="3188321">
                  <a:extLst>
                    <a:ext uri="{9D8B030D-6E8A-4147-A177-3AD203B41FA5}">
                      <a16:colId xmlns:a16="http://schemas.microsoft.com/office/drawing/2014/main" val="4172955699"/>
                    </a:ext>
                  </a:extLst>
                </a:gridCol>
              </a:tblGrid>
              <a:tr h="318113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RESMİ ADI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Nijerya Federal Cumhuriyeti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167908675"/>
                  </a:ext>
                </a:extLst>
              </a:tr>
              <a:tr h="318113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BAŞKENTİ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Abuja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056927533"/>
                  </a:ext>
                </a:extLst>
              </a:tr>
              <a:tr h="318113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BAĞIMSIZLIK TARİHİ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1 Ekim 1960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657853523"/>
                  </a:ext>
                </a:extLst>
              </a:tr>
              <a:tr h="318113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YÖNETİM BİÇİMİ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Federal </a:t>
                      </a:r>
                      <a:r>
                        <a:rPr lang="tr-TR" sz="1200" dirty="0" smtClean="0">
                          <a:effectLst/>
                        </a:rPr>
                        <a:t>Cumhuriyet (36 eyalet + 1 Merkez)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75226156"/>
                  </a:ext>
                </a:extLst>
              </a:tr>
              <a:tr h="318113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DEVLET BAŞKANI	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200" dirty="0" err="1">
                          <a:effectLst/>
                        </a:rPr>
                        <a:t>Muhammadu</a:t>
                      </a:r>
                      <a:r>
                        <a:rPr lang="tr-TR" sz="1200" dirty="0">
                          <a:effectLst/>
                        </a:rPr>
                        <a:t> Buhari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35287883"/>
                  </a:ext>
                </a:extLst>
              </a:tr>
              <a:tr h="318113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RESMİ DİL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İngilizce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147237496"/>
                  </a:ext>
                </a:extLst>
              </a:tr>
              <a:tr h="47154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DİN	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Müslüman (%50), Hristiyan (%40), Yerel Dinler (%10)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642900741"/>
                  </a:ext>
                </a:extLst>
              </a:tr>
              <a:tr h="318113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YÜZÖLÇÜMÜ	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923.768 km²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772095118"/>
                  </a:ext>
                </a:extLst>
              </a:tr>
              <a:tr h="318113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NÜFUS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200" dirty="0" smtClean="0">
                          <a:effectLst/>
                        </a:rPr>
                        <a:t>205 milyon (2019 tahmini)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323301169"/>
                  </a:ext>
                </a:extLst>
              </a:tr>
              <a:tr h="63622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YAŞ ORTALAMASI/ ORTALAMA ÖMÜR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18,3 / 59,3 yaş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26118323"/>
                  </a:ext>
                </a:extLst>
              </a:tr>
              <a:tr h="63622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ETNİK YAPI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200" dirty="0" err="1">
                          <a:effectLst/>
                        </a:rPr>
                        <a:t>Hausa</a:t>
                      </a:r>
                      <a:r>
                        <a:rPr lang="tr-TR" sz="1200" dirty="0">
                          <a:effectLst/>
                        </a:rPr>
                        <a:t> ve </a:t>
                      </a:r>
                      <a:r>
                        <a:rPr lang="tr-TR" sz="1200" dirty="0" err="1">
                          <a:effectLst/>
                        </a:rPr>
                        <a:t>Fulani</a:t>
                      </a:r>
                      <a:r>
                        <a:rPr lang="tr-TR" sz="1200" dirty="0">
                          <a:effectLst/>
                        </a:rPr>
                        <a:t> (%29), </a:t>
                      </a:r>
                      <a:r>
                        <a:rPr lang="tr-TR" sz="1200" dirty="0" err="1">
                          <a:effectLst/>
                        </a:rPr>
                        <a:t>Yoruba</a:t>
                      </a:r>
                      <a:r>
                        <a:rPr lang="tr-TR" sz="1200" dirty="0">
                          <a:effectLst/>
                        </a:rPr>
                        <a:t> (%21), </a:t>
                      </a:r>
                      <a:r>
                        <a:rPr lang="tr-TR" sz="1200" dirty="0" err="1">
                          <a:effectLst/>
                        </a:rPr>
                        <a:t>Igbo</a:t>
                      </a:r>
                      <a:r>
                        <a:rPr lang="tr-TR" sz="1200" dirty="0">
                          <a:effectLst/>
                        </a:rPr>
                        <a:t> (%18), </a:t>
                      </a:r>
                      <a:r>
                        <a:rPr lang="tr-TR" sz="1200" dirty="0" smtClean="0">
                          <a:effectLst/>
                        </a:rPr>
                        <a:t>Yaklaşık</a:t>
                      </a:r>
                      <a:r>
                        <a:rPr lang="tr-TR" sz="1200" baseline="0" dirty="0" smtClean="0">
                          <a:effectLst/>
                        </a:rPr>
                        <a:t> 250 adet etnik köken. 521 yerel dil.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866843166"/>
                  </a:ext>
                </a:extLst>
              </a:tr>
            </a:tbl>
          </a:graphicData>
        </a:graphic>
      </p:graphicFrame>
      <p:sp>
        <p:nvSpPr>
          <p:cNvPr id="6" name="Unvan 5"/>
          <p:cNvSpPr txBox="1">
            <a:spLocks/>
          </p:cNvSpPr>
          <p:nvPr/>
        </p:nvSpPr>
        <p:spPr>
          <a:xfrm>
            <a:off x="1188718" y="802064"/>
            <a:ext cx="10058400" cy="827302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GENEL BİLGİLER</a:t>
            </a:r>
            <a:endParaRPr lang="tr-T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992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1307067" y="1798705"/>
            <a:ext cx="883145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dirty="0" smtClean="0">
                <a:latin typeface="Myriad Pro Semibold" panose="020B0604020202020204" charset="0"/>
                <a:cs typeface="Myriad Pro Semibold" panose="020B0604020202020204" charset="0"/>
              </a:rPr>
              <a:t>-Petrol </a:t>
            </a:r>
            <a:r>
              <a:rPr lang="tr-TR" dirty="0">
                <a:latin typeface="Myriad Pro Semibold" panose="020B0604020202020204" charset="0"/>
                <a:cs typeface="Myriad Pro Semibold" panose="020B0604020202020204" charset="0"/>
              </a:rPr>
              <a:t>varil fiyatlarının 57$’dan 25$’a düşmesi ekonomiyi olumsuz </a:t>
            </a:r>
            <a:r>
              <a:rPr lang="tr-TR" dirty="0" smtClean="0">
                <a:latin typeface="Myriad Pro Semibold" panose="020B0604020202020204" charset="0"/>
                <a:cs typeface="Myriad Pro Semibold" panose="020B0604020202020204" charset="0"/>
              </a:rPr>
              <a:t>etkilemiştir.</a:t>
            </a:r>
          </a:p>
          <a:p>
            <a:pPr algn="just"/>
            <a:endParaRPr lang="tr-TR" dirty="0">
              <a:latin typeface="Myriad Pro Semibold" panose="020B0604020202020204" charset="0"/>
              <a:cs typeface="Myriad Pro Semibold" panose="020B0604020202020204" charset="0"/>
            </a:endParaRPr>
          </a:p>
          <a:p>
            <a:pPr lvl="0" algn="just"/>
            <a:r>
              <a:rPr lang="tr-TR" dirty="0" smtClean="0">
                <a:latin typeface="Myriad Pro Semibold" panose="020B0604020202020204" charset="0"/>
                <a:cs typeface="Myriad Pro Semibold" panose="020B0604020202020204" charset="0"/>
              </a:rPr>
              <a:t>-</a:t>
            </a:r>
            <a:r>
              <a:rPr lang="tr-TR" dirty="0" err="1" smtClean="0">
                <a:latin typeface="Myriad Pro Semibold" panose="020B0604020202020204" charset="0"/>
                <a:cs typeface="Myriad Pro Semibold" panose="020B0604020202020204" charset="0"/>
              </a:rPr>
              <a:t>Koronavirüs</a:t>
            </a:r>
            <a:r>
              <a:rPr lang="tr-TR" dirty="0" smtClean="0">
                <a:latin typeface="Myriad Pro Semibold" panose="020B0604020202020204" charset="0"/>
                <a:cs typeface="Myriad Pro Semibold" panose="020B0604020202020204" charset="0"/>
              </a:rPr>
              <a:t> </a:t>
            </a:r>
            <a:r>
              <a:rPr lang="tr-TR" dirty="0">
                <a:latin typeface="Myriad Pro Semibold" panose="020B0604020202020204" charset="0"/>
                <a:cs typeface="Myriad Pro Semibold" panose="020B0604020202020204" charset="0"/>
              </a:rPr>
              <a:t>Salgını Kapsamında Alınan Ekonomik ve Ticari </a:t>
            </a:r>
            <a:r>
              <a:rPr lang="tr-TR" dirty="0" smtClean="0">
                <a:latin typeface="Myriad Pro Semibold" panose="020B0604020202020204" charset="0"/>
                <a:cs typeface="Myriad Pro Semibold" panose="020B0604020202020204" charset="0"/>
              </a:rPr>
              <a:t>Tedbirler kapsamında Merkez </a:t>
            </a:r>
            <a:r>
              <a:rPr lang="tr-TR" dirty="0">
                <a:latin typeface="Myriad Pro Semibold" panose="020B0604020202020204" charset="0"/>
                <a:cs typeface="Myriad Pro Semibold" panose="020B0604020202020204" charset="0"/>
              </a:rPr>
              <a:t>Bankası </a:t>
            </a:r>
            <a:r>
              <a:rPr lang="tr-TR" dirty="0" smtClean="0">
                <a:latin typeface="Myriad Pro Semibold" panose="020B0604020202020204" charset="0"/>
                <a:cs typeface="Myriad Pro Semibold" panose="020B0604020202020204" charset="0"/>
              </a:rPr>
              <a:t>ülke içinde 10 </a:t>
            </a:r>
            <a:r>
              <a:rPr lang="tr-TR" dirty="0">
                <a:latin typeface="Myriad Pro Semibold" panose="020B0604020202020204" charset="0"/>
                <a:cs typeface="Myriad Pro Semibold" panose="020B0604020202020204" charset="0"/>
              </a:rPr>
              <a:t>milyar dolar değerinde yardım paketi açıklamıştır. </a:t>
            </a:r>
            <a:endParaRPr lang="tr-TR" dirty="0" smtClean="0">
              <a:latin typeface="Myriad Pro Semibold" panose="020B0604020202020204" charset="0"/>
              <a:cs typeface="Myriad Pro Semibold" panose="020B0604020202020204" charset="0"/>
            </a:endParaRPr>
          </a:p>
          <a:p>
            <a:pPr algn="just"/>
            <a:endParaRPr lang="tr-TR" dirty="0" smtClean="0">
              <a:latin typeface="Myriad Pro Semibold" panose="020B0604020202020204" charset="0"/>
              <a:cs typeface="Myriad Pro Semibold" panose="020B0604020202020204" charset="0"/>
            </a:endParaRPr>
          </a:p>
          <a:p>
            <a:pPr algn="just"/>
            <a:r>
              <a:rPr lang="tr-TR" dirty="0" smtClean="0">
                <a:latin typeface="Myriad Pro Semibold" panose="020B0604020202020204" charset="0"/>
                <a:cs typeface="Myriad Pro Semibold" panose="020B0604020202020204" charset="0"/>
              </a:rPr>
              <a:t>-Kullandırılan </a:t>
            </a:r>
            <a:r>
              <a:rPr lang="tr-TR" dirty="0">
                <a:latin typeface="Myriad Pro Semibold" panose="020B0604020202020204" charset="0"/>
                <a:cs typeface="Myriad Pro Semibold" panose="020B0604020202020204" charset="0"/>
              </a:rPr>
              <a:t>kredi faizleri düşürülmüş, gelir vergisi ve kurumlar vergisinde öteleme yapılmıştır. </a:t>
            </a:r>
          </a:p>
          <a:p>
            <a:pPr algn="just"/>
            <a:endParaRPr lang="tr-TR" dirty="0" smtClean="0">
              <a:latin typeface="Myriad Pro Semibold" panose="020B0604020202020204" charset="0"/>
              <a:cs typeface="Myriad Pro Semibold" panose="020B0604020202020204" charset="0"/>
            </a:endParaRPr>
          </a:p>
          <a:p>
            <a:pPr algn="just"/>
            <a:r>
              <a:rPr lang="tr-TR" dirty="0" smtClean="0">
                <a:latin typeface="Myriad Pro Semibold" panose="020B0604020202020204" charset="0"/>
                <a:cs typeface="Myriad Pro Semibold" panose="020B0604020202020204" charset="0"/>
              </a:rPr>
              <a:t>-</a:t>
            </a:r>
            <a:r>
              <a:rPr lang="tr-TR" dirty="0">
                <a:latin typeface="Myriad Pro Semibold" panose="020B0604020202020204" charset="0"/>
                <a:cs typeface="Myriad Pro Semibold" panose="020B0604020202020204" charset="0"/>
              </a:rPr>
              <a:t>Tıbbi ekipmanlara ve ilaçlara konan ithalat vergileri 3 ay süreyle askıya alınmıştır. </a:t>
            </a:r>
          </a:p>
          <a:p>
            <a:pPr algn="just"/>
            <a:endParaRPr lang="tr-TR" dirty="0">
              <a:latin typeface="Myriad Pro Semibold" panose="020B0604020202020204" charset="0"/>
              <a:cs typeface="Myriad Pro Semibold" panose="020B0604020202020204" charset="0"/>
            </a:endParaRPr>
          </a:p>
          <a:p>
            <a:pPr algn="just"/>
            <a:r>
              <a:rPr lang="tr-TR" dirty="0" smtClean="0">
                <a:latin typeface="Myriad Pro Semibold" panose="020B0604020202020204" charset="0"/>
                <a:cs typeface="Myriad Pro Semibold" panose="020B0604020202020204" charset="0"/>
              </a:rPr>
              <a:t>-IMF, 3,4 milyar dolar değerinde finansal yardım paketinde bulunmuştur. </a:t>
            </a:r>
            <a:endParaRPr lang="tr-TR" dirty="0">
              <a:latin typeface="Myriad Pro Semibold" panose="020B0604020202020204" charset="0"/>
              <a:cs typeface="Myriad Pro Semibold" panose="020B0604020202020204" charset="0"/>
            </a:endParaRPr>
          </a:p>
          <a:p>
            <a:pPr algn="just"/>
            <a:endParaRPr lang="tr-TR" dirty="0" smtClean="0"/>
          </a:p>
          <a:p>
            <a:pPr lvl="0" algn="just"/>
            <a:r>
              <a:rPr lang="tr-TR" dirty="0" smtClean="0">
                <a:latin typeface="Myriad Pro Semibold" panose="020B0604020202020204" charset="0"/>
                <a:cs typeface="Myriad Pro Semibold" panose="020B0604020202020204" charset="0"/>
              </a:rPr>
              <a:t>  </a:t>
            </a:r>
            <a:endParaRPr lang="tr-TR" dirty="0">
              <a:latin typeface="Myriad Pro Semibold" panose="020B0604020202020204" charset="0"/>
              <a:cs typeface="Myriad Pro Semibold" panose="020B0604020202020204" charset="0"/>
            </a:endParaRPr>
          </a:p>
          <a:p>
            <a:pPr algn="just"/>
            <a:endParaRPr lang="tr-TR" dirty="0" smtClean="0"/>
          </a:p>
        </p:txBody>
      </p:sp>
      <p:sp>
        <p:nvSpPr>
          <p:cNvPr id="4" name="Dikdörtgen 3"/>
          <p:cNvSpPr/>
          <p:nvPr/>
        </p:nvSpPr>
        <p:spPr>
          <a:xfrm>
            <a:off x="2809701" y="620359"/>
            <a:ext cx="78139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/>
          </a:p>
          <a:p>
            <a:pPr lvl="0"/>
            <a:r>
              <a:rPr lang="tr-TR" b="1" dirty="0" err="1">
                <a:latin typeface="Myriad Pro Semibold" panose="020B0604020202020204" charset="0"/>
                <a:cs typeface="Myriad Pro Semibold" panose="020B0604020202020204" charset="0"/>
              </a:rPr>
              <a:t>Koronavirüs</a:t>
            </a:r>
            <a:r>
              <a:rPr lang="tr-TR" b="1" dirty="0">
                <a:latin typeface="Myriad Pro Semibold" panose="020B0604020202020204" charset="0"/>
                <a:cs typeface="Myriad Pro Semibold" panose="020B0604020202020204" charset="0"/>
              </a:rPr>
              <a:t> Salgınının Ülke Ekonomisi ve Ticareti Üzerindeki Etkileri</a:t>
            </a:r>
          </a:p>
        </p:txBody>
      </p:sp>
    </p:spTree>
    <p:extLst>
      <p:ext uri="{BB962C8B-B14F-4D97-AF65-F5344CB8AC3E}">
        <p14:creationId xmlns:p14="http://schemas.microsoft.com/office/powerpoint/2010/main" val="65826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2876203" y="595421"/>
            <a:ext cx="78139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/>
          </a:p>
          <a:p>
            <a:pPr lvl="0"/>
            <a:r>
              <a:rPr lang="tr-TR" b="1" dirty="0" err="1">
                <a:latin typeface="Myriad Pro Semibold" panose="020B0604020202020204" charset="0"/>
                <a:cs typeface="Myriad Pro Semibold" panose="020B0604020202020204" charset="0"/>
              </a:rPr>
              <a:t>Koronavirüs</a:t>
            </a:r>
            <a:r>
              <a:rPr lang="tr-TR" b="1" dirty="0">
                <a:latin typeface="Myriad Pro Semibold" panose="020B0604020202020204" charset="0"/>
                <a:cs typeface="Myriad Pro Semibold" panose="020B0604020202020204" charset="0"/>
              </a:rPr>
              <a:t> Salgınının Ülke Ekonomisi ve Ticareti Üzerindeki Etkileri</a:t>
            </a:r>
          </a:p>
        </p:txBody>
      </p:sp>
      <p:sp>
        <p:nvSpPr>
          <p:cNvPr id="5" name="Dikdörtgen 4"/>
          <p:cNvSpPr/>
          <p:nvPr/>
        </p:nvSpPr>
        <p:spPr>
          <a:xfrm>
            <a:off x="1307067" y="1798705"/>
            <a:ext cx="883145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Myriad Pro Semibold" panose="020B0604020202020204" charset="0"/>
              <a:cs typeface="Myriad Pro Semibold" panose="020B0604020202020204" charset="0"/>
            </a:endParaRPr>
          </a:p>
          <a:p>
            <a:pPr algn="just"/>
            <a:r>
              <a:rPr lang="tr-TR" dirty="0">
                <a:latin typeface="Myriad Pro Semibold" panose="020B0604020202020204" charset="0"/>
                <a:cs typeface="Myriad Pro Semibold" panose="020B0604020202020204" charset="0"/>
              </a:rPr>
              <a:t>Bu Dönemde </a:t>
            </a:r>
            <a:r>
              <a:rPr lang="tr-TR" dirty="0" smtClean="0">
                <a:latin typeface="Myriad Pro Semibold" panose="020B0604020202020204" charset="0"/>
                <a:cs typeface="Myriad Pro Semibold" panose="020B0604020202020204" charset="0"/>
              </a:rPr>
              <a:t>dikkat edilecek </a:t>
            </a:r>
            <a:r>
              <a:rPr lang="tr-TR" dirty="0" err="1" smtClean="0">
                <a:latin typeface="Myriad Pro Semibold" panose="020B0604020202020204" charset="0"/>
                <a:cs typeface="Myriad Pro Semibold" panose="020B0604020202020204" charset="0"/>
              </a:rPr>
              <a:t>husususlar</a:t>
            </a:r>
            <a:r>
              <a:rPr lang="tr-TR" dirty="0" smtClean="0">
                <a:latin typeface="Myriad Pro Semibold" panose="020B0604020202020204" charset="0"/>
                <a:cs typeface="Myriad Pro Semibold" panose="020B0604020202020204" charset="0"/>
              </a:rPr>
              <a:t>:</a:t>
            </a:r>
          </a:p>
          <a:p>
            <a:pPr algn="just"/>
            <a:endParaRPr lang="tr-TR" dirty="0" smtClean="0">
              <a:latin typeface="Myriad Pro Semibold" panose="020B0604020202020204" charset="0"/>
              <a:cs typeface="Myriad Pro Semibold" panose="020B0604020202020204" charset="0"/>
            </a:endParaRPr>
          </a:p>
          <a:p>
            <a:pPr algn="just"/>
            <a:endParaRPr lang="tr-TR" dirty="0">
              <a:latin typeface="Myriad Pro Semibold" panose="020B0604020202020204" charset="0"/>
              <a:cs typeface="Myriad Pro Semibold" panose="020B0604020202020204" charset="0"/>
            </a:endParaRPr>
          </a:p>
          <a:p>
            <a:pPr algn="just"/>
            <a:r>
              <a:rPr lang="tr-TR" dirty="0">
                <a:latin typeface="Myriad Pro Semibold" panose="020B0604020202020204" charset="0"/>
                <a:cs typeface="Myriad Pro Semibold" panose="020B0604020202020204" charset="0"/>
              </a:rPr>
              <a:t>-Tıbbi ekipman ürünlerinde ithalat vergilerinin askıya alınması sebebiyle bu alanda ihracat arttırılabilir. </a:t>
            </a:r>
          </a:p>
          <a:p>
            <a:pPr algn="just"/>
            <a:endParaRPr lang="tr-TR" dirty="0">
              <a:latin typeface="Myriad Pro Semibold" panose="020B0604020202020204" charset="0"/>
              <a:cs typeface="Myriad Pro Semibold" panose="020B0604020202020204" charset="0"/>
            </a:endParaRPr>
          </a:p>
          <a:p>
            <a:pPr algn="just"/>
            <a:r>
              <a:rPr lang="tr-TR" dirty="0" smtClean="0">
                <a:latin typeface="Myriad Pro Semibold" panose="020B0604020202020204" charset="0"/>
                <a:cs typeface="Myriad Pro Semibold" panose="020B0604020202020204" charset="0"/>
              </a:rPr>
              <a:t>-Sağlık-Medikal </a:t>
            </a:r>
            <a:r>
              <a:rPr lang="tr-TR" dirty="0">
                <a:latin typeface="Myriad Pro Semibold" panose="020B0604020202020204" charset="0"/>
                <a:cs typeface="Myriad Pro Semibold" panose="020B0604020202020204" charset="0"/>
              </a:rPr>
              <a:t>ekipmanlar ve ilaçlar, lojistik, gıda ve yiyecek, yönetim sistemleri altyapısı (e-ticaret, sanal ticaret oluşturma), </a:t>
            </a:r>
            <a:r>
              <a:rPr lang="tr-TR" dirty="0" smtClean="0">
                <a:latin typeface="Myriad Pro Semibold" panose="020B0604020202020204" charset="0"/>
                <a:cs typeface="Myriad Pro Semibold" panose="020B0604020202020204" charset="0"/>
              </a:rPr>
              <a:t>bankacılık</a:t>
            </a:r>
            <a:r>
              <a:rPr lang="tr-TR" dirty="0">
                <a:latin typeface="Myriad Pro Semibold" panose="020B0604020202020204" charset="0"/>
                <a:cs typeface="Myriad Pro Semibold" panose="020B0604020202020204" charset="0"/>
              </a:rPr>
              <a:t> </a:t>
            </a:r>
            <a:r>
              <a:rPr lang="tr-TR" dirty="0" smtClean="0">
                <a:latin typeface="Myriad Pro Semibold" panose="020B0604020202020204" charset="0"/>
                <a:cs typeface="Myriad Pro Semibold" panose="020B0604020202020204" charset="0"/>
              </a:rPr>
              <a:t>sektörleri önem arz etmektedir.</a:t>
            </a:r>
          </a:p>
          <a:p>
            <a:pPr algn="just"/>
            <a:endParaRPr lang="tr-TR" dirty="0">
              <a:latin typeface="Myriad Pro Semibold" panose="020B0604020202020204" charset="0"/>
              <a:cs typeface="Myriad Pro Semibold" panose="020B0604020202020204" charset="0"/>
            </a:endParaRPr>
          </a:p>
          <a:p>
            <a:pPr algn="just"/>
            <a:r>
              <a:rPr lang="tr-TR" dirty="0">
                <a:latin typeface="Myriad Pro Semibold" panose="020B0604020202020204" charset="0"/>
                <a:cs typeface="Myriad Pro Semibold" panose="020B0604020202020204" charset="0"/>
              </a:rPr>
              <a:t>-E-ticaret, sanal ticaret ve sanal fuarların organize edilmesine yönelik altyapının kurulması ile birlikte iki ülke ihracatçılarının ve ithalatçılarının aynı platformda </a:t>
            </a:r>
            <a:r>
              <a:rPr lang="tr-TR" dirty="0" smtClean="0">
                <a:latin typeface="Myriad Pro Semibold" panose="020B0604020202020204" charset="0"/>
                <a:cs typeface="Myriad Pro Semibold" panose="020B0604020202020204" charset="0"/>
              </a:rPr>
              <a:t>buluşturulması önemlidir. </a:t>
            </a:r>
            <a:endParaRPr lang="tr-TR" dirty="0">
              <a:latin typeface="Myriad Pro Semibold" panose="020B0604020202020204" charset="0"/>
              <a:cs typeface="Myriad Pro Semi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99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1115874" y="1782080"/>
            <a:ext cx="883145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b="1" dirty="0" smtClean="0">
                <a:latin typeface="Myriad Pro Semibold" panose="020B0604020202020204" charset="0"/>
                <a:cs typeface="Myriad Pro Semibold" panose="020B0604020202020204" charset="0"/>
              </a:rPr>
              <a:t>Potansiyel Sektörler</a:t>
            </a:r>
            <a:r>
              <a:rPr lang="tr-TR" dirty="0" smtClean="0">
                <a:latin typeface="Myriad Pro Semibold" panose="020B0604020202020204" charset="0"/>
                <a:cs typeface="Myriad Pro Semibold" panose="020B0604020202020204" charset="0"/>
              </a:rPr>
              <a:t>:</a:t>
            </a:r>
          </a:p>
          <a:p>
            <a:pPr algn="just"/>
            <a:endParaRPr lang="tr-TR" dirty="0">
              <a:latin typeface="Myriad Pro Semibold" panose="020B0604020202020204" charset="0"/>
              <a:cs typeface="Myriad Pro Semibold" panose="020B0604020202020204" charset="0"/>
            </a:endParaRPr>
          </a:p>
          <a:p>
            <a:pPr algn="just"/>
            <a:r>
              <a:rPr lang="tr-TR" dirty="0" smtClean="0"/>
              <a:t>-</a:t>
            </a:r>
            <a:r>
              <a:rPr lang="tr-TR" dirty="0"/>
              <a:t>Hafif sanayi sektörü olarak da bilinen genel üretim sektörlerini kapsayan bu sektör, Afrika’daki en büyük sanayi üretimi sektörü olarak da bilinmektedir. 10,3 milyar dolarlık bir ithalat hacmi </a:t>
            </a:r>
            <a:r>
              <a:rPr lang="tr-TR" dirty="0" smtClean="0"/>
              <a:t>vardır</a:t>
            </a:r>
          </a:p>
          <a:p>
            <a:pPr algn="just"/>
            <a:endParaRPr lang="tr-TR" dirty="0"/>
          </a:p>
          <a:p>
            <a:pPr algn="just"/>
            <a:r>
              <a:rPr lang="tr-TR" dirty="0" smtClean="0"/>
              <a:t>-Tekstil </a:t>
            </a:r>
            <a:r>
              <a:rPr lang="tr-TR" dirty="0"/>
              <a:t>sektöründe yer alan ekipmanlar nakış işleme, pamuklu sentetik dokuma ve örgü gibi aletlerdir. Beyaz eşyada buzdolapları, çamaşır makineleri ve klimalar örnek </a:t>
            </a:r>
            <a:r>
              <a:rPr lang="tr-TR" dirty="0" smtClean="0"/>
              <a:t>gösterilebilir.</a:t>
            </a:r>
          </a:p>
          <a:p>
            <a:pPr algn="just"/>
            <a:endParaRPr lang="tr-TR" dirty="0"/>
          </a:p>
          <a:p>
            <a:pPr algn="just"/>
            <a:r>
              <a:rPr lang="tr-TR" dirty="0" smtClean="0"/>
              <a:t>-</a:t>
            </a:r>
            <a:r>
              <a:rPr lang="tr-TR" dirty="0"/>
              <a:t>Elektronikte transformatörler, tel, voltaj koruyucu ekipmanlar, jeneratörler yer almaktadır. Bilişim sektöründe ise telefonlar, bilgisayarlar, yayın aletleri ve ekipmanlarıdır. </a:t>
            </a:r>
            <a:endParaRPr lang="tr-TR" dirty="0" smtClean="0"/>
          </a:p>
          <a:p>
            <a:pPr algn="just"/>
            <a:endParaRPr lang="tr-TR" dirty="0"/>
          </a:p>
          <a:p>
            <a:pPr algn="just"/>
            <a:r>
              <a:rPr lang="tr-TR" dirty="0" smtClean="0"/>
              <a:t>-Otomotiv </a:t>
            </a:r>
            <a:r>
              <a:rPr lang="tr-TR" dirty="0"/>
              <a:t>sektöründe ise, her türlü araba, traktör, motor parçaları ve yedek </a:t>
            </a:r>
            <a:r>
              <a:rPr lang="tr-TR" dirty="0" smtClean="0"/>
              <a:t>parçalardır.</a:t>
            </a:r>
          </a:p>
        </p:txBody>
      </p:sp>
      <p:sp>
        <p:nvSpPr>
          <p:cNvPr id="4" name="Dikdörtgen 3"/>
          <p:cNvSpPr/>
          <p:nvPr/>
        </p:nvSpPr>
        <p:spPr>
          <a:xfrm>
            <a:off x="2793075" y="635522"/>
            <a:ext cx="78139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/>
          </a:p>
          <a:p>
            <a:pPr lvl="0"/>
            <a:r>
              <a:rPr lang="tr-TR" b="1" dirty="0" err="1">
                <a:latin typeface="Myriad Pro Semibold" panose="020B0604020202020204" charset="0"/>
                <a:cs typeface="Myriad Pro Semibold" panose="020B0604020202020204" charset="0"/>
              </a:rPr>
              <a:t>Koronavirüs</a:t>
            </a:r>
            <a:r>
              <a:rPr lang="tr-TR" b="1" dirty="0">
                <a:latin typeface="Myriad Pro Semibold" panose="020B0604020202020204" charset="0"/>
                <a:cs typeface="Myriad Pro Semibold" panose="020B0604020202020204" charset="0"/>
              </a:rPr>
              <a:t> Salgınının Ülke Ekonomisi ve Ticareti Üzerindeki Etkileri</a:t>
            </a:r>
          </a:p>
        </p:txBody>
      </p:sp>
    </p:spTree>
    <p:extLst>
      <p:ext uri="{BB962C8B-B14F-4D97-AF65-F5344CB8AC3E}">
        <p14:creationId xmlns:p14="http://schemas.microsoft.com/office/powerpoint/2010/main" val="351536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1115874" y="1782080"/>
            <a:ext cx="102950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b="1" dirty="0" smtClean="0">
                <a:latin typeface="Myriad Pro Semibold" panose="020B0604020202020204" charset="0"/>
                <a:cs typeface="Myriad Pro Semibold" panose="020B0604020202020204" charset="0"/>
              </a:rPr>
              <a:t>Potansiyel Sektörler</a:t>
            </a:r>
            <a:r>
              <a:rPr lang="tr-TR" dirty="0" smtClean="0">
                <a:latin typeface="Myriad Pro Semibold" panose="020B0604020202020204" charset="0"/>
                <a:cs typeface="Myriad Pro Semibold" panose="020B0604020202020204" charset="0"/>
              </a:rPr>
              <a:t>:</a:t>
            </a:r>
          </a:p>
          <a:p>
            <a:pPr algn="just"/>
            <a:endParaRPr lang="tr-TR" dirty="0">
              <a:latin typeface="Myriad Pro Semibold" panose="020B0604020202020204" charset="0"/>
              <a:cs typeface="Myriad Pro Semibold" panose="020B0604020202020204" charset="0"/>
            </a:endParaRPr>
          </a:p>
          <a:p>
            <a:pPr algn="just"/>
            <a:r>
              <a:rPr lang="tr-TR" dirty="0" smtClean="0"/>
              <a:t>-</a:t>
            </a:r>
            <a:r>
              <a:rPr lang="tr-TR" dirty="0"/>
              <a:t>Bu sektörlerin dışında ambalajlama/paketleme sektörü de önem arz </a:t>
            </a:r>
            <a:r>
              <a:rPr lang="tr-TR" dirty="0" smtClean="0"/>
              <a:t>etmektedir. Önümüzdeki </a:t>
            </a:r>
            <a:r>
              <a:rPr lang="tr-TR" dirty="0"/>
              <a:t>10 yıl içerisinde %7 büyümesi öngörülen sektörde, geçen beş yıl içerisinde perakendeciler tarafından %40 talep artışı yaşanmıştır. </a:t>
            </a:r>
            <a:endParaRPr lang="tr-TR" dirty="0" smtClean="0"/>
          </a:p>
          <a:p>
            <a:pPr algn="just"/>
            <a:endParaRPr lang="tr-TR" dirty="0" smtClean="0"/>
          </a:p>
          <a:p>
            <a:pPr algn="just"/>
            <a:r>
              <a:rPr lang="tr-TR" dirty="0"/>
              <a:t>-</a:t>
            </a:r>
            <a:r>
              <a:rPr lang="tr-TR" dirty="0" smtClean="0"/>
              <a:t>Bu </a:t>
            </a:r>
            <a:r>
              <a:rPr lang="tr-TR" dirty="0"/>
              <a:t>talep patlaması yaşanan alanlar plastik kap ile paketleme (polietilen), metal paketleme (yiyecek konservesi), şişe paketleme ve kağıt paketlemesidir</a:t>
            </a:r>
            <a:r>
              <a:rPr lang="tr-TR" dirty="0" smtClean="0"/>
              <a:t>.</a:t>
            </a:r>
          </a:p>
          <a:p>
            <a:pPr algn="just"/>
            <a:endParaRPr lang="tr-TR" dirty="0"/>
          </a:p>
          <a:p>
            <a:pPr algn="just"/>
            <a:r>
              <a:rPr lang="tr-TR" dirty="0" smtClean="0"/>
              <a:t>-</a:t>
            </a:r>
            <a:r>
              <a:rPr lang="tr-TR" dirty="0"/>
              <a:t>Onun dışında enerji sektörü, tarım, madencilik ve katı mineraller, sağlık turizmi, ulaşım (demiryolu, asfalt yol, havacılık) gibi sektörler de önde gelen sektörler arasındadır ve yatırım yapılabilirlik açısından öncelikli sektörlerin başında </a:t>
            </a:r>
            <a:r>
              <a:rPr lang="tr-TR" dirty="0" smtClean="0"/>
              <a:t>gelmektedir.</a:t>
            </a:r>
            <a:endParaRPr lang="en-US" dirty="0"/>
          </a:p>
        </p:txBody>
      </p:sp>
      <p:sp>
        <p:nvSpPr>
          <p:cNvPr id="6" name="Dikdörtgen 5"/>
          <p:cNvSpPr/>
          <p:nvPr/>
        </p:nvSpPr>
        <p:spPr>
          <a:xfrm>
            <a:off x="2768136" y="635954"/>
            <a:ext cx="78139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/>
          </a:p>
          <a:p>
            <a:pPr lvl="0"/>
            <a:r>
              <a:rPr lang="tr-TR" b="1" dirty="0" err="1">
                <a:latin typeface="Myriad Pro Semibold" panose="020B0604020202020204" charset="0"/>
                <a:cs typeface="Myriad Pro Semibold" panose="020B0604020202020204" charset="0"/>
              </a:rPr>
              <a:t>Koronavirüs</a:t>
            </a:r>
            <a:r>
              <a:rPr lang="tr-TR" b="1" dirty="0">
                <a:latin typeface="Myriad Pro Semibold" panose="020B0604020202020204" charset="0"/>
                <a:cs typeface="Myriad Pro Semibold" panose="020B0604020202020204" charset="0"/>
              </a:rPr>
              <a:t> Salgınının Ülke Ekonomisi ve Ticareti Üzerindeki Etkileri</a:t>
            </a:r>
          </a:p>
        </p:txBody>
      </p:sp>
    </p:spTree>
    <p:extLst>
      <p:ext uri="{BB962C8B-B14F-4D97-AF65-F5344CB8AC3E}">
        <p14:creationId xmlns:p14="http://schemas.microsoft.com/office/powerpoint/2010/main" val="169782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van 5"/>
          <p:cNvSpPr txBox="1">
            <a:spLocks/>
          </p:cNvSpPr>
          <p:nvPr/>
        </p:nvSpPr>
        <p:spPr>
          <a:xfrm>
            <a:off x="1188718" y="802064"/>
            <a:ext cx="10058400" cy="827302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r-T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188718" y="1286780"/>
            <a:ext cx="883145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/>
          </a:p>
          <a:p>
            <a:pPr marL="285750" indent="-285750">
              <a:buFontTx/>
              <a:buChar char="-"/>
            </a:pPr>
            <a:endParaRPr lang="tr-TR" dirty="0" smtClean="0"/>
          </a:p>
          <a:p>
            <a:pPr marL="285750" indent="-285750">
              <a:buFontTx/>
              <a:buChar char="-"/>
            </a:pPr>
            <a:r>
              <a:rPr lang="tr-TR" dirty="0" smtClean="0"/>
              <a:t>Ülkede düzenlenen fuarlara ziyaret veya katılımcı olarak iştirak edilmesi</a:t>
            </a:r>
          </a:p>
          <a:p>
            <a:pPr marL="285750" indent="-285750">
              <a:buFontTx/>
              <a:buChar char="-"/>
            </a:pPr>
            <a:endParaRPr lang="tr-TR" dirty="0" smtClean="0"/>
          </a:p>
          <a:p>
            <a:pPr marL="285750" indent="-285750">
              <a:buFontTx/>
              <a:buChar char="-"/>
            </a:pPr>
            <a:r>
              <a:rPr lang="tr-TR" dirty="0" smtClean="0"/>
              <a:t>İlk aşamada yatırım düşünülmeden önce ticaret yapılarak ticaret kültürünün tecrübe edilmesi</a:t>
            </a:r>
          </a:p>
          <a:p>
            <a:pPr marL="285750" indent="-285750">
              <a:buFontTx/>
              <a:buChar char="-"/>
            </a:pPr>
            <a:endParaRPr lang="tr-TR" dirty="0" smtClean="0"/>
          </a:p>
          <a:p>
            <a:pPr marL="285750" indent="-285750">
              <a:buFontTx/>
              <a:buChar char="-"/>
            </a:pPr>
            <a:r>
              <a:rPr lang="tr-TR" dirty="0" smtClean="0"/>
              <a:t>Ürün/mal gönderimi yapılmadan gerekli sertifikaların (NAFDAC,SON) uygunluğunun araştırılması ve sertifikasyon sürecinin tamamlanası</a:t>
            </a:r>
          </a:p>
          <a:p>
            <a:pPr marL="285750" indent="-285750">
              <a:buFontTx/>
              <a:buChar char="-"/>
            </a:pPr>
            <a:endParaRPr lang="tr-TR" dirty="0" smtClean="0"/>
          </a:p>
          <a:p>
            <a:pPr marL="285750" indent="-285750">
              <a:buFontTx/>
              <a:buChar char="-"/>
            </a:pPr>
            <a:r>
              <a:rPr lang="tr-TR" dirty="0" smtClean="0"/>
              <a:t>Nijerya’daki firmaların güvenilirliğinin Müşavirliğimiz kanalı ile sorgulanması </a:t>
            </a:r>
          </a:p>
          <a:p>
            <a:pPr marL="285750" indent="-285750">
              <a:buFontTx/>
              <a:buChar char="-"/>
            </a:pPr>
            <a:endParaRPr lang="tr-TR" dirty="0" smtClean="0"/>
          </a:p>
          <a:p>
            <a:pPr marL="285750" indent="-285750">
              <a:buFontTx/>
              <a:buChar char="-"/>
            </a:pPr>
            <a:r>
              <a:rPr lang="tr-TR" dirty="0" smtClean="0"/>
              <a:t>Ticaretin %100 olarak ilk etapta nakit ödemesinin alınmadan işlemlere başlanılmaması</a:t>
            </a:r>
          </a:p>
          <a:p>
            <a:pPr marL="285750" indent="-285750">
              <a:buFontTx/>
              <a:buChar char="-"/>
            </a:pPr>
            <a:endParaRPr lang="tr-TR" dirty="0" smtClean="0"/>
          </a:p>
          <a:p>
            <a:pPr marL="285750" indent="-285750">
              <a:buFontTx/>
              <a:buChar char="-"/>
            </a:pPr>
            <a:r>
              <a:rPr lang="tr-TR" dirty="0" smtClean="0"/>
              <a:t>Vadeli opsiyonların mevcut piyasa koşulları düşünüldüğünde çok tercih edilmemesi</a:t>
            </a:r>
          </a:p>
          <a:p>
            <a:pPr marL="285750" indent="-285750">
              <a:buFontTx/>
              <a:buChar char="-"/>
            </a:pPr>
            <a:endParaRPr lang="tr-TR" dirty="0" smtClean="0"/>
          </a:p>
          <a:p>
            <a:pPr marL="285750" indent="-285750">
              <a:buFontTx/>
              <a:buChar char="-"/>
            </a:pPr>
            <a:r>
              <a:rPr lang="tr-TR" dirty="0" smtClean="0"/>
              <a:t>Ülkede firma kurulumunun Nijeryalı ortak vasıtası ile yapılabileceği gibi %100 Türk sermayesi ile kurulabilme potansiyeli</a:t>
            </a:r>
            <a:endParaRPr lang="tr-TR" dirty="0"/>
          </a:p>
          <a:p>
            <a:endParaRPr lang="tr-TR" dirty="0" smtClean="0"/>
          </a:p>
        </p:txBody>
      </p:sp>
      <p:sp>
        <p:nvSpPr>
          <p:cNvPr id="7" name="Unvan 5"/>
          <p:cNvSpPr txBox="1">
            <a:spLocks/>
          </p:cNvSpPr>
          <p:nvPr/>
        </p:nvSpPr>
        <p:spPr>
          <a:xfrm>
            <a:off x="1379349" y="689868"/>
            <a:ext cx="9867769" cy="939498"/>
          </a:xfr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b="1" dirty="0" smtClean="0"/>
              <a:t>PAZARA GİRİŞ</a:t>
            </a:r>
          </a:p>
        </p:txBody>
      </p:sp>
    </p:spTree>
    <p:extLst>
      <p:ext uri="{BB962C8B-B14F-4D97-AF65-F5344CB8AC3E}">
        <p14:creationId xmlns:p14="http://schemas.microsoft.com/office/powerpoint/2010/main" val="66545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van 5"/>
          <p:cNvSpPr txBox="1">
            <a:spLocks/>
          </p:cNvSpPr>
          <p:nvPr/>
        </p:nvSpPr>
        <p:spPr>
          <a:xfrm>
            <a:off x="1188718" y="802064"/>
            <a:ext cx="10058400" cy="827302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r-T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021034"/>
              </p:ext>
            </p:extLst>
          </p:nvPr>
        </p:nvGraphicFramePr>
        <p:xfrm>
          <a:off x="808241" y="1812535"/>
          <a:ext cx="10515600" cy="43925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06715">
                  <a:extLst>
                    <a:ext uri="{9D8B030D-6E8A-4147-A177-3AD203B41FA5}">
                      <a16:colId xmlns:a16="http://schemas.microsoft.com/office/drawing/2014/main" val="208733786"/>
                    </a:ext>
                  </a:extLst>
                </a:gridCol>
                <a:gridCol w="1953798">
                  <a:extLst>
                    <a:ext uri="{9D8B030D-6E8A-4147-A177-3AD203B41FA5}">
                      <a16:colId xmlns:a16="http://schemas.microsoft.com/office/drawing/2014/main" val="1484018581"/>
                    </a:ext>
                  </a:extLst>
                </a:gridCol>
                <a:gridCol w="1200882">
                  <a:extLst>
                    <a:ext uri="{9D8B030D-6E8A-4147-A177-3AD203B41FA5}">
                      <a16:colId xmlns:a16="http://schemas.microsoft.com/office/drawing/2014/main" val="472349466"/>
                    </a:ext>
                  </a:extLst>
                </a:gridCol>
                <a:gridCol w="1604681">
                  <a:extLst>
                    <a:ext uri="{9D8B030D-6E8A-4147-A177-3AD203B41FA5}">
                      <a16:colId xmlns:a16="http://schemas.microsoft.com/office/drawing/2014/main" val="1485957945"/>
                    </a:ext>
                  </a:extLst>
                </a:gridCol>
                <a:gridCol w="1022116">
                  <a:extLst>
                    <a:ext uri="{9D8B030D-6E8A-4147-A177-3AD203B41FA5}">
                      <a16:colId xmlns:a16="http://schemas.microsoft.com/office/drawing/2014/main" val="3263383174"/>
                    </a:ext>
                  </a:extLst>
                </a:gridCol>
                <a:gridCol w="2027408">
                  <a:extLst>
                    <a:ext uri="{9D8B030D-6E8A-4147-A177-3AD203B41FA5}">
                      <a16:colId xmlns:a16="http://schemas.microsoft.com/office/drawing/2014/main" val="1626955809"/>
                    </a:ext>
                  </a:extLst>
                </a:gridCol>
              </a:tblGrid>
              <a:tr h="3386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900" dirty="0" smtClean="0">
                          <a:effectLst/>
                        </a:rPr>
                        <a:t>ETKİNLİK ADI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 dirty="0">
                          <a:effectLst/>
                        </a:rPr>
                        <a:t>BAŞLANGIÇ TARİHİ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BİTİŞ TARİHİ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KONUSU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ŞEHİR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ORGANİZATOR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extLst>
                  <a:ext uri="{0D108BD9-81ED-4DB2-BD59-A6C34878D82A}">
                    <a16:rowId xmlns:a16="http://schemas.microsoft.com/office/drawing/2014/main" val="2526853038"/>
                  </a:ext>
                </a:extLst>
              </a:tr>
              <a:tr h="3386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900" dirty="0" smtClean="0">
                          <a:effectLst/>
                        </a:rPr>
                        <a:t>ORTA</a:t>
                      </a:r>
                      <a:r>
                        <a:rPr lang="tr-TR" sz="900" baseline="0" dirty="0" smtClean="0">
                          <a:effectLst/>
                        </a:rPr>
                        <a:t> ANADOLU İHRACATÇI BİRLİKLERİ SEKTÖREL TİCARET HEYETİ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 dirty="0" smtClean="0">
                          <a:effectLst/>
                        </a:rPr>
                        <a:t>15.01.2019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 dirty="0" smtClean="0">
                          <a:effectLst/>
                        </a:rPr>
                        <a:t>17.01.2019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 dirty="0" smtClean="0">
                          <a:effectLst/>
                        </a:rPr>
                        <a:t>ÇİMENTO, CAM,</a:t>
                      </a:r>
                      <a:r>
                        <a:rPr lang="tr-TR" sz="900" baseline="0" dirty="0" smtClean="0">
                          <a:effectLst/>
                        </a:rPr>
                        <a:t> </a:t>
                      </a:r>
                      <a:r>
                        <a:rPr lang="tr-TR" sz="900" dirty="0" smtClean="0">
                          <a:effectLst/>
                        </a:rPr>
                        <a:t>SERAMİK</a:t>
                      </a:r>
                      <a:r>
                        <a:rPr lang="tr-TR" sz="900" baseline="0" dirty="0" smtClean="0">
                          <a:effectLst/>
                        </a:rPr>
                        <a:t> TOPRAK ÜRÜNLERİ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 dirty="0">
                          <a:effectLst/>
                        </a:rPr>
                        <a:t>LAGOS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 dirty="0" smtClean="0">
                          <a:effectLst/>
                        </a:rPr>
                        <a:t>OAİB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extLst>
                  <a:ext uri="{0D108BD9-81ED-4DB2-BD59-A6C34878D82A}">
                    <a16:rowId xmlns:a16="http://schemas.microsoft.com/office/drawing/2014/main" val="532474526"/>
                  </a:ext>
                </a:extLst>
              </a:tr>
              <a:tr h="3386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900" dirty="0">
                          <a:effectLst/>
                        </a:rPr>
                        <a:t>AGROFOOD&amp;PLASTPRINTPACK NIGERIA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 dirty="0">
                          <a:effectLst/>
                        </a:rPr>
                        <a:t>26.03.2019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 dirty="0">
                          <a:effectLst/>
                        </a:rPr>
                        <a:t>28.03.2019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 dirty="0">
                          <a:effectLst/>
                        </a:rPr>
                        <a:t>TARIM, GIDA, PAKETLEME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 dirty="0">
                          <a:effectLst/>
                        </a:rPr>
                        <a:t>LAGOS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 dirty="0">
                          <a:effectLst/>
                        </a:rPr>
                        <a:t>EİB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extLst>
                  <a:ext uri="{0D108BD9-81ED-4DB2-BD59-A6C34878D82A}">
                    <a16:rowId xmlns:a16="http://schemas.microsoft.com/office/drawing/2014/main" val="184118424"/>
                  </a:ext>
                </a:extLst>
              </a:tr>
              <a:tr h="5737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NIGERIA AUTOPARTS EXPO 2019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08.05.2019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 dirty="0">
                          <a:effectLst/>
                        </a:rPr>
                        <a:t>11.05.2019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OTOMOTİV VE OTOMOTİV YEDEK PARÇA, AKSESUARLAR, YEDEK PARÇA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LAGOS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 dirty="0">
                          <a:effectLst/>
                        </a:rPr>
                        <a:t>BAİB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extLst>
                  <a:ext uri="{0D108BD9-81ED-4DB2-BD59-A6C34878D82A}">
                    <a16:rowId xmlns:a16="http://schemas.microsoft.com/office/drawing/2014/main" val="1994247057"/>
                  </a:ext>
                </a:extLst>
              </a:tr>
              <a:tr h="5079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FOOD AND BEVERAGE WEST AFRICA ULUSLARARASI GIDA VE İÇECEK FUARI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 dirty="0">
                          <a:effectLst/>
                        </a:rPr>
                        <a:t>18.06.2019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 dirty="0">
                          <a:effectLst/>
                        </a:rPr>
                        <a:t>20.06.2019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GIDA, İÇECEK VE TEKNOLOJİLERİ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LAGOS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EİB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extLst>
                  <a:ext uri="{0D108BD9-81ED-4DB2-BD59-A6C34878D82A}">
                    <a16:rowId xmlns:a16="http://schemas.microsoft.com/office/drawing/2014/main" val="3873365335"/>
                  </a:ext>
                </a:extLst>
              </a:tr>
              <a:tr h="9562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900" dirty="0">
                          <a:effectLst/>
                        </a:rPr>
                        <a:t>THE BIG5 CONSTRUCT NIGERIA 2019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 dirty="0">
                          <a:effectLst/>
                        </a:rPr>
                        <a:t>09.09.2019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11.09.2019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İNŞAAT, SU TEKNOLOJİLERİ VE ÇEVRE,CAM VE METAL, HAVALANDIRMA VE SOĞUTMA,TEMİZLİK VE BAKIM, YAPI VE YAPI MALZEMELERİ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LAGOS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BAİB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extLst>
                  <a:ext uri="{0D108BD9-81ED-4DB2-BD59-A6C34878D82A}">
                    <a16:rowId xmlns:a16="http://schemas.microsoft.com/office/drawing/2014/main" val="2842534665"/>
                  </a:ext>
                </a:extLst>
              </a:tr>
              <a:tr h="4781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POWER NIGERIA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24.09.2019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26.09.2019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 dirty="0">
                          <a:effectLst/>
                        </a:rPr>
                        <a:t>ENERJİ GÜÇ ÜRETİMİ,SU VE SU TEKNOLOJİLERİ, ELEKTRİK TEKNOLOJİLERİ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LAGOS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 dirty="0">
                          <a:effectLst/>
                        </a:rPr>
                        <a:t>OAİB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extLst>
                  <a:ext uri="{0D108BD9-81ED-4DB2-BD59-A6C34878D82A}">
                    <a16:rowId xmlns:a16="http://schemas.microsoft.com/office/drawing/2014/main" val="2807437314"/>
                  </a:ext>
                </a:extLst>
              </a:tr>
              <a:tr h="430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900" dirty="0">
                          <a:effectLst/>
                        </a:rPr>
                        <a:t>LAGOS FASHION 2019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 dirty="0">
                          <a:effectLst/>
                        </a:rPr>
                        <a:t>25.09.2019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27.09.2019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 dirty="0">
                          <a:effectLst/>
                        </a:rPr>
                        <a:t>TEKSTİL, KONFEKSİYON, HAZIR GİYİM, DERİ VE TEKNOLOJİLERİ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LAGOS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 dirty="0">
                          <a:effectLst/>
                        </a:rPr>
                        <a:t>DENİB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extLst>
                  <a:ext uri="{0D108BD9-81ED-4DB2-BD59-A6C34878D82A}">
                    <a16:rowId xmlns:a16="http://schemas.microsoft.com/office/drawing/2014/main" val="4202323877"/>
                  </a:ext>
                </a:extLst>
              </a:tr>
              <a:tr h="43029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tr-TR" sz="9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İSTANBUL SANAYİ ODASI TİCARİ HEYET ORGANİZASYONU</a:t>
                      </a:r>
                      <a:endParaRPr lang="en-US" sz="9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3155" marR="431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09.11.2019</a:t>
                      </a:r>
                      <a:endParaRPr lang="en-US" sz="9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12.11.2020</a:t>
                      </a:r>
                      <a:endParaRPr lang="en-US" sz="9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TEKSTİL- İÇ</a:t>
                      </a:r>
                      <a:r>
                        <a:rPr lang="tr-TR" sz="900" baseline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GİYİM SANAYİİ </a:t>
                      </a:r>
                      <a:endParaRPr lang="en-US" sz="9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LAGOS</a:t>
                      </a:r>
                      <a:endParaRPr lang="en-US" sz="9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İSO</a:t>
                      </a:r>
                      <a:endParaRPr lang="en-US" sz="9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 anchor="ctr"/>
                </a:tc>
                <a:extLst>
                  <a:ext uri="{0D108BD9-81ED-4DB2-BD59-A6C34878D82A}">
                    <a16:rowId xmlns:a16="http://schemas.microsoft.com/office/drawing/2014/main" val="3232012443"/>
                  </a:ext>
                </a:extLst>
              </a:tr>
            </a:tbl>
          </a:graphicData>
        </a:graphic>
      </p:graphicFrame>
      <p:sp>
        <p:nvSpPr>
          <p:cNvPr id="7" name="Dikdörtgen 6"/>
          <p:cNvSpPr/>
          <p:nvPr/>
        </p:nvSpPr>
        <p:spPr>
          <a:xfrm>
            <a:off x="3086821" y="791674"/>
            <a:ext cx="88314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smtClean="0"/>
              <a:t>Müşavirlik Faaliyetleri Kapsamında </a:t>
            </a:r>
            <a:r>
              <a:rPr lang="tr-TR" b="1" dirty="0" smtClean="0"/>
              <a:t>Düzenlenen Etkinlikler</a:t>
            </a:r>
            <a:endParaRPr lang="tr-TR" b="1" dirty="0" smtClean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2487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van 5"/>
          <p:cNvSpPr txBox="1">
            <a:spLocks/>
          </p:cNvSpPr>
          <p:nvPr/>
        </p:nvSpPr>
        <p:spPr>
          <a:xfrm>
            <a:off x="1188718" y="802064"/>
            <a:ext cx="10058400" cy="827302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r-T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115874" y="1782080"/>
            <a:ext cx="883145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smtClean="0"/>
              <a:t>Türkiye Nijerya arasındaki Yasal Altyapı</a:t>
            </a:r>
          </a:p>
          <a:p>
            <a:endParaRPr lang="tr-TR" dirty="0"/>
          </a:p>
          <a:p>
            <a:r>
              <a:rPr lang="tr-TR" dirty="0" smtClean="0"/>
              <a:t>-</a:t>
            </a:r>
            <a:r>
              <a:rPr lang="tr-TR" dirty="0"/>
              <a:t>Nijerya ile ülkemiz arasındaki </a:t>
            </a:r>
            <a:r>
              <a:rPr lang="tr-TR" b="1" dirty="0"/>
              <a:t>Yatırımların Karşılıklı Teşviki ve Korunması (YKTK) Anlaşması</a:t>
            </a:r>
            <a:r>
              <a:rPr lang="tr-TR" dirty="0"/>
              <a:t> 02.02.2011 tarihinde </a:t>
            </a:r>
            <a:r>
              <a:rPr lang="tr-TR" dirty="0" smtClean="0"/>
              <a:t>imzalanmıştır. Henüz yürürlüğe girmemiş olup konuya ilişkin çalışmalar devam etmektedir. </a:t>
            </a:r>
          </a:p>
          <a:p>
            <a:endParaRPr lang="tr-TR" dirty="0"/>
          </a:p>
          <a:p>
            <a:r>
              <a:rPr lang="tr-TR" dirty="0" smtClean="0"/>
              <a:t>-</a:t>
            </a:r>
            <a:r>
              <a:rPr lang="tr-TR" b="1" dirty="0"/>
              <a:t>Ticari ve Ekonomik İşbirliği Mutabakat </a:t>
            </a:r>
            <a:r>
              <a:rPr lang="tr-TR" b="1" dirty="0" smtClean="0"/>
              <a:t>Muhtırası </a:t>
            </a:r>
            <a:r>
              <a:rPr lang="tr-TR" dirty="0" smtClean="0"/>
              <a:t>01.03.2016 tarihinde imzalanmıştır. </a:t>
            </a:r>
          </a:p>
          <a:p>
            <a:endParaRPr lang="tr-TR" dirty="0"/>
          </a:p>
          <a:p>
            <a:r>
              <a:rPr lang="tr-TR" dirty="0" smtClean="0"/>
              <a:t>-4. Dönem KEK Toplantısı Protokolü 11.11.2010 tarihinde yapılmıştır. 2014 yılında KEK izleme toplantısı yapılmıştır</a:t>
            </a:r>
            <a:r>
              <a:rPr lang="tr-TR" b="1" dirty="0" smtClean="0"/>
              <a:t>. 5. Dönem KEK toplantısı </a:t>
            </a:r>
            <a:r>
              <a:rPr lang="tr-TR" dirty="0" smtClean="0"/>
              <a:t>için çalışmalar devam etmektedir.</a:t>
            </a:r>
          </a:p>
          <a:p>
            <a:endParaRPr lang="tr-TR" dirty="0"/>
          </a:p>
          <a:p>
            <a:r>
              <a:rPr lang="tr-TR" dirty="0" smtClean="0"/>
              <a:t>-</a:t>
            </a:r>
            <a:r>
              <a:rPr lang="tr-TR" b="1" dirty="0" smtClean="0"/>
              <a:t>Türkiye- </a:t>
            </a:r>
            <a:r>
              <a:rPr lang="tr-TR" b="1" dirty="0"/>
              <a:t>Nijerya Çifte Vergilendirmenin Önlenmesi </a:t>
            </a:r>
            <a:r>
              <a:rPr lang="tr-TR" b="1" dirty="0" smtClean="0"/>
              <a:t>Anlaşması</a:t>
            </a:r>
            <a:r>
              <a:rPr lang="tr-TR" b="1" dirty="0"/>
              <a:t> </a:t>
            </a:r>
            <a:r>
              <a:rPr lang="tr-TR" dirty="0" smtClean="0"/>
              <a:t>henüz yürürlüğe girmemiştir. Çalışmalar devam etmektedir. </a:t>
            </a:r>
          </a:p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186152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van 5"/>
          <p:cNvSpPr txBox="1">
            <a:spLocks/>
          </p:cNvSpPr>
          <p:nvPr/>
        </p:nvSpPr>
        <p:spPr>
          <a:xfrm>
            <a:off x="1188718" y="802064"/>
            <a:ext cx="10058400" cy="827302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r-T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149061"/>
              </p:ext>
            </p:extLst>
          </p:nvPr>
        </p:nvGraphicFramePr>
        <p:xfrm>
          <a:off x="1524288" y="2220686"/>
          <a:ext cx="9722830" cy="42123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8087">
                  <a:extLst>
                    <a:ext uri="{9D8B030D-6E8A-4147-A177-3AD203B41FA5}">
                      <a16:colId xmlns:a16="http://schemas.microsoft.com/office/drawing/2014/main" val="2374190475"/>
                    </a:ext>
                  </a:extLst>
                </a:gridCol>
                <a:gridCol w="6177231">
                  <a:extLst>
                    <a:ext uri="{9D8B030D-6E8A-4147-A177-3AD203B41FA5}">
                      <a16:colId xmlns:a16="http://schemas.microsoft.com/office/drawing/2014/main" val="3314585242"/>
                    </a:ext>
                  </a:extLst>
                </a:gridCol>
                <a:gridCol w="1048756">
                  <a:extLst>
                    <a:ext uri="{9D8B030D-6E8A-4147-A177-3AD203B41FA5}">
                      <a16:colId xmlns:a16="http://schemas.microsoft.com/office/drawing/2014/main" val="3431943022"/>
                    </a:ext>
                  </a:extLst>
                </a:gridCol>
                <a:gridCol w="1048756">
                  <a:extLst>
                    <a:ext uri="{9D8B030D-6E8A-4147-A177-3AD203B41FA5}">
                      <a16:colId xmlns:a16="http://schemas.microsoft.com/office/drawing/2014/main" val="2168203755"/>
                    </a:ext>
                  </a:extLst>
                </a:gridCol>
              </a:tblGrid>
              <a:tr h="28821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GTİP</a:t>
                      </a:r>
                      <a:endParaRPr 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GTİP ADI</a:t>
                      </a:r>
                      <a:endParaRPr 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 smtClean="0">
                          <a:effectLst/>
                        </a:rPr>
                        <a:t>TÜRKİYE'DEN NİJERYA'YA İHRACAT</a:t>
                      </a:r>
                      <a:r>
                        <a:rPr lang="tr-TR" sz="800" u="none" strike="noStrike" dirty="0" smtClean="0">
                          <a:effectLst/>
                        </a:rPr>
                        <a:t> </a:t>
                      </a:r>
                      <a:endParaRPr lang="en-US" sz="800" b="1" i="0" u="none" strike="noStrike" dirty="0" smtClean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3992081"/>
                  </a:ext>
                </a:extLst>
              </a:tr>
              <a:tr h="1926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u="none" strike="noStrike" dirty="0" smtClean="0">
                          <a:effectLst/>
                        </a:rPr>
                        <a:t>q1</a:t>
                      </a:r>
                      <a:endParaRPr 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u="none" strike="noStrike" dirty="0" smtClean="0">
                          <a:effectLst/>
                        </a:rPr>
                        <a:t>q2</a:t>
                      </a:r>
                      <a:endParaRPr 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7838978"/>
                  </a:ext>
                </a:extLst>
              </a:tr>
              <a:tr h="4334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940360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Ahşap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mobilyalar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ofisler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mutfaklar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yatak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odaları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ve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koltuklar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hariç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2B54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tr-TR" sz="1200" b="0" i="0" u="none" strike="noStrike" dirty="0" smtClean="0">
                          <a:solidFill>
                            <a:srgbClr val="002B54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200" b="0" i="0" u="none" strike="noStrike" dirty="0" smtClean="0">
                          <a:solidFill>
                            <a:srgbClr val="002B54"/>
                          </a:solidFill>
                          <a:effectLst/>
                          <a:latin typeface="Calibri" panose="020F0502020204030204" pitchFamily="34" charset="0"/>
                        </a:rPr>
                        <a:t>941</a:t>
                      </a:r>
                      <a:endParaRPr lang="en-US" sz="12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7AD6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2B54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tr-TR" sz="1200" b="0" i="0" u="none" strike="noStrike" dirty="0" smtClean="0">
                          <a:solidFill>
                            <a:srgbClr val="002B54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200" b="0" i="0" u="none" strike="noStrike" dirty="0" smtClean="0">
                          <a:solidFill>
                            <a:srgbClr val="002B54"/>
                          </a:solidFill>
                          <a:effectLst/>
                          <a:latin typeface="Calibri" panose="020F0502020204030204" pitchFamily="34" charset="0"/>
                        </a:rPr>
                        <a:t>195</a:t>
                      </a:r>
                      <a:endParaRPr lang="en-US" sz="12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7AD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748463"/>
                  </a:ext>
                </a:extLst>
              </a:tr>
              <a:tr h="3451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940350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Yatak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odaları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için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ahşap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mobilyalar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koltuklar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hariç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2B54"/>
                          </a:solidFill>
                          <a:effectLst/>
                          <a:latin typeface="Calibri" panose="020F0502020204030204" pitchFamily="34" charset="0"/>
                        </a:rPr>
                        <a:t>919</a:t>
                      </a:r>
                    </a:p>
                  </a:txBody>
                  <a:tcPr marL="9525" marR="9525" marT="9525" marB="0" anchor="b">
                    <a:solidFill>
                      <a:srgbClr val="D7AD6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2B54"/>
                          </a:solidFill>
                          <a:effectLst/>
                          <a:latin typeface="Calibri" panose="020F0502020204030204" pitchFamily="34" charset="0"/>
                        </a:rPr>
                        <a:t>775</a:t>
                      </a:r>
                    </a:p>
                  </a:txBody>
                  <a:tcPr marL="9525" marR="9525" marT="9525" marB="0" anchor="b">
                    <a:solidFill>
                      <a:srgbClr val="D7AD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813203"/>
                  </a:ext>
                </a:extLst>
              </a:tr>
              <a:tr h="4392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940390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Başka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yerde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sınıflandırılmamış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mobilya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parçaları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koltuklar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ve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tıbbi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cerrahi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dişçilik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veya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veterinerlik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hariç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2B54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9525" marR="9525" marT="9525" marB="0" anchor="b">
                    <a:solidFill>
                      <a:srgbClr val="D7AD6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2B54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9525" marR="9525" marT="9525" marB="0" anchor="b">
                    <a:solidFill>
                      <a:srgbClr val="D7AD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330299"/>
                  </a:ext>
                </a:extLst>
              </a:tr>
              <a:tr h="606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9403</a:t>
                      </a:r>
                      <a:r>
                        <a:rPr lang="tr-TR" sz="95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Mutfaklar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için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ahşap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mobilyalar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koltuklar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hariç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r>
                        <a:rPr lang="tr-TR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2B54"/>
                          </a:solidFill>
                          <a:effectLst/>
                          <a:latin typeface="Calibri" panose="020F0502020204030204" pitchFamily="34" charset="0"/>
                        </a:rPr>
                        <a:t>146</a:t>
                      </a:r>
                    </a:p>
                  </a:txBody>
                  <a:tcPr marL="9525" marR="9525" marT="9525" marB="0" anchor="b">
                    <a:solidFill>
                      <a:srgbClr val="D7AD6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2B54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9525" marR="9525" marT="9525" marB="0" anchor="b">
                    <a:solidFill>
                      <a:srgbClr val="D7AD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930480"/>
                  </a:ext>
                </a:extLst>
              </a:tr>
              <a:tr h="606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9403</a:t>
                      </a:r>
                      <a:r>
                        <a:rPr lang="tr-TR" sz="95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</a:t>
                      </a:r>
                      <a:r>
                        <a:rPr lang="en-US" sz="95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Ofisler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için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ahşap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mobilyalar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koltuklar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hariç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0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2B54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9525" marR="9525" marT="9525" marB="0" anchor="b">
                    <a:solidFill>
                      <a:srgbClr val="D7AD6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2B54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9525" marR="9525" marT="9525" marB="0" anchor="b">
                    <a:solidFill>
                      <a:srgbClr val="D7AD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614765"/>
                  </a:ext>
                </a:extLst>
              </a:tr>
              <a:tr h="4334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940320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Metal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mobilyalar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ofisler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koltuklar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ve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tıbbi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cerrahi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dişçilik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veya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veterinerlik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hariç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...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2B54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9525" marR="9525" marT="9525" marB="0" anchor="b">
                    <a:solidFill>
                      <a:srgbClr val="D7AD6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2B54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b">
                    <a:solidFill>
                      <a:srgbClr val="D7AD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267920"/>
                  </a:ext>
                </a:extLst>
              </a:tr>
              <a:tr h="4334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940310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Ofisler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için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metal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mobilyalar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koltuklar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hariç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2B54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9525" marR="9525" marT="9525" marB="0" anchor="b">
                    <a:solidFill>
                      <a:srgbClr val="D7AD6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2B54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b">
                    <a:solidFill>
                      <a:srgbClr val="D7AD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760423"/>
                  </a:ext>
                </a:extLst>
              </a:tr>
              <a:tr h="4334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940389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Baston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osier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veya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benzeri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malzemeler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dahil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olmak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üzere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diğer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kısrak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mobilyalar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bambu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hariç</a:t>
                      </a:r>
                      <a:r>
                        <a:rPr lang="en-US" sz="1000" dirty="0" smtClean="0">
                          <a:solidFill>
                            <a:srgbClr val="002B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...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2B54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marB="0" anchor="b">
                    <a:solidFill>
                      <a:srgbClr val="D7AD6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2B54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solidFill>
                      <a:srgbClr val="D7AD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9770750"/>
                  </a:ext>
                </a:extLst>
              </a:tr>
            </a:tbl>
          </a:graphicData>
        </a:graphic>
      </p:graphicFrame>
      <p:sp>
        <p:nvSpPr>
          <p:cNvPr id="4" name="Dikdörtgen 3"/>
          <p:cNvSpPr/>
          <p:nvPr/>
        </p:nvSpPr>
        <p:spPr>
          <a:xfrm>
            <a:off x="1524288" y="6475917"/>
            <a:ext cx="3835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000" dirty="0" smtClean="0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n-US" sz="1000" dirty="0" err="1" smtClean="0">
                <a:solidFill>
                  <a:schemeClr val="accent1">
                    <a:lumMod val="75000"/>
                  </a:schemeClr>
                </a:solidFill>
              </a:rPr>
              <a:t>alculations</a:t>
            </a:r>
            <a:r>
              <a:rPr lang="en-US" sz="1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based on Turkish Statistical Institute (TURKSTAT</a:t>
            </a:r>
            <a:r>
              <a:rPr lang="en-US" sz="1000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r>
              <a:rPr lang="tr-TR" sz="1000" dirty="0" smtClean="0">
                <a:solidFill>
                  <a:schemeClr val="accent1">
                    <a:lumMod val="75000"/>
                  </a:schemeClr>
                </a:solidFill>
              </a:rPr>
              <a:t> -Bin USD</a:t>
            </a:r>
            <a:endParaRPr lang="en-US" sz="1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2622731" y="475204"/>
            <a:ext cx="83982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 smtClean="0"/>
              <a:t>Örnek : Mobilya Sanayi</a:t>
            </a:r>
          </a:p>
          <a:p>
            <a:pPr algn="ctr"/>
            <a:r>
              <a:rPr lang="tr-TR" b="1" dirty="0" smtClean="0"/>
              <a:t>GTİP </a:t>
            </a:r>
            <a:r>
              <a:rPr lang="tr-TR" b="1" dirty="0" smtClean="0"/>
              <a:t>bazlı İhracat </a:t>
            </a:r>
            <a:r>
              <a:rPr lang="tr-TR" b="1" dirty="0" smtClean="0"/>
              <a:t>Tutarları </a:t>
            </a:r>
            <a:r>
              <a:rPr lang="tr-TR" b="1" dirty="0" smtClean="0"/>
              <a:t>(Bin USD) </a:t>
            </a:r>
          </a:p>
          <a:p>
            <a:pPr algn="ctr"/>
            <a:endParaRPr lang="tr-TR" b="1" dirty="0" smtClean="0"/>
          </a:p>
          <a:p>
            <a:pPr algn="ctr"/>
            <a:r>
              <a:rPr lang="en-US" b="1" dirty="0" smtClean="0"/>
              <a:t>940</a:t>
            </a:r>
            <a:r>
              <a:rPr lang="tr-TR" b="1" dirty="0"/>
              <a:t>3</a:t>
            </a:r>
            <a:r>
              <a:rPr lang="en-US" b="1" dirty="0" smtClean="0"/>
              <a:t> </a:t>
            </a:r>
            <a:r>
              <a:rPr lang="tr-TR" dirty="0" smtClean="0"/>
              <a:t>– (</a:t>
            </a:r>
            <a:r>
              <a:rPr lang="en-US" dirty="0" err="1"/>
              <a:t>Mobilya</a:t>
            </a:r>
            <a:r>
              <a:rPr lang="en-US" dirty="0"/>
              <a:t> ve </a:t>
            </a:r>
            <a:r>
              <a:rPr lang="en-US" dirty="0" err="1"/>
              <a:t>bunların</a:t>
            </a:r>
            <a:r>
              <a:rPr lang="en-US" dirty="0"/>
              <a:t> </a:t>
            </a:r>
            <a:r>
              <a:rPr lang="en-US" dirty="0" err="1"/>
              <a:t>parçaları</a:t>
            </a:r>
            <a:r>
              <a:rPr lang="en-US" dirty="0"/>
              <a:t>, </a:t>
            </a:r>
            <a:r>
              <a:rPr lang="en-US" dirty="0" err="1"/>
              <a:t>başka</a:t>
            </a:r>
            <a:r>
              <a:rPr lang="en-US" dirty="0"/>
              <a:t> </a:t>
            </a:r>
            <a:r>
              <a:rPr lang="en-US" dirty="0" err="1"/>
              <a:t>yerde</a:t>
            </a:r>
            <a:r>
              <a:rPr lang="en-US" dirty="0"/>
              <a:t> </a:t>
            </a:r>
            <a:r>
              <a:rPr lang="en-US" dirty="0" err="1"/>
              <a:t>sınıflandırılmamış</a:t>
            </a:r>
            <a:r>
              <a:rPr lang="en-US" dirty="0"/>
              <a:t> (</a:t>
            </a:r>
            <a:r>
              <a:rPr lang="en-US" dirty="0" err="1"/>
              <a:t>koltuklar</a:t>
            </a:r>
            <a:r>
              <a:rPr lang="en-US" dirty="0"/>
              <a:t> ve </a:t>
            </a:r>
            <a:r>
              <a:rPr lang="en-US" dirty="0" err="1"/>
              <a:t>tıbbi</a:t>
            </a:r>
            <a:r>
              <a:rPr lang="en-US" dirty="0"/>
              <a:t>, </a:t>
            </a:r>
            <a:r>
              <a:rPr lang="en-US" dirty="0" err="1"/>
              <a:t>cerrahi</a:t>
            </a:r>
            <a:r>
              <a:rPr lang="en-US" dirty="0"/>
              <a:t>, </a:t>
            </a:r>
            <a:r>
              <a:rPr lang="en-US" dirty="0" err="1"/>
              <a:t>dişçilik</a:t>
            </a:r>
            <a:r>
              <a:rPr lang="en-US" dirty="0"/>
              <a:t> </a:t>
            </a:r>
            <a:r>
              <a:rPr lang="en-US" dirty="0" err="1"/>
              <a:t>veya</a:t>
            </a:r>
            <a:r>
              <a:rPr lang="en-US" dirty="0"/>
              <a:t> </a:t>
            </a:r>
            <a:r>
              <a:rPr lang="en-US" dirty="0" err="1"/>
              <a:t>veterinerlik</a:t>
            </a:r>
            <a:r>
              <a:rPr lang="en-US" dirty="0"/>
              <a:t> </a:t>
            </a:r>
            <a:r>
              <a:rPr lang="en-US" dirty="0" err="1"/>
              <a:t>hariç</a:t>
            </a:r>
            <a:r>
              <a:rPr lang="en-US" dirty="0"/>
              <a:t> </a:t>
            </a:r>
            <a:r>
              <a:rPr lang="en-US" dirty="0" smtClean="0"/>
              <a:t>...</a:t>
            </a:r>
            <a:r>
              <a:rPr lang="tr-TR" dirty="0" smtClean="0"/>
              <a:t>)</a:t>
            </a:r>
          </a:p>
          <a:p>
            <a:pPr algn="ctr"/>
            <a:r>
              <a:rPr lang="tr-TR" b="1" dirty="0" smtClean="0"/>
              <a:t>2020 q1 –q2</a:t>
            </a:r>
          </a:p>
          <a:p>
            <a:pPr algn="ctr"/>
            <a:endParaRPr lang="tr-TR" dirty="0"/>
          </a:p>
          <a:p>
            <a:pPr algn="ctr"/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358063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van 5"/>
          <p:cNvSpPr txBox="1">
            <a:spLocks/>
          </p:cNvSpPr>
          <p:nvPr/>
        </p:nvSpPr>
        <p:spPr>
          <a:xfrm>
            <a:off x="1188718" y="802064"/>
            <a:ext cx="10058400" cy="827302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r-T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948267"/>
              </p:ext>
            </p:extLst>
          </p:nvPr>
        </p:nvGraphicFramePr>
        <p:xfrm>
          <a:off x="109309" y="1617857"/>
          <a:ext cx="5689061" cy="5138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4071">
                  <a:extLst>
                    <a:ext uri="{9D8B030D-6E8A-4147-A177-3AD203B41FA5}">
                      <a16:colId xmlns:a16="http://schemas.microsoft.com/office/drawing/2014/main" val="2914165847"/>
                    </a:ext>
                  </a:extLst>
                </a:gridCol>
                <a:gridCol w="2116338">
                  <a:extLst>
                    <a:ext uri="{9D8B030D-6E8A-4147-A177-3AD203B41FA5}">
                      <a16:colId xmlns:a16="http://schemas.microsoft.com/office/drawing/2014/main" val="3435659233"/>
                    </a:ext>
                  </a:extLst>
                </a:gridCol>
                <a:gridCol w="516367">
                  <a:extLst>
                    <a:ext uri="{9D8B030D-6E8A-4147-A177-3AD203B41FA5}">
                      <a16:colId xmlns:a16="http://schemas.microsoft.com/office/drawing/2014/main" val="889250842"/>
                    </a:ext>
                  </a:extLst>
                </a:gridCol>
                <a:gridCol w="1021976">
                  <a:extLst>
                    <a:ext uri="{9D8B030D-6E8A-4147-A177-3AD203B41FA5}">
                      <a16:colId xmlns:a16="http://schemas.microsoft.com/office/drawing/2014/main" val="621428594"/>
                    </a:ext>
                  </a:extLst>
                </a:gridCol>
                <a:gridCol w="1140309">
                  <a:extLst>
                    <a:ext uri="{9D8B030D-6E8A-4147-A177-3AD203B41FA5}">
                      <a16:colId xmlns:a16="http://schemas.microsoft.com/office/drawing/2014/main" val="4019272598"/>
                    </a:ext>
                  </a:extLst>
                </a:gridCol>
              </a:tblGrid>
              <a:tr h="6895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GTİP NO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ÜRÜN AÇIKLAMASI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BİRİM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İTHALAT VERGİSİ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(Import Duty)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KDV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(VAT)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extLst>
                  <a:ext uri="{0D108BD9-81ED-4DB2-BD59-A6C34878D82A}">
                    <a16:rowId xmlns:a16="http://schemas.microsoft.com/office/drawing/2014/main" val="577296606"/>
                  </a:ext>
                </a:extLst>
              </a:tr>
              <a:tr h="276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9401100000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Uçak için kullanılan türden koltuklar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U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extLst>
                  <a:ext uri="{0D108BD9-81ED-4DB2-BD59-A6C34878D82A}">
                    <a16:rowId xmlns:a16="http://schemas.microsoft.com/office/drawing/2014/main" val="1194973277"/>
                  </a:ext>
                </a:extLst>
              </a:tr>
              <a:tr h="27774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9401200000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Motorlu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taşıtlar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için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kullanılan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türden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koltuklar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U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7.5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extLst>
                  <a:ext uri="{0D108BD9-81ED-4DB2-BD59-A6C34878D82A}">
                    <a16:rowId xmlns:a16="http://schemas.microsoft.com/office/drawing/2014/main" val="2181923206"/>
                  </a:ext>
                </a:extLst>
              </a:tr>
              <a:tr h="27774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9401300000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Değişken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yükseklik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ayarlı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döner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koltuklar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U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7.5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extLst>
                  <a:ext uri="{0D108BD9-81ED-4DB2-BD59-A6C34878D82A}">
                    <a16:rowId xmlns:a16="http://schemas.microsoft.com/office/drawing/2014/main" val="2178459340"/>
                  </a:ext>
                </a:extLst>
              </a:tr>
              <a:tr h="4124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9401400000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Bahçe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koltukları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veya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kamp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ekipmanları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dışındaki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koltuklar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yatağa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dönüştürülebilir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U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extLst>
                  <a:ext uri="{0D108BD9-81ED-4DB2-BD59-A6C34878D82A}">
                    <a16:rowId xmlns:a16="http://schemas.microsoft.com/office/drawing/2014/main" val="715375106"/>
                  </a:ext>
                </a:extLst>
              </a:tr>
              <a:tr h="4124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9401510000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Kamış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kemirgen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bambu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veya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bambu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veya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rattan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benzeri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malzemelerden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koltuklar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U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7.5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extLst>
                  <a:ext uri="{0D108BD9-81ED-4DB2-BD59-A6C34878D82A}">
                    <a16:rowId xmlns:a16="http://schemas.microsoft.com/office/drawing/2014/main" val="2292176674"/>
                  </a:ext>
                </a:extLst>
              </a:tr>
              <a:tr h="1585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9401520000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Bambu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koltuklar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U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extLst>
                  <a:ext uri="{0D108BD9-81ED-4DB2-BD59-A6C34878D82A}">
                    <a16:rowId xmlns:a16="http://schemas.microsoft.com/office/drawing/2014/main" val="2444661212"/>
                  </a:ext>
                </a:extLst>
              </a:tr>
              <a:tr h="1585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9401530000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Rattan </a:t>
                      </a:r>
                      <a:r>
                        <a:rPr lang="en-US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koltuklar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U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extLst>
                  <a:ext uri="{0D108BD9-81ED-4DB2-BD59-A6C34878D82A}">
                    <a16:rowId xmlns:a16="http://schemas.microsoft.com/office/drawing/2014/main" val="3873449034"/>
                  </a:ext>
                </a:extLst>
              </a:tr>
              <a:tr h="4124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9401590000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94.01'de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belirtilmeyen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diğer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kamış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sertlik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veya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benzeri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malzemelerden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koltuklar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U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extLst>
                  <a:ext uri="{0D108BD9-81ED-4DB2-BD59-A6C34878D82A}">
                    <a16:rowId xmlns:a16="http://schemas.microsoft.com/office/drawing/2014/main" val="753569073"/>
                  </a:ext>
                </a:extLst>
              </a:tr>
              <a:tr h="27774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9401610000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Ahşap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çerçeveli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döşemeli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koltuklar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U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extLst>
                  <a:ext uri="{0D108BD9-81ED-4DB2-BD59-A6C34878D82A}">
                    <a16:rowId xmlns:a16="http://schemas.microsoft.com/office/drawing/2014/main" val="338931138"/>
                  </a:ext>
                </a:extLst>
              </a:tr>
              <a:tr h="27774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9401690000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döşemesiz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ahşap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çerçeveli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koltuklar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U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extLst>
                  <a:ext uri="{0D108BD9-81ED-4DB2-BD59-A6C34878D82A}">
                    <a16:rowId xmlns:a16="http://schemas.microsoft.com/office/drawing/2014/main" val="2188748594"/>
                  </a:ext>
                </a:extLst>
              </a:tr>
              <a:tr h="27774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9401710000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Metal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çerçeveli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döşemeli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koltuklar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U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G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extLst>
                  <a:ext uri="{0D108BD9-81ED-4DB2-BD59-A6C34878D82A}">
                    <a16:rowId xmlns:a16="http://schemas.microsoft.com/office/drawing/2014/main" val="4135028852"/>
                  </a:ext>
                </a:extLst>
              </a:tr>
              <a:tr h="27774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9401790000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Döşemesiz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metal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çerçeveli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koltuklar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U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extLst>
                  <a:ext uri="{0D108BD9-81ED-4DB2-BD59-A6C34878D82A}">
                    <a16:rowId xmlns:a16="http://schemas.microsoft.com/office/drawing/2014/main" val="3267212328"/>
                  </a:ext>
                </a:extLst>
              </a:tr>
              <a:tr h="27774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9401800000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9401 ve 9402'de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belirtilmeyen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diğer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koltuk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formları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U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extLst>
                  <a:ext uri="{0D108BD9-81ED-4DB2-BD59-A6C34878D82A}">
                    <a16:rowId xmlns:a16="http://schemas.microsoft.com/office/drawing/2014/main" val="2533498240"/>
                  </a:ext>
                </a:extLst>
              </a:tr>
              <a:tr h="1585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9401901000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Döşemeli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koltukların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parçaları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KG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7.5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extLst>
                  <a:ext uri="{0D108BD9-81ED-4DB2-BD59-A6C34878D82A}">
                    <a16:rowId xmlns:a16="http://schemas.microsoft.com/office/drawing/2014/main" val="2825392272"/>
                  </a:ext>
                </a:extLst>
              </a:tr>
              <a:tr h="1585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9401909000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Döşemesiz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koltukların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parçaları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KG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7.5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extLst>
                  <a:ext uri="{0D108BD9-81ED-4DB2-BD59-A6C34878D82A}">
                    <a16:rowId xmlns:a16="http://schemas.microsoft.com/office/drawing/2014/main" val="723357895"/>
                  </a:ext>
                </a:extLst>
              </a:tr>
            </a:tbl>
          </a:graphicData>
        </a:graphic>
      </p:graphicFrame>
      <p:sp>
        <p:nvSpPr>
          <p:cNvPr id="10" name="Dikdörtgen 9"/>
          <p:cNvSpPr/>
          <p:nvPr/>
        </p:nvSpPr>
        <p:spPr>
          <a:xfrm>
            <a:off x="1724760" y="79652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r-TR" b="1" dirty="0" smtClean="0"/>
              <a:t>İlgili </a:t>
            </a:r>
            <a:r>
              <a:rPr lang="tr-TR" b="1" dirty="0" err="1" smtClean="0"/>
              <a:t>GTİP’ler</a:t>
            </a:r>
            <a:r>
              <a:rPr lang="tr-TR" b="1" dirty="0" smtClean="0"/>
              <a:t> için Vergi Oranları </a:t>
            </a:r>
          </a:p>
          <a:p>
            <a:pPr algn="ctr"/>
            <a:endParaRPr lang="en-US" b="1" dirty="0"/>
          </a:p>
        </p:txBody>
      </p:sp>
      <p:sp>
        <p:nvSpPr>
          <p:cNvPr id="3" name="Dikdörtgen 2"/>
          <p:cNvSpPr/>
          <p:nvPr/>
        </p:nvSpPr>
        <p:spPr>
          <a:xfrm>
            <a:off x="5966858" y="6540731"/>
            <a:ext cx="28264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2"/>
              </a:rPr>
              <a:t>https://www.trade.gov.ng/tariff/search.do</a:t>
            </a:r>
            <a:endParaRPr lang="en-US" sz="12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2675" y="384456"/>
            <a:ext cx="5106526" cy="1233401"/>
          </a:xfrm>
          <a:prstGeom prst="rect">
            <a:avLst/>
          </a:prstGeom>
        </p:spPr>
      </p:pic>
      <p:graphicFrame>
        <p:nvGraphicFramePr>
          <p:cNvPr id="8" name="Tabl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421599"/>
              </p:ext>
            </p:extLst>
          </p:nvPr>
        </p:nvGraphicFramePr>
        <p:xfrm>
          <a:off x="5966858" y="1667434"/>
          <a:ext cx="5952614" cy="48732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0073">
                  <a:extLst>
                    <a:ext uri="{9D8B030D-6E8A-4147-A177-3AD203B41FA5}">
                      <a16:colId xmlns:a16="http://schemas.microsoft.com/office/drawing/2014/main" val="2914165847"/>
                    </a:ext>
                  </a:extLst>
                </a:gridCol>
                <a:gridCol w="2500209">
                  <a:extLst>
                    <a:ext uri="{9D8B030D-6E8A-4147-A177-3AD203B41FA5}">
                      <a16:colId xmlns:a16="http://schemas.microsoft.com/office/drawing/2014/main" val="3435659233"/>
                    </a:ext>
                  </a:extLst>
                </a:gridCol>
                <a:gridCol w="459452">
                  <a:extLst>
                    <a:ext uri="{9D8B030D-6E8A-4147-A177-3AD203B41FA5}">
                      <a16:colId xmlns:a16="http://schemas.microsoft.com/office/drawing/2014/main" val="889250842"/>
                    </a:ext>
                  </a:extLst>
                </a:gridCol>
                <a:gridCol w="1050177">
                  <a:extLst>
                    <a:ext uri="{9D8B030D-6E8A-4147-A177-3AD203B41FA5}">
                      <a16:colId xmlns:a16="http://schemas.microsoft.com/office/drawing/2014/main" val="621428594"/>
                    </a:ext>
                  </a:extLst>
                </a:gridCol>
                <a:gridCol w="1212703">
                  <a:extLst>
                    <a:ext uri="{9D8B030D-6E8A-4147-A177-3AD203B41FA5}">
                      <a16:colId xmlns:a16="http://schemas.microsoft.com/office/drawing/2014/main" val="4019272598"/>
                    </a:ext>
                  </a:extLst>
                </a:gridCol>
              </a:tblGrid>
              <a:tr h="8518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GTİP NO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ÜRÜN AÇIKLAMASI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BİRİM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İTHALAT VERGİSİ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(Import Duty)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KDV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(VAT)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extLst>
                  <a:ext uri="{0D108BD9-81ED-4DB2-BD59-A6C34878D82A}">
                    <a16:rowId xmlns:a16="http://schemas.microsoft.com/office/drawing/2014/main" val="577296606"/>
                  </a:ext>
                </a:extLst>
              </a:tr>
              <a:tr h="22566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9403100000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Ofislerde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kullanılan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türde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metal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mobilyalar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extLst>
                  <a:ext uri="{0D108BD9-81ED-4DB2-BD59-A6C34878D82A}">
                    <a16:rowId xmlns:a16="http://schemas.microsoft.com/office/drawing/2014/main" val="1194973277"/>
                  </a:ext>
                </a:extLst>
              </a:tr>
              <a:tr h="2536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9403200000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ofislerde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kullanılmayan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diğer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metal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mobilyalar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extLst>
                  <a:ext uri="{0D108BD9-81ED-4DB2-BD59-A6C34878D82A}">
                    <a16:rowId xmlns:a16="http://schemas.microsoft.com/office/drawing/2014/main" val="2181923206"/>
                  </a:ext>
                </a:extLst>
              </a:tr>
              <a:tr h="22566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9403300000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Ofislerde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kullanılan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türde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ahşap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mobilyalar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extLst>
                  <a:ext uri="{0D108BD9-81ED-4DB2-BD59-A6C34878D82A}">
                    <a16:rowId xmlns:a16="http://schemas.microsoft.com/office/drawing/2014/main" val="2178459340"/>
                  </a:ext>
                </a:extLst>
              </a:tr>
              <a:tr h="39540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9403400000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Mutfakta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kullanılan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türde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ahşap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mobilyalar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extLst>
                  <a:ext uri="{0D108BD9-81ED-4DB2-BD59-A6C34878D82A}">
                    <a16:rowId xmlns:a16="http://schemas.microsoft.com/office/drawing/2014/main" val="715375106"/>
                  </a:ext>
                </a:extLst>
              </a:tr>
              <a:tr h="39540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9403500000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Mutfakta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kullanılan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türde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ahşap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mobilyalar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extLst>
                  <a:ext uri="{0D108BD9-81ED-4DB2-BD59-A6C34878D82A}">
                    <a16:rowId xmlns:a16="http://schemas.microsoft.com/office/drawing/2014/main" val="2292176674"/>
                  </a:ext>
                </a:extLst>
              </a:tr>
              <a:tr h="33485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9403600000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Other wooden furniture not specified in 94.03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extLst>
                  <a:ext uri="{0D108BD9-81ED-4DB2-BD59-A6C34878D82A}">
                    <a16:rowId xmlns:a16="http://schemas.microsoft.com/office/drawing/2014/main" val="2444661212"/>
                  </a:ext>
                </a:extLst>
              </a:tr>
              <a:tr h="22566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9403701000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Yürüteç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extLst>
                  <a:ext uri="{0D108BD9-81ED-4DB2-BD59-A6C34878D82A}">
                    <a16:rowId xmlns:a16="http://schemas.microsoft.com/office/drawing/2014/main" val="3873449034"/>
                  </a:ext>
                </a:extLst>
              </a:tr>
              <a:tr h="39540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9403709000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Diğer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plastik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mobilyalar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extLst>
                  <a:ext uri="{0D108BD9-81ED-4DB2-BD59-A6C34878D82A}">
                    <a16:rowId xmlns:a16="http://schemas.microsoft.com/office/drawing/2014/main" val="753569073"/>
                  </a:ext>
                </a:extLst>
              </a:tr>
              <a:tr h="22566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9403810000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Bambu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veya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hintkamışından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mobilyalar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extLst>
                  <a:ext uri="{0D108BD9-81ED-4DB2-BD59-A6C34878D82A}">
                    <a16:rowId xmlns:a16="http://schemas.microsoft.com/office/drawing/2014/main" val="338931138"/>
                  </a:ext>
                </a:extLst>
              </a:tr>
              <a:tr h="22566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9403820000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Bambu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mobilya</a:t>
                      </a:r>
                      <a:endParaRPr lang="en-US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extLst>
                  <a:ext uri="{0D108BD9-81ED-4DB2-BD59-A6C34878D82A}">
                    <a16:rowId xmlns:a16="http://schemas.microsoft.com/office/drawing/2014/main" val="2188748594"/>
                  </a:ext>
                </a:extLst>
              </a:tr>
              <a:tr h="22566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9403830000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Rattan </a:t>
                      </a:r>
                      <a:r>
                        <a:rPr lang="en-US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mobilya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G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extLst>
                  <a:ext uri="{0D108BD9-81ED-4DB2-BD59-A6C34878D82A}">
                    <a16:rowId xmlns:a16="http://schemas.microsoft.com/office/drawing/2014/main" val="4135028852"/>
                  </a:ext>
                </a:extLst>
              </a:tr>
              <a:tr h="33485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9403890000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Kamış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sert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benzeri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malzemelerden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yapılmış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mobilyalar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extLst>
                  <a:ext uri="{0D108BD9-81ED-4DB2-BD59-A6C34878D82A}">
                    <a16:rowId xmlns:a16="http://schemas.microsoft.com/office/drawing/2014/main" val="3267212328"/>
                  </a:ext>
                </a:extLst>
              </a:tr>
              <a:tr h="49721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9403900000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Baston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ahşap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bambu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veya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benzeri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malzemeler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dahil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olmak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üzere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diğer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malzemelerden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yapılmış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Mobilya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Parçaları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7.5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6" marR="43266" marT="0" marB="0"/>
                </a:tc>
                <a:extLst>
                  <a:ext uri="{0D108BD9-81ED-4DB2-BD59-A6C34878D82A}">
                    <a16:rowId xmlns:a16="http://schemas.microsoft.com/office/drawing/2014/main" val="25334982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483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van 5"/>
          <p:cNvSpPr txBox="1">
            <a:spLocks/>
          </p:cNvSpPr>
          <p:nvPr/>
        </p:nvSpPr>
        <p:spPr>
          <a:xfrm>
            <a:off x="1188718" y="802064"/>
            <a:ext cx="10058400" cy="827302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r-T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3657713" y="1084594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1000" dirty="0" err="1">
                <a:solidFill>
                  <a:srgbClr val="002B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Ahşap</a:t>
            </a:r>
            <a:r>
              <a:rPr lang="en-US" sz="1000" dirty="0">
                <a:solidFill>
                  <a:srgbClr val="002B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2B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mobilyalar</a:t>
            </a:r>
            <a:r>
              <a:rPr lang="en-US" sz="1000" dirty="0">
                <a:solidFill>
                  <a:srgbClr val="002B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000" dirty="0" err="1">
                <a:solidFill>
                  <a:srgbClr val="002B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ofisler</a:t>
            </a:r>
            <a:r>
              <a:rPr lang="en-US" sz="1000" dirty="0">
                <a:solidFill>
                  <a:srgbClr val="002B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000" dirty="0" err="1">
                <a:solidFill>
                  <a:srgbClr val="002B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mutfaklar</a:t>
            </a:r>
            <a:r>
              <a:rPr lang="en-US" sz="1000" dirty="0">
                <a:solidFill>
                  <a:srgbClr val="002B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000" dirty="0" err="1">
                <a:solidFill>
                  <a:srgbClr val="002B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yatak</a:t>
            </a:r>
            <a:r>
              <a:rPr lang="en-US" sz="1000" dirty="0">
                <a:solidFill>
                  <a:srgbClr val="002B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2B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odaları</a:t>
            </a:r>
            <a:r>
              <a:rPr lang="en-US" sz="1000" dirty="0">
                <a:solidFill>
                  <a:srgbClr val="002B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ve </a:t>
            </a:r>
            <a:r>
              <a:rPr lang="en-US" sz="1000" dirty="0" err="1">
                <a:solidFill>
                  <a:srgbClr val="002B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koltuklar</a:t>
            </a:r>
            <a:r>
              <a:rPr lang="en-US" sz="1000" dirty="0">
                <a:solidFill>
                  <a:srgbClr val="002B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2B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hariç</a:t>
            </a:r>
            <a:r>
              <a:rPr lang="en-US" sz="1000" dirty="0">
                <a:solidFill>
                  <a:srgbClr val="002B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2339901" y="72899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r-TR" b="1" dirty="0" smtClean="0"/>
              <a:t>GTİP 940360 Örneği </a:t>
            </a:r>
          </a:p>
          <a:p>
            <a:pPr algn="ctr"/>
            <a:endParaRPr lang="en-US" b="1" dirty="0"/>
          </a:p>
        </p:txBody>
      </p:sp>
      <p:sp>
        <p:nvSpPr>
          <p:cNvPr id="8" name="Dikdörtgen 7"/>
          <p:cNvSpPr/>
          <p:nvPr/>
        </p:nvSpPr>
        <p:spPr>
          <a:xfrm>
            <a:off x="332509" y="568010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CISS-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Kapsamlı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İthalat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Denetleme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Şeması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NAC-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Ulusal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Otomotiv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Konseyi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-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Yeni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araç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ücretleri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için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ELTS- 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ECOWAS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Ticari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Serbestleştirme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Programı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(</a:t>
            </a:r>
            <a:r>
              <a:rPr lang="en-US" sz="12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tr-TR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</a:t>
            </a:r>
            <a:r>
              <a:rPr lang="en-US" sz="12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SUR- SURCHAGE (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Kredi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Kartları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Çekler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Banka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Kartları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endParaRPr lang="en-US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332509" y="5271420"/>
            <a:ext cx="44446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2"/>
              </a:rPr>
              <a:t>http://</a:t>
            </a:r>
            <a:r>
              <a:rPr lang="en-US" sz="1400" dirty="0" smtClean="0">
                <a:hlinkClick r:id="rId2"/>
              </a:rPr>
              <a:t>www.hs.codes/Import?pid=940300000080&amp;level=4</a:t>
            </a:r>
            <a:r>
              <a:rPr lang="tr-TR" sz="1400" dirty="0" smtClean="0"/>
              <a:t> </a:t>
            </a:r>
            <a:endParaRPr lang="en-US" sz="1400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63" y="1622102"/>
            <a:ext cx="7734749" cy="3557172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4387" y="1629366"/>
            <a:ext cx="3380386" cy="354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1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van 5"/>
          <p:cNvSpPr txBox="1">
            <a:spLocks/>
          </p:cNvSpPr>
          <p:nvPr/>
        </p:nvSpPr>
        <p:spPr>
          <a:xfrm>
            <a:off x="1188718" y="802064"/>
            <a:ext cx="10058400" cy="827302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GENEL BİLGİLER</a:t>
            </a:r>
            <a:endParaRPr lang="tr-T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188718" y="2405534"/>
            <a:ext cx="883145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-Dünyanın </a:t>
            </a:r>
            <a:r>
              <a:rPr lang="tr-TR" dirty="0"/>
              <a:t>en büyük 12. petrol üreticisi, 8. büyük ihracatçısı ve ispatlanmış rezerv anlamında 10. büyük </a:t>
            </a:r>
            <a:r>
              <a:rPr lang="tr-TR" dirty="0" smtClean="0"/>
              <a:t>ülkesidir.</a:t>
            </a:r>
            <a:endParaRPr lang="tr-TR" dirty="0"/>
          </a:p>
          <a:p>
            <a:endParaRPr lang="tr-TR" dirty="0"/>
          </a:p>
          <a:p>
            <a:r>
              <a:rPr lang="tr-TR" dirty="0" smtClean="0"/>
              <a:t>-OPEC’in </a:t>
            </a:r>
            <a:r>
              <a:rPr lang="tr-TR" dirty="0"/>
              <a:t>2018 verilerine göre, ülkenin kanıtlanmış petrol rezervleri 36,9 milyar varildir. Bu durum, Nijerya’yı Afrika’da Libya’dan (48,3 milyar varil) sonraki en büyük petrol rezervine sahip </a:t>
            </a:r>
            <a:r>
              <a:rPr lang="tr-TR" dirty="0" smtClean="0"/>
              <a:t>ülke yapmaktadır. </a:t>
            </a:r>
          </a:p>
          <a:p>
            <a:endParaRPr lang="tr-TR" dirty="0"/>
          </a:p>
          <a:p>
            <a:r>
              <a:rPr lang="tr-TR" dirty="0" smtClean="0"/>
              <a:t>-Dünya Yoksulluk endeksine göre ülke nüfusunun yarısı günlük 2$ ücret seviyesinin altında yaşamaktadır. Dünya nüfusuna göre bu oran %14,5 seviyesindedir. </a:t>
            </a:r>
          </a:p>
          <a:p>
            <a:endParaRPr lang="tr-TR" dirty="0"/>
          </a:p>
          <a:p>
            <a:r>
              <a:rPr lang="tr-TR" dirty="0" smtClean="0"/>
              <a:t>-İş </a:t>
            </a:r>
            <a:r>
              <a:rPr lang="tr-TR" dirty="0"/>
              <a:t>yapma kolaylığı bakımından Dünya Bankası tarafından yayımlanan “</a:t>
            </a:r>
            <a:r>
              <a:rPr lang="tr-TR" dirty="0" err="1"/>
              <a:t>Doing</a:t>
            </a:r>
            <a:r>
              <a:rPr lang="tr-TR" dirty="0"/>
              <a:t> Business 2020 </a:t>
            </a:r>
            <a:r>
              <a:rPr lang="tr-TR" dirty="0" err="1"/>
              <a:t>Raporu”na</a:t>
            </a:r>
            <a:r>
              <a:rPr lang="tr-TR" dirty="0"/>
              <a:t> göre 190 ülke arasında 131. sıraya </a:t>
            </a:r>
            <a:r>
              <a:rPr lang="tr-TR" dirty="0" smtClean="0"/>
              <a:t>yerleşmiştir.</a:t>
            </a:r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365469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van 5"/>
          <p:cNvSpPr txBox="1">
            <a:spLocks/>
          </p:cNvSpPr>
          <p:nvPr/>
        </p:nvSpPr>
        <p:spPr>
          <a:xfrm>
            <a:off x="1188718" y="802064"/>
            <a:ext cx="10058400" cy="827302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r-T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723900" y="6430441"/>
            <a:ext cx="28841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2"/>
              </a:rPr>
              <a:t>http://www.hs.codes/DutyCalculator</a:t>
            </a:r>
            <a:endParaRPr lang="en-US" sz="1400" dirty="0"/>
          </a:p>
        </p:txBody>
      </p:sp>
      <p:sp>
        <p:nvSpPr>
          <p:cNvPr id="7" name="Dikdörtgen 6"/>
          <p:cNvSpPr/>
          <p:nvPr/>
        </p:nvSpPr>
        <p:spPr>
          <a:xfrm>
            <a:off x="3004919" y="70485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r-TR" b="1" dirty="0" smtClean="0"/>
              <a:t>GTİP </a:t>
            </a:r>
            <a:r>
              <a:rPr lang="tr-TR" b="1" dirty="0"/>
              <a:t>940360 </a:t>
            </a:r>
            <a:r>
              <a:rPr lang="tr-TR" b="1" dirty="0" smtClean="0"/>
              <a:t>Örneği </a:t>
            </a:r>
          </a:p>
          <a:p>
            <a:pPr algn="ctr"/>
            <a:endParaRPr lang="en-US" b="1" dirty="0"/>
          </a:p>
        </p:txBody>
      </p:sp>
      <p:sp>
        <p:nvSpPr>
          <p:cNvPr id="8" name="Dikdörtgen 7"/>
          <p:cNvSpPr/>
          <p:nvPr/>
        </p:nvSpPr>
        <p:spPr>
          <a:xfrm>
            <a:off x="10520637" y="6430441"/>
            <a:ext cx="7264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 smtClean="0"/>
              <a:t>5.648 $</a:t>
            </a:r>
            <a:endParaRPr lang="en-US" sz="14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1726579"/>
            <a:ext cx="10744200" cy="470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7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van 5"/>
          <p:cNvSpPr txBox="1">
            <a:spLocks/>
          </p:cNvSpPr>
          <p:nvPr/>
        </p:nvSpPr>
        <p:spPr>
          <a:xfrm>
            <a:off x="1188718" y="802064"/>
            <a:ext cx="10058400" cy="827302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r-T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914400" y="6067091"/>
            <a:ext cx="36153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2"/>
              </a:rPr>
              <a:t>https://www.trade.gov.ng/help/tariff/home.do</a:t>
            </a:r>
            <a:endParaRPr lang="en-US" sz="1400" dirty="0"/>
          </a:p>
        </p:txBody>
      </p:sp>
      <p:sp>
        <p:nvSpPr>
          <p:cNvPr id="5" name="Dikdörtgen 4"/>
          <p:cNvSpPr/>
          <p:nvPr/>
        </p:nvSpPr>
        <p:spPr>
          <a:xfrm>
            <a:off x="4539258" y="1289129"/>
            <a:ext cx="3357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b="1" dirty="0" smtClean="0"/>
              <a:t>Bazı </a:t>
            </a:r>
            <a:r>
              <a:rPr lang="tr-TR" b="1" dirty="0" err="1" smtClean="0"/>
              <a:t>GTİP’ler</a:t>
            </a:r>
            <a:r>
              <a:rPr lang="tr-TR" b="1" dirty="0" smtClean="0"/>
              <a:t> için istenen evraklar</a:t>
            </a:r>
            <a:endParaRPr lang="tr-TR" b="1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658461"/>
            <a:ext cx="9525000" cy="440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5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van 5"/>
          <p:cNvSpPr txBox="1">
            <a:spLocks/>
          </p:cNvSpPr>
          <p:nvPr/>
        </p:nvSpPr>
        <p:spPr>
          <a:xfrm>
            <a:off x="1188718" y="802064"/>
            <a:ext cx="10058400" cy="827302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r-T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660" y="1628180"/>
            <a:ext cx="4914243" cy="446505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431916" y="6093229"/>
            <a:ext cx="39586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3"/>
              </a:rPr>
              <a:t>https://www.trade.gov.ng/son/simulation/home.do</a:t>
            </a:r>
            <a:endParaRPr lang="en-US" sz="1400" dirty="0"/>
          </a:p>
        </p:txBody>
      </p:sp>
      <p:sp>
        <p:nvSpPr>
          <p:cNvPr id="7" name="Dikdörtgen 6"/>
          <p:cNvSpPr/>
          <p:nvPr/>
        </p:nvSpPr>
        <p:spPr>
          <a:xfrm>
            <a:off x="3004919" y="70485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r-TR" b="1" dirty="0" smtClean="0"/>
              <a:t>Nijerya Standartlar Kurumu (SON) tarafından istenen </a:t>
            </a:r>
            <a:r>
              <a:rPr lang="tr-TR" b="1" dirty="0" err="1" smtClean="0"/>
              <a:t>dökümanlar</a:t>
            </a:r>
            <a:r>
              <a:rPr lang="tr-TR" b="1" dirty="0" smtClean="0"/>
              <a:t> ve izin formları</a:t>
            </a:r>
          </a:p>
          <a:p>
            <a:pPr algn="ctr"/>
            <a:endParaRPr lang="en-US" b="1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85" y="1628180"/>
            <a:ext cx="6774575" cy="446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7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van 5"/>
          <p:cNvSpPr txBox="1">
            <a:spLocks/>
          </p:cNvSpPr>
          <p:nvPr/>
        </p:nvSpPr>
        <p:spPr>
          <a:xfrm>
            <a:off x="1188718" y="802064"/>
            <a:ext cx="10058400" cy="827302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r-T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313343"/>
              </p:ext>
            </p:extLst>
          </p:nvPr>
        </p:nvGraphicFramePr>
        <p:xfrm>
          <a:off x="909493" y="2350971"/>
          <a:ext cx="9872114" cy="23290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34757">
                  <a:extLst>
                    <a:ext uri="{9D8B030D-6E8A-4147-A177-3AD203B41FA5}">
                      <a16:colId xmlns:a16="http://schemas.microsoft.com/office/drawing/2014/main" val="1316241963"/>
                    </a:ext>
                  </a:extLst>
                </a:gridCol>
                <a:gridCol w="1699110">
                  <a:extLst>
                    <a:ext uri="{9D8B030D-6E8A-4147-A177-3AD203B41FA5}">
                      <a16:colId xmlns:a16="http://schemas.microsoft.com/office/drawing/2014/main" val="1030647199"/>
                    </a:ext>
                  </a:extLst>
                </a:gridCol>
                <a:gridCol w="1357511">
                  <a:extLst>
                    <a:ext uri="{9D8B030D-6E8A-4147-A177-3AD203B41FA5}">
                      <a16:colId xmlns:a16="http://schemas.microsoft.com/office/drawing/2014/main" val="2410422496"/>
                    </a:ext>
                  </a:extLst>
                </a:gridCol>
                <a:gridCol w="1387989">
                  <a:extLst>
                    <a:ext uri="{9D8B030D-6E8A-4147-A177-3AD203B41FA5}">
                      <a16:colId xmlns:a16="http://schemas.microsoft.com/office/drawing/2014/main" val="2098090759"/>
                    </a:ext>
                  </a:extLst>
                </a:gridCol>
                <a:gridCol w="1292747">
                  <a:extLst>
                    <a:ext uri="{9D8B030D-6E8A-4147-A177-3AD203B41FA5}">
                      <a16:colId xmlns:a16="http://schemas.microsoft.com/office/drawing/2014/main" val="1467014344"/>
                    </a:ext>
                  </a:extLst>
                </a:gridCol>
              </a:tblGrid>
              <a:tr h="6763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Kargo Tipi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Konteyner Cinsi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İthalat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Tutarı</a:t>
                      </a:r>
                      <a:r>
                        <a:rPr lang="en-US" sz="1100" dirty="0">
                          <a:effectLst/>
                        </a:rPr>
                        <a:t> $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İhracat Tutarı $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Birim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9461676"/>
                  </a:ext>
                </a:extLst>
              </a:tr>
              <a:tr h="3305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Platform/Konyetner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 ft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2.500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1.300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Adet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8406811"/>
                  </a:ext>
                </a:extLst>
              </a:tr>
              <a:tr h="3305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Tehlikeli Atık Konteyner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 ft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5.200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2.500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Adet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65266247"/>
                  </a:ext>
                </a:extLst>
              </a:tr>
              <a:tr h="3305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ISO Tank Konteyner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 ft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3.900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1.875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Adet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892309"/>
                  </a:ext>
                </a:extLst>
              </a:tr>
              <a:tr h="3305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Soğuk hava Konteyner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 ft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5.200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2.500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Adet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4271244"/>
                  </a:ext>
                </a:extLst>
              </a:tr>
              <a:tr h="3305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Genel Kargo/Toplu halde (Bulk)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-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/</a:t>
                      </a:r>
                      <a:r>
                        <a:rPr lang="en-US" sz="1100" dirty="0" err="1">
                          <a:effectLst/>
                        </a:rPr>
                        <a:t>mt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1182831"/>
                  </a:ext>
                </a:extLst>
              </a:tr>
            </a:tbl>
          </a:graphicData>
        </a:graphic>
      </p:graphicFrame>
      <p:sp>
        <p:nvSpPr>
          <p:cNvPr id="10" name="Dikdörtgen 9"/>
          <p:cNvSpPr/>
          <p:nvPr/>
        </p:nvSpPr>
        <p:spPr>
          <a:xfrm>
            <a:off x="4349050" y="1544418"/>
            <a:ext cx="2992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/>
              <a:t>Nakliye Fiyatları (Türkiye için)</a:t>
            </a:r>
            <a:endParaRPr lang="en-US" b="1" dirty="0"/>
          </a:p>
        </p:txBody>
      </p:sp>
      <p:sp>
        <p:nvSpPr>
          <p:cNvPr id="8" name="Dikdörtgen 7"/>
          <p:cNvSpPr/>
          <p:nvPr/>
        </p:nvSpPr>
        <p:spPr>
          <a:xfrm>
            <a:off x="909493" y="4879498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hlinkClick r:id="rId2"/>
              </a:rPr>
              <a:t>http://www.nigeriatradehub.gov.ng/Useful-Tools/Freight-Rates-Tool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4926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van 5"/>
          <p:cNvSpPr txBox="1">
            <a:spLocks/>
          </p:cNvSpPr>
          <p:nvPr/>
        </p:nvSpPr>
        <p:spPr>
          <a:xfrm>
            <a:off x="1188718" y="802064"/>
            <a:ext cx="10058400" cy="827302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r-T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72" y="1768717"/>
            <a:ext cx="6658494" cy="4289297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764772" y="6058014"/>
            <a:ext cx="1940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3"/>
              </a:rPr>
              <a:t>https://customs.gov.ng</a:t>
            </a:r>
            <a:r>
              <a:rPr lang="en-US" sz="1400" dirty="0" smtClean="0">
                <a:hlinkClick r:id="rId3"/>
              </a:rPr>
              <a:t>/</a:t>
            </a:r>
            <a:endParaRPr lang="en-US" sz="1400" dirty="0"/>
          </a:p>
        </p:txBody>
      </p:sp>
      <p:sp>
        <p:nvSpPr>
          <p:cNvPr id="3" name="Dikdörtgen 2"/>
          <p:cNvSpPr/>
          <p:nvPr/>
        </p:nvSpPr>
        <p:spPr>
          <a:xfrm>
            <a:off x="7723678" y="1444700"/>
            <a:ext cx="3876959" cy="3043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sz="12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İthalatı yasak olan ürünler: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tr-TR" sz="12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Ör: </a:t>
            </a:r>
            <a:r>
              <a:rPr lang="tr-TR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İçecek şirketleri </a:t>
            </a:r>
            <a:r>
              <a:rPr lang="tr-TR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tarafından içeceklerin paketlenmesinde kullanılan her türlü 150mls (0.15 litreyi) aşan kapasiteli içi boş Cam Şişeler - HS Kodu 7010.9021.29 ve </a:t>
            </a:r>
            <a:r>
              <a:rPr lang="tr-TR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7010.9031.00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tr-TR" sz="1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-Dondurulmuş </a:t>
            </a:r>
            <a:r>
              <a:rPr lang="tr-TR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Kümes Hayvanları dahil Canlı veya Ölü </a:t>
            </a:r>
            <a:r>
              <a:rPr lang="tr-TR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Kuşlar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-Domuz </a:t>
            </a:r>
            <a:r>
              <a:rPr lang="tr-TR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Eti, Sığır </a:t>
            </a:r>
            <a:r>
              <a:rPr lang="tr-TR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Eti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-Torbalı Çimento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-Kakao </a:t>
            </a:r>
            <a:r>
              <a:rPr lang="tr-TR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Yağı, Toz ve </a:t>
            </a:r>
            <a:r>
              <a:rPr lang="tr-TR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Kek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-Spagetti </a:t>
            </a:r>
            <a:r>
              <a:rPr lang="tr-TR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tr-TR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Erişte…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tr-TR" sz="12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u="sng" dirty="0" smtClean="0">
                <a:hlinkClick r:id="rId4"/>
              </a:rPr>
              <a:t>https</a:t>
            </a:r>
            <a:r>
              <a:rPr lang="en-US" sz="1200" u="sng" dirty="0">
                <a:hlinkClick r:id="rId4"/>
              </a:rPr>
              <a:t>://customs.gov.ng/?page_id=3075</a:t>
            </a:r>
            <a:endParaRPr lang="en-US" sz="1200" u="sng" dirty="0"/>
          </a:p>
        </p:txBody>
      </p:sp>
      <p:sp>
        <p:nvSpPr>
          <p:cNvPr id="4" name="Dikdörtgen 3"/>
          <p:cNvSpPr/>
          <p:nvPr/>
        </p:nvSpPr>
        <p:spPr>
          <a:xfrm>
            <a:off x="7723678" y="4488354"/>
            <a:ext cx="38769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İthalatı </a:t>
            </a:r>
            <a:r>
              <a:rPr lang="tr-TR" sz="12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kesinlikle yasaklamış </a:t>
            </a:r>
            <a:r>
              <a:rPr lang="tr-TR" sz="12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ürünler: </a:t>
            </a:r>
            <a:endParaRPr lang="tr-TR" sz="1200" b="1" u="sng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tr-TR" sz="1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tr-TR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-Nükleer </a:t>
            </a:r>
            <a:r>
              <a:rPr lang="tr-TR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Sanayi atıkları ve diğer Zehirli atıklar Hava </a:t>
            </a:r>
            <a:r>
              <a:rPr lang="tr-TR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Tabancaları</a:t>
            </a:r>
          </a:p>
          <a:p>
            <a:r>
              <a:rPr lang="tr-TR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-İkinci </a:t>
            </a:r>
            <a:r>
              <a:rPr lang="tr-TR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tr-TR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giysiler…</a:t>
            </a:r>
          </a:p>
          <a:p>
            <a:endParaRPr lang="tr-TR" sz="1200" b="1" dirty="0">
              <a:latin typeface="Times New Roman" panose="02020603050405020304" pitchFamily="18" charset="0"/>
              <a:cs typeface="Times New Roman" panose="02020603050405020304" pitchFamily="18" charset="0"/>
              <a:hlinkClick r:id="rId4"/>
            </a:endParaRPr>
          </a:p>
          <a:p>
            <a:endParaRPr lang="tr-TR" sz="1200" dirty="0">
              <a:hlinkClick r:id="rId4"/>
            </a:endParaRPr>
          </a:p>
          <a:p>
            <a:r>
              <a:rPr lang="en-US" sz="1200" dirty="0">
                <a:hlinkClick r:id="rId5"/>
              </a:rPr>
              <a:t>https://web2.customs.gov.ng/?page_id=3077</a:t>
            </a:r>
            <a:endParaRPr lang="en-US" sz="1200" dirty="0"/>
          </a:p>
        </p:txBody>
      </p:sp>
      <p:sp>
        <p:nvSpPr>
          <p:cNvPr id="10" name="Dikdörtgen 9"/>
          <p:cNvSpPr/>
          <p:nvPr/>
        </p:nvSpPr>
        <p:spPr>
          <a:xfrm>
            <a:off x="4851180" y="846383"/>
            <a:ext cx="2058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/>
              <a:t>Yasaklı olan ürünler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3186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van 5"/>
          <p:cNvSpPr txBox="1">
            <a:spLocks/>
          </p:cNvSpPr>
          <p:nvPr/>
        </p:nvSpPr>
        <p:spPr>
          <a:xfrm>
            <a:off x="1188718" y="802064"/>
            <a:ext cx="10058400" cy="827302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r-T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7315200" y="1750485"/>
            <a:ext cx="2144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2"/>
              </a:rPr>
              <a:t>https://www.trade.gov.ng/</a:t>
            </a:r>
            <a:endParaRPr lang="en-US" sz="1400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656" y="2169622"/>
            <a:ext cx="4596938" cy="4123113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349" y="2169622"/>
            <a:ext cx="5336769" cy="4123113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1567314" y="1750485"/>
            <a:ext cx="28610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5"/>
              </a:rPr>
              <a:t>http://www.nigeriatradehub.gov.ng/</a:t>
            </a:r>
            <a:endParaRPr lang="en-US" sz="1400" dirty="0"/>
          </a:p>
        </p:txBody>
      </p:sp>
      <p:sp>
        <p:nvSpPr>
          <p:cNvPr id="10" name="Dikdörtgen 9"/>
          <p:cNvSpPr/>
          <p:nvPr/>
        </p:nvSpPr>
        <p:spPr>
          <a:xfrm>
            <a:off x="4851180" y="846383"/>
            <a:ext cx="2118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/>
              <a:t>Tek Pencere Sistemi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8612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van 5"/>
          <p:cNvSpPr txBox="1">
            <a:spLocks/>
          </p:cNvSpPr>
          <p:nvPr/>
        </p:nvSpPr>
        <p:spPr>
          <a:xfrm>
            <a:off x="1188718" y="802064"/>
            <a:ext cx="10058400" cy="827302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r-T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1618212" y="1887702"/>
            <a:ext cx="6096000" cy="45638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NCS: Nigeria Customs Service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Address :  Nigeria Customs Service </a:t>
            </a:r>
            <a:r>
              <a:rPr lang="en-US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Headquarters,Abidjan</a:t>
            </a: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Street,Wuse</a:t>
            </a: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P.M.B. 26,Zone 3,Abuja - FCT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Email : info@customs.gov.ng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pro@customs.gov.ng 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Phone : +234 9 5234694 , +234 803 307 3501, 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Fax : 09 5234694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Web: </a:t>
            </a:r>
            <a:r>
              <a:rPr lang="en-US" sz="8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https://customs.gov.ng/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NAFDAC: National Agency for Food and Drug Administration and Control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Address : Plot 2032 Olusegun </a:t>
            </a:r>
            <a:r>
              <a:rPr lang="en-US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Obsanjo</a:t>
            </a: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Way,Wuse</a:t>
            </a: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Zone 7,Abuja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Phone : +234 9-6718008, +234 9-5240996, +2348036022160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Email : </a:t>
            </a:r>
            <a:r>
              <a:rPr lang="en-US" sz="8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nafdac@nafdac.gov.ng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https://www.nafdac.gov.ng/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SON: The Standards </a:t>
            </a:r>
            <a:r>
              <a:rPr lang="en-US" sz="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Organisation</a:t>
            </a:r>
            <a:r>
              <a:rPr lang="en-US" sz="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Nigeria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Address :  Corporate Headquarters, Standards </a:t>
            </a:r>
            <a:r>
              <a:rPr lang="en-US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Organisation</a:t>
            </a: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Nigeria, </a:t>
            </a:r>
            <a:r>
              <a:rPr lang="en-US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Lome</a:t>
            </a: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Crescent </a:t>
            </a:r>
            <a:r>
              <a:rPr lang="en-US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Wuse</a:t>
            </a: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Zone 7 Abuja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Lagos Operation Office No 13/14 Victoria </a:t>
            </a:r>
            <a:r>
              <a:rPr lang="en-US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Arobieke</a:t>
            </a: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Street Off Admiralty Way </a:t>
            </a:r>
            <a:r>
              <a:rPr lang="en-US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Lekki</a:t>
            </a: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Peninsula Phase 1 Lagos 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Tel: +2348035870442, +2347056990099, +2348002255766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Email : info@son.gov.ng 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Web : </a:t>
            </a:r>
            <a:r>
              <a:rPr lang="en-US" sz="8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http://www.son.gov.ng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CBN: Central Bank of Nigeria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Address : Plot 33, </a:t>
            </a:r>
            <a:r>
              <a:rPr lang="en-US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Abubakar</a:t>
            </a: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Tafawa Balewa </a:t>
            </a:r>
            <a:r>
              <a:rPr lang="en-US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Way,CBD,Cadastral</a:t>
            </a: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Zone,Abuja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Phone : +234 946239701-02, +234946238900, +2347080651503, +2348080401979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Email : </a:t>
            </a:r>
            <a:r>
              <a:rPr lang="en-US" sz="8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info@cbn.gov.ng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https://www.cbn.gov.ng/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NBS: National Bureau of Statistics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Address :Plot 762, Independence </a:t>
            </a:r>
            <a:r>
              <a:rPr lang="en-US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Avenue,Central</a:t>
            </a: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Business </a:t>
            </a:r>
            <a:r>
              <a:rPr lang="en-US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District,Abuja</a:t>
            </a: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Email : feedback@nigerianstat.gov.ng 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Phone : +234 8037051701, +2348033865388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Web: </a:t>
            </a:r>
            <a:r>
              <a:rPr lang="en-US" sz="8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https://nigerianstat.gov.ng/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6614158" y="1752792"/>
            <a:ext cx="6096000" cy="48336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FIRS: Federal Inland Revenue Service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Address : 15, </a:t>
            </a:r>
            <a:r>
              <a:rPr lang="en-US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Sokode</a:t>
            </a: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Cresent</a:t>
            </a: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Wuse</a:t>
            </a: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Zone 5, Abuja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Phone : +234 8159490002, +234 8159490007 , +2348037453286, +2348036755052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Email : </a:t>
            </a:r>
            <a:r>
              <a:rPr lang="en-US" sz="8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enquiries@firs.gov.ng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Web: </a:t>
            </a:r>
            <a:r>
              <a:rPr lang="en-US" sz="8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https://www.firs.gov.ng/SiteApplication/Home/Home.aspx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NESREA: The National Environmental Standards and Regulations Enforcement Agency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Address : N0 4 Oro-Ago </a:t>
            </a:r>
            <a:r>
              <a:rPr lang="en-US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Street,Off</a:t>
            </a: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Mohammed </a:t>
            </a:r>
            <a:r>
              <a:rPr lang="en-US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Buhari</a:t>
            </a: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Way,Abuja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Phone : +234 8096508800, +2348146099778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Email: </a:t>
            </a:r>
            <a:r>
              <a:rPr lang="en-US" sz="8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dg@nesrea.gov.ng</a:t>
            </a: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info@nesrea.gov.ng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Web: </a:t>
            </a:r>
            <a:r>
              <a:rPr lang="en-US" sz="8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https://www.nesrea.gov.ng/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FRSC: Federal Road Safety Corps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Address : Olusegun Obasanjo </a:t>
            </a:r>
            <a:r>
              <a:rPr lang="en-US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Way,Zone</a:t>
            </a: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7,Wuse District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Phone : +234 70022553772, +234 807-769-0362, +2348032182771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Email : </a:t>
            </a:r>
            <a:r>
              <a:rPr lang="en-US" sz="8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3"/>
              </a:rPr>
              <a:t>info@frsc.gov.ng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Web: </a:t>
            </a:r>
            <a:r>
              <a:rPr lang="en-US" sz="8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https://frsc.gov.ng/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RMRDC :The Raw Materials Research and Development Council 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Address : No 17, </a:t>
            </a:r>
            <a:r>
              <a:rPr lang="en-US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Aguiyi-Ironsi</a:t>
            </a: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Street,Maitama</a:t>
            </a: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District,Abuja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Phone : 234-9-4137420,  +2347098805375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Email : </a:t>
            </a:r>
            <a:r>
              <a:rPr lang="en-US" sz="8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5"/>
              </a:rPr>
              <a:t>ceo@rmrdc.gov.ng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Web: </a:t>
            </a:r>
            <a:r>
              <a:rPr lang="en-US" sz="8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6"/>
              </a:rPr>
              <a:t>https://www.rmrdc.gov.ng/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NAQS : Nigeria Agricultural Quarantine Services 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Address : Enugu </a:t>
            </a:r>
            <a:r>
              <a:rPr lang="en-US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House,Central</a:t>
            </a: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Area,Abuja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Tel: +234 08077778943; +234 8091333385 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email: contact@naqs.gov.ng; info@naqs.gov.ng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Web: </a:t>
            </a:r>
            <a:r>
              <a:rPr lang="en-US" sz="8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7"/>
              </a:rPr>
              <a:t>https://www.naqs.gov.ng/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NFIU: The Nigerian Financial Intelligence Unit 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Address : 12 Ibrahim </a:t>
            </a:r>
            <a:r>
              <a:rPr lang="en-US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Taiwo</a:t>
            </a: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Street </a:t>
            </a:r>
            <a:r>
              <a:rPr lang="en-US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Aso</a:t>
            </a: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-Rock Villa FCT Abuja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Phone : +234 7098738772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Email : </a:t>
            </a:r>
            <a:r>
              <a:rPr lang="en-US" sz="8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8"/>
              </a:rPr>
              <a:t>nfiu@efccnigeria.org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Web: </a:t>
            </a:r>
            <a:r>
              <a:rPr lang="en-US" sz="8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9"/>
              </a:rPr>
              <a:t>https://efccnigeria.org/efcc/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4851180" y="846383"/>
            <a:ext cx="2818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/>
              <a:t>Referans alınan web siteleri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2793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lide Number Placeholder 2">
            <a:extLst>
              <a:ext uri="{FF2B5EF4-FFF2-40B4-BE49-F238E27FC236}">
                <a16:creationId xmlns:a16="http://schemas.microsoft.com/office/drawing/2014/main" id="{F95DC385-F512-384A-B23F-CF53B852F7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999" y="6378927"/>
            <a:ext cx="2743200" cy="365125"/>
          </a:xfrm>
        </p:spPr>
        <p:txBody>
          <a:bodyPr/>
          <a:lstStyle/>
          <a:p>
            <a:fld id="{99474F5A-8CAD-465D-8FBF-95B9D3615D17}" type="slidenum">
              <a:rPr lang="tr-TR" smtClean="0"/>
              <a:t>37</a:t>
            </a:fld>
            <a:endParaRPr lang="tr-TR" dirty="0"/>
          </a:p>
        </p:txBody>
      </p:sp>
      <p:pic>
        <p:nvPicPr>
          <p:cNvPr id="40" name="Picture 3" descr="ppt_sunum_format-01.png">
            <a:extLst>
              <a:ext uri="{FF2B5EF4-FFF2-40B4-BE49-F238E27FC236}">
                <a16:creationId xmlns:a16="http://schemas.microsoft.com/office/drawing/2014/main" id="{A7CAF31D-A769-C441-8B12-DE077E547B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07" y="0"/>
            <a:ext cx="12216907" cy="6874800"/>
          </a:xfrm>
          <a:prstGeom prst="rect">
            <a:avLst/>
          </a:prstGeom>
        </p:spPr>
      </p:pic>
      <p:pic>
        <p:nvPicPr>
          <p:cNvPr id="41" name="Picture 4" descr="Untitled-1.png">
            <a:extLst>
              <a:ext uri="{FF2B5EF4-FFF2-40B4-BE49-F238E27FC236}">
                <a16:creationId xmlns:a16="http://schemas.microsoft.com/office/drawing/2014/main" id="{5F06C75C-250A-1640-A39E-865E472365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569" y="1592449"/>
            <a:ext cx="4079681" cy="1234015"/>
          </a:xfrm>
          <a:prstGeom prst="rect">
            <a:avLst/>
          </a:prstGeom>
        </p:spPr>
      </p:pic>
      <p:sp>
        <p:nvSpPr>
          <p:cNvPr id="42" name="Dikdörtgen 41">
            <a:extLst>
              <a:ext uri="{FF2B5EF4-FFF2-40B4-BE49-F238E27FC236}">
                <a16:creationId xmlns:a16="http://schemas.microsoft.com/office/drawing/2014/main" id="{0750D83C-BA08-C146-B0A5-9080BE92F7F0}"/>
              </a:ext>
            </a:extLst>
          </p:cNvPr>
          <p:cNvSpPr/>
          <p:nvPr/>
        </p:nvSpPr>
        <p:spPr>
          <a:xfrm>
            <a:off x="2526911" y="4418913"/>
            <a:ext cx="71132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sz="3200" b="1" dirty="0" smtClean="0">
                <a:solidFill>
                  <a:schemeClr val="bg1"/>
                </a:solidFill>
                <a:latin typeface="Myriad Pro"/>
              </a:rPr>
              <a:t>Teşekkürler</a:t>
            </a:r>
            <a:endParaRPr lang="tr-TR" sz="3200" b="1" dirty="0">
              <a:solidFill>
                <a:schemeClr val="bg1"/>
              </a:solidFill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27347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van 5"/>
          <p:cNvSpPr txBox="1">
            <a:spLocks/>
          </p:cNvSpPr>
          <p:nvPr/>
        </p:nvSpPr>
        <p:spPr>
          <a:xfrm>
            <a:off x="1188718" y="802064"/>
            <a:ext cx="10058400" cy="827302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ÜYE KURULUŞLAR</a:t>
            </a:r>
            <a:endParaRPr lang="tr-T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074311" y="1790393"/>
            <a:ext cx="35475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Nijerya’nın üyesi olduğu önemli uluslararası organizasyonlar:</a:t>
            </a:r>
          </a:p>
          <a:p>
            <a:endParaRPr lang="tr-TR" dirty="0"/>
          </a:p>
          <a:p>
            <a:r>
              <a:rPr lang="tr-TR" dirty="0" smtClean="0"/>
              <a:t>-</a:t>
            </a:r>
            <a:r>
              <a:rPr lang="en-US" dirty="0"/>
              <a:t> </a:t>
            </a:r>
            <a:r>
              <a:rPr lang="en-US" dirty="0" err="1"/>
              <a:t>Batı</a:t>
            </a:r>
            <a:r>
              <a:rPr lang="en-US" dirty="0"/>
              <a:t> Afrika </a:t>
            </a:r>
            <a:r>
              <a:rPr lang="en-US" dirty="0" err="1"/>
              <a:t>Devletleri</a:t>
            </a:r>
            <a:r>
              <a:rPr lang="en-US" dirty="0"/>
              <a:t> </a:t>
            </a:r>
            <a:r>
              <a:rPr lang="en-US" dirty="0" err="1"/>
              <a:t>Ekonomi</a:t>
            </a:r>
            <a:r>
              <a:rPr lang="en-US" dirty="0"/>
              <a:t> </a:t>
            </a:r>
            <a:r>
              <a:rPr lang="en-US" dirty="0" err="1"/>
              <a:t>Topluluğu</a:t>
            </a:r>
            <a:r>
              <a:rPr lang="en-US" dirty="0"/>
              <a:t> </a:t>
            </a:r>
            <a:r>
              <a:rPr lang="tr-TR" dirty="0" smtClean="0"/>
              <a:t>(ECOWAS)</a:t>
            </a:r>
          </a:p>
          <a:p>
            <a:r>
              <a:rPr lang="tr-TR" dirty="0" smtClean="0"/>
              <a:t>-</a:t>
            </a:r>
            <a:r>
              <a:rPr lang="en-US" dirty="0"/>
              <a:t> Petrol </a:t>
            </a:r>
            <a:r>
              <a:rPr lang="en-US" dirty="0" err="1"/>
              <a:t>İhraç</a:t>
            </a:r>
            <a:r>
              <a:rPr lang="en-US" dirty="0"/>
              <a:t> Eden </a:t>
            </a:r>
            <a:r>
              <a:rPr lang="en-US" dirty="0" err="1"/>
              <a:t>Ülkeler</a:t>
            </a:r>
            <a:r>
              <a:rPr lang="en-US" dirty="0"/>
              <a:t> </a:t>
            </a:r>
            <a:r>
              <a:rPr lang="en-US" dirty="0" err="1"/>
              <a:t>Örgütü</a:t>
            </a:r>
            <a:r>
              <a:rPr lang="en-US" dirty="0"/>
              <a:t> </a:t>
            </a:r>
            <a:r>
              <a:rPr lang="tr-TR" dirty="0"/>
              <a:t>(</a:t>
            </a:r>
            <a:r>
              <a:rPr lang="tr-TR" dirty="0" smtClean="0"/>
              <a:t>OPEC)</a:t>
            </a:r>
          </a:p>
          <a:p>
            <a:r>
              <a:rPr lang="tr-TR" dirty="0" smtClean="0"/>
              <a:t>- </a:t>
            </a:r>
            <a:r>
              <a:rPr lang="en-US" dirty="0" err="1" smtClean="0"/>
              <a:t>Gelişen</a:t>
            </a:r>
            <a:r>
              <a:rPr lang="en-US" dirty="0" smtClean="0"/>
              <a:t> </a:t>
            </a:r>
            <a:r>
              <a:rPr lang="en-US" dirty="0" err="1"/>
              <a:t>Sekiz</a:t>
            </a:r>
            <a:r>
              <a:rPr lang="en-US" dirty="0"/>
              <a:t> </a:t>
            </a:r>
            <a:r>
              <a:rPr lang="en-US" dirty="0" err="1"/>
              <a:t>Ülke</a:t>
            </a:r>
            <a:r>
              <a:rPr lang="en-US" dirty="0"/>
              <a:t> (D-8)</a:t>
            </a:r>
            <a:endParaRPr lang="tr-TR" dirty="0" smtClean="0"/>
          </a:p>
          <a:p>
            <a:r>
              <a:rPr lang="tr-TR" dirty="0" smtClean="0"/>
              <a:t>-</a:t>
            </a:r>
            <a:r>
              <a:rPr lang="en-US" dirty="0" smtClean="0"/>
              <a:t> İslam </a:t>
            </a:r>
            <a:r>
              <a:rPr lang="en-US" dirty="0" err="1"/>
              <a:t>İşbirliği</a:t>
            </a:r>
            <a:r>
              <a:rPr lang="en-US" dirty="0"/>
              <a:t> </a:t>
            </a:r>
            <a:r>
              <a:rPr lang="en-US" dirty="0" err="1"/>
              <a:t>Teşkilatı</a:t>
            </a:r>
            <a:r>
              <a:rPr lang="en-US" dirty="0"/>
              <a:t> </a:t>
            </a:r>
            <a:endParaRPr lang="tr-TR" dirty="0" smtClean="0"/>
          </a:p>
          <a:p>
            <a:r>
              <a:rPr lang="tr-TR" dirty="0" smtClean="0"/>
              <a:t>-</a:t>
            </a:r>
            <a:r>
              <a:rPr lang="en-US" dirty="0" smtClean="0"/>
              <a:t> </a:t>
            </a:r>
            <a:r>
              <a:rPr lang="en-US" dirty="0" err="1" smtClean="0"/>
              <a:t>Birleşmiş</a:t>
            </a:r>
            <a:r>
              <a:rPr lang="en-US" dirty="0" smtClean="0"/>
              <a:t> </a:t>
            </a:r>
            <a:r>
              <a:rPr lang="en-US" dirty="0" err="1" smtClean="0"/>
              <a:t>Milletler</a:t>
            </a:r>
            <a:r>
              <a:rPr lang="en-US" dirty="0" smtClean="0"/>
              <a:t> </a:t>
            </a:r>
            <a:endParaRPr lang="tr-TR" dirty="0" smtClean="0"/>
          </a:p>
          <a:p>
            <a:r>
              <a:rPr lang="tr-TR" dirty="0" smtClean="0"/>
              <a:t>- </a:t>
            </a:r>
            <a:r>
              <a:rPr lang="en-US" dirty="0" smtClean="0"/>
              <a:t>Afrika </a:t>
            </a:r>
            <a:r>
              <a:rPr lang="en-US" dirty="0" err="1"/>
              <a:t>Birliği</a:t>
            </a:r>
            <a:r>
              <a:rPr lang="en-US" dirty="0"/>
              <a:t>, </a:t>
            </a:r>
            <a:endParaRPr lang="tr-TR" dirty="0" smtClean="0"/>
          </a:p>
          <a:p>
            <a:r>
              <a:rPr lang="tr-TR" dirty="0" smtClean="0"/>
              <a:t>- </a:t>
            </a:r>
            <a:r>
              <a:rPr lang="en-US" dirty="0" err="1" smtClean="0"/>
              <a:t>İngiliz</a:t>
            </a:r>
            <a:r>
              <a:rPr lang="en-US" dirty="0" smtClean="0"/>
              <a:t> </a:t>
            </a:r>
            <a:r>
              <a:rPr lang="en-US" dirty="0" err="1"/>
              <a:t>Milletler</a:t>
            </a:r>
            <a:r>
              <a:rPr lang="en-US" dirty="0"/>
              <a:t> </a:t>
            </a:r>
            <a:r>
              <a:rPr lang="en-US" dirty="0" err="1"/>
              <a:t>Topluluğu</a:t>
            </a:r>
            <a:r>
              <a:rPr lang="en-US" dirty="0" smtClean="0"/>
              <a:t>,</a:t>
            </a:r>
            <a:endParaRPr lang="tr-TR" dirty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411" y="1726284"/>
            <a:ext cx="2854897" cy="174064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411" y="3696361"/>
            <a:ext cx="2854897" cy="1624792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5355" y="1726283"/>
            <a:ext cx="3136265" cy="1740645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5355" y="3696362"/>
            <a:ext cx="3136265" cy="162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1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van 5"/>
          <p:cNvSpPr>
            <a:spLocks noGrp="1"/>
          </p:cNvSpPr>
          <p:nvPr>
            <p:ph type="title"/>
          </p:nvPr>
        </p:nvSpPr>
        <p:spPr>
          <a:xfrm>
            <a:off x="1188717" y="598330"/>
            <a:ext cx="10058400" cy="827302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TEMEL </a:t>
            </a:r>
            <a:r>
              <a:rPr lang="tr-T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GÖSTERGELER – NİJERYA</a:t>
            </a:r>
            <a:endParaRPr lang="tr-T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Grafik 4"/>
          <p:cNvGraphicFramePr/>
          <p:nvPr>
            <p:extLst>
              <p:ext uri="{D42A27DB-BD31-4B8C-83A1-F6EECF244321}">
                <p14:modId xmlns:p14="http://schemas.microsoft.com/office/powerpoint/2010/main" val="1466736769"/>
              </p:ext>
            </p:extLst>
          </p:nvPr>
        </p:nvGraphicFramePr>
        <p:xfrm>
          <a:off x="1188717" y="1936865"/>
          <a:ext cx="5910351" cy="4201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349235"/>
              </p:ext>
            </p:extLst>
          </p:nvPr>
        </p:nvGraphicFramePr>
        <p:xfrm>
          <a:off x="7381062" y="1908984"/>
          <a:ext cx="4006732" cy="4257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3366">
                  <a:extLst>
                    <a:ext uri="{9D8B030D-6E8A-4147-A177-3AD203B41FA5}">
                      <a16:colId xmlns:a16="http://schemas.microsoft.com/office/drawing/2014/main" val="1076087670"/>
                    </a:ext>
                  </a:extLst>
                </a:gridCol>
                <a:gridCol w="2003366">
                  <a:extLst>
                    <a:ext uri="{9D8B030D-6E8A-4147-A177-3AD203B41FA5}">
                      <a16:colId xmlns:a16="http://schemas.microsoft.com/office/drawing/2014/main" val="1493426720"/>
                    </a:ext>
                  </a:extLst>
                </a:gridCol>
              </a:tblGrid>
              <a:tr h="1105418">
                <a:tc>
                  <a:txBody>
                    <a:bodyPr/>
                    <a:lstStyle/>
                    <a:p>
                      <a:r>
                        <a:rPr lang="tr-TR" dirty="0" smtClean="0"/>
                        <a:t>Yıllar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GSYİH Nominal</a:t>
                      </a:r>
                      <a:r>
                        <a:rPr lang="tr-TR" baseline="0" dirty="0" smtClean="0"/>
                        <a:t> Değeri (Milyar  ABD Doları)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777788"/>
                  </a:ext>
                </a:extLst>
              </a:tr>
              <a:tr h="627933">
                <a:tc>
                  <a:txBody>
                    <a:bodyPr/>
                    <a:lstStyle/>
                    <a:p>
                      <a:r>
                        <a:rPr lang="tr-TR" dirty="0" smtClean="0"/>
                        <a:t>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405,44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650362"/>
                  </a:ext>
                </a:extLst>
              </a:tr>
              <a:tr h="627933">
                <a:tc>
                  <a:txBody>
                    <a:bodyPr/>
                    <a:lstStyle/>
                    <a:p>
                      <a:r>
                        <a:rPr lang="tr-TR" dirty="0" smtClean="0"/>
                        <a:t>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376,36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7968288"/>
                  </a:ext>
                </a:extLst>
              </a:tr>
              <a:tr h="627933">
                <a:tc>
                  <a:txBody>
                    <a:bodyPr/>
                    <a:lstStyle/>
                    <a:p>
                      <a:r>
                        <a:rPr lang="tr-TR" dirty="0" smtClean="0"/>
                        <a:t>2018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398,19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6589707"/>
                  </a:ext>
                </a:extLst>
              </a:tr>
              <a:tr h="627933">
                <a:tc>
                  <a:txBody>
                    <a:bodyPr/>
                    <a:lstStyle/>
                    <a:p>
                      <a:r>
                        <a:rPr lang="tr-TR" dirty="0" smtClean="0"/>
                        <a:t>2019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448,12</a:t>
                      </a:r>
                    </a:p>
                    <a:p>
                      <a:endParaRPr lang="tr-TR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6734333"/>
                  </a:ext>
                </a:extLst>
              </a:tr>
              <a:tr h="627933">
                <a:tc>
                  <a:txBody>
                    <a:bodyPr/>
                    <a:lstStyle/>
                    <a:p>
                      <a:r>
                        <a:rPr lang="tr-TR" dirty="0" smtClean="0"/>
                        <a:t>2020*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442,95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1432462"/>
                  </a:ext>
                </a:extLst>
              </a:tr>
            </a:tbl>
          </a:graphicData>
        </a:graphic>
      </p:graphicFrame>
      <p:sp>
        <p:nvSpPr>
          <p:cNvPr id="7" name="Dikdörtgen 6"/>
          <p:cNvSpPr/>
          <p:nvPr/>
        </p:nvSpPr>
        <p:spPr>
          <a:xfrm>
            <a:off x="1188718" y="6295204"/>
            <a:ext cx="465413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800" dirty="0" smtClean="0"/>
              <a:t>*</a:t>
            </a:r>
            <a:r>
              <a:rPr lang="en-US" sz="800" dirty="0" smtClean="0"/>
              <a:t>Statistics</a:t>
            </a:r>
            <a:r>
              <a:rPr lang="tr-TR" sz="800" dirty="0" smtClean="0"/>
              <a:t> </a:t>
            </a:r>
            <a:r>
              <a:rPr lang="tr-TR" sz="800" dirty="0" err="1"/>
              <a:t>by</a:t>
            </a:r>
            <a:r>
              <a:rPr lang="tr-TR" sz="800" dirty="0"/>
              <a:t> </a:t>
            </a:r>
            <a:r>
              <a:rPr lang="tr-TR" sz="800" dirty="0" smtClean="0"/>
              <a:t>IMF</a:t>
            </a:r>
            <a:endParaRPr lang="tr-TR" sz="800" dirty="0"/>
          </a:p>
        </p:txBody>
      </p:sp>
    </p:spTree>
    <p:extLst>
      <p:ext uri="{BB962C8B-B14F-4D97-AF65-F5344CB8AC3E}">
        <p14:creationId xmlns:p14="http://schemas.microsoft.com/office/powerpoint/2010/main" val="249898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ik 4"/>
          <p:cNvGraphicFramePr/>
          <p:nvPr>
            <p:extLst>
              <p:ext uri="{D42A27DB-BD31-4B8C-83A1-F6EECF244321}">
                <p14:modId xmlns:p14="http://schemas.microsoft.com/office/powerpoint/2010/main" val="3229263834"/>
              </p:ext>
            </p:extLst>
          </p:nvPr>
        </p:nvGraphicFramePr>
        <p:xfrm>
          <a:off x="1551553" y="1828800"/>
          <a:ext cx="5469179" cy="4527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0180241"/>
              </p:ext>
            </p:extLst>
          </p:nvPr>
        </p:nvGraphicFramePr>
        <p:xfrm>
          <a:off x="7380714" y="2012915"/>
          <a:ext cx="4222864" cy="2962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1432">
                  <a:extLst>
                    <a:ext uri="{9D8B030D-6E8A-4147-A177-3AD203B41FA5}">
                      <a16:colId xmlns:a16="http://schemas.microsoft.com/office/drawing/2014/main" val="1076087670"/>
                    </a:ext>
                  </a:extLst>
                </a:gridCol>
                <a:gridCol w="2111432">
                  <a:extLst>
                    <a:ext uri="{9D8B030D-6E8A-4147-A177-3AD203B41FA5}">
                      <a16:colId xmlns:a16="http://schemas.microsoft.com/office/drawing/2014/main" val="1493426720"/>
                    </a:ext>
                  </a:extLst>
                </a:gridCol>
              </a:tblGrid>
              <a:tr h="782914">
                <a:tc>
                  <a:txBody>
                    <a:bodyPr/>
                    <a:lstStyle/>
                    <a:p>
                      <a:r>
                        <a:rPr lang="tr-TR" dirty="0" smtClean="0"/>
                        <a:t>Yıllar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GSYİH </a:t>
                      </a:r>
                      <a:r>
                        <a:rPr lang="tr-TR" dirty="0" smtClean="0"/>
                        <a:t>Büyüme</a:t>
                      </a:r>
                      <a:r>
                        <a:rPr lang="tr-TR" baseline="0" dirty="0" smtClean="0"/>
                        <a:t> Oranı</a:t>
                      </a:r>
                      <a:r>
                        <a:rPr lang="en-GB" dirty="0" smtClean="0"/>
                        <a:t> (</a:t>
                      </a:r>
                      <a:r>
                        <a:rPr lang="tr-TR" baseline="0" dirty="0" smtClean="0"/>
                        <a:t>%</a:t>
                      </a:r>
                      <a:r>
                        <a:rPr lang="en-GB" dirty="0" smtClean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777788"/>
                  </a:ext>
                </a:extLst>
              </a:tr>
              <a:tr h="513319">
                <a:tc>
                  <a:txBody>
                    <a:bodyPr/>
                    <a:lstStyle/>
                    <a:p>
                      <a:r>
                        <a:rPr lang="tr-TR" dirty="0" smtClean="0"/>
                        <a:t>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-1,6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650362"/>
                  </a:ext>
                </a:extLst>
              </a:tr>
              <a:tr h="513319">
                <a:tc>
                  <a:txBody>
                    <a:bodyPr/>
                    <a:lstStyle/>
                    <a:p>
                      <a:r>
                        <a:rPr lang="tr-TR" dirty="0" smtClean="0"/>
                        <a:t>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0,8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7968288"/>
                  </a:ext>
                </a:extLst>
              </a:tr>
              <a:tr h="513319">
                <a:tc>
                  <a:txBody>
                    <a:bodyPr/>
                    <a:lstStyle/>
                    <a:p>
                      <a:r>
                        <a:rPr lang="tr-TR" dirty="0" smtClean="0"/>
                        <a:t>2018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1,9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6589707"/>
                  </a:ext>
                </a:extLst>
              </a:tr>
              <a:tr h="513319">
                <a:tc>
                  <a:txBody>
                    <a:bodyPr/>
                    <a:lstStyle/>
                    <a:p>
                      <a:r>
                        <a:rPr lang="tr-TR" dirty="0" smtClean="0"/>
                        <a:t>2019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2,2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6734333"/>
                  </a:ext>
                </a:extLst>
              </a:tr>
            </a:tbl>
          </a:graphicData>
        </a:graphic>
      </p:graphicFrame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5488676"/>
              </p:ext>
            </p:extLst>
          </p:nvPr>
        </p:nvGraphicFramePr>
        <p:xfrm>
          <a:off x="7380714" y="4975866"/>
          <a:ext cx="4222864" cy="729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1432">
                  <a:extLst>
                    <a:ext uri="{9D8B030D-6E8A-4147-A177-3AD203B41FA5}">
                      <a16:colId xmlns:a16="http://schemas.microsoft.com/office/drawing/2014/main" val="1720453047"/>
                    </a:ext>
                  </a:extLst>
                </a:gridCol>
                <a:gridCol w="2111432">
                  <a:extLst>
                    <a:ext uri="{9D8B030D-6E8A-4147-A177-3AD203B41FA5}">
                      <a16:colId xmlns:a16="http://schemas.microsoft.com/office/drawing/2014/main" val="4120121096"/>
                    </a:ext>
                  </a:extLst>
                </a:gridCol>
              </a:tblGrid>
              <a:tr h="72930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2020*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-4,3</a:t>
                      </a:r>
                      <a:endParaRPr lang="tr-TR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214099"/>
                  </a:ext>
                </a:extLst>
              </a:tr>
            </a:tbl>
          </a:graphicData>
        </a:graphic>
      </p:graphicFrame>
      <p:graphicFrame>
        <p:nvGraphicFramePr>
          <p:cNvPr id="8" name="Tabl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0434019"/>
              </p:ext>
            </p:extLst>
          </p:nvPr>
        </p:nvGraphicFramePr>
        <p:xfrm>
          <a:off x="7380714" y="5655124"/>
          <a:ext cx="4222864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1432">
                  <a:extLst>
                    <a:ext uri="{9D8B030D-6E8A-4147-A177-3AD203B41FA5}">
                      <a16:colId xmlns:a16="http://schemas.microsoft.com/office/drawing/2014/main" val="1720453047"/>
                    </a:ext>
                  </a:extLst>
                </a:gridCol>
                <a:gridCol w="2111432">
                  <a:extLst>
                    <a:ext uri="{9D8B030D-6E8A-4147-A177-3AD203B41FA5}">
                      <a16:colId xmlns:a16="http://schemas.microsoft.com/office/drawing/2014/main" val="4120121096"/>
                    </a:ext>
                  </a:extLst>
                </a:gridCol>
              </a:tblGrid>
              <a:tr h="45308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2021*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2,4</a:t>
                      </a:r>
                    </a:p>
                    <a:p>
                      <a:pPr marL="0" algn="l" defTabSz="914400" rtl="0" eaLnBrk="1" latinLnBrk="0" hangingPunct="1"/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214099"/>
                  </a:ext>
                </a:extLst>
              </a:tr>
            </a:tbl>
          </a:graphicData>
        </a:graphic>
      </p:graphicFrame>
      <p:sp>
        <p:nvSpPr>
          <p:cNvPr id="10" name="Unvan 5"/>
          <p:cNvSpPr txBox="1">
            <a:spLocks/>
          </p:cNvSpPr>
          <p:nvPr/>
        </p:nvSpPr>
        <p:spPr>
          <a:xfrm>
            <a:off x="1188718" y="802064"/>
            <a:ext cx="10058400" cy="827302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TEMEL GÖSTERGELER – NİJERYA</a:t>
            </a:r>
          </a:p>
        </p:txBody>
      </p:sp>
      <p:sp>
        <p:nvSpPr>
          <p:cNvPr id="2" name="Dikdörtgen 1"/>
          <p:cNvSpPr/>
          <p:nvPr/>
        </p:nvSpPr>
        <p:spPr>
          <a:xfrm>
            <a:off x="1551553" y="6356350"/>
            <a:ext cx="465413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800" dirty="0" smtClean="0"/>
              <a:t>*</a:t>
            </a:r>
            <a:r>
              <a:rPr lang="en-US" sz="800" dirty="0" smtClean="0"/>
              <a:t>Statistics</a:t>
            </a:r>
            <a:r>
              <a:rPr lang="tr-TR" sz="800" dirty="0" smtClean="0"/>
              <a:t> </a:t>
            </a:r>
            <a:r>
              <a:rPr lang="tr-TR" sz="800" dirty="0" err="1"/>
              <a:t>by</a:t>
            </a:r>
            <a:r>
              <a:rPr lang="tr-TR" sz="800" dirty="0"/>
              <a:t> </a:t>
            </a:r>
            <a:r>
              <a:rPr lang="tr-TR" sz="800" dirty="0" smtClean="0"/>
              <a:t>IMF</a:t>
            </a:r>
            <a:endParaRPr lang="tr-TR" sz="800" dirty="0"/>
          </a:p>
        </p:txBody>
      </p:sp>
    </p:spTree>
    <p:extLst>
      <p:ext uri="{BB962C8B-B14F-4D97-AF65-F5344CB8AC3E}">
        <p14:creationId xmlns:p14="http://schemas.microsoft.com/office/powerpoint/2010/main" val="120214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van 5"/>
          <p:cNvSpPr>
            <a:spLocks noGrp="1"/>
          </p:cNvSpPr>
          <p:nvPr>
            <p:ph type="title"/>
          </p:nvPr>
        </p:nvSpPr>
        <p:spPr>
          <a:xfrm>
            <a:off x="1188718" y="357454"/>
            <a:ext cx="10058400" cy="827302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TEMEL </a:t>
            </a:r>
            <a:r>
              <a:rPr lang="tr-T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GÖSTERGELER – NİJERYA</a:t>
            </a:r>
            <a:endParaRPr lang="tr-T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Grafik 4"/>
          <p:cNvGraphicFramePr/>
          <p:nvPr>
            <p:extLst>
              <p:ext uri="{D42A27DB-BD31-4B8C-83A1-F6EECF244321}">
                <p14:modId xmlns:p14="http://schemas.microsoft.com/office/powerpoint/2010/main" val="2373674703"/>
              </p:ext>
            </p:extLst>
          </p:nvPr>
        </p:nvGraphicFramePr>
        <p:xfrm>
          <a:off x="1188718" y="1936865"/>
          <a:ext cx="5735784" cy="4201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119199"/>
              </p:ext>
            </p:extLst>
          </p:nvPr>
        </p:nvGraphicFramePr>
        <p:xfrm>
          <a:off x="7114688" y="1936865"/>
          <a:ext cx="4222864" cy="4517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1432">
                  <a:extLst>
                    <a:ext uri="{9D8B030D-6E8A-4147-A177-3AD203B41FA5}">
                      <a16:colId xmlns:a16="http://schemas.microsoft.com/office/drawing/2014/main" val="1076087670"/>
                    </a:ext>
                  </a:extLst>
                </a:gridCol>
                <a:gridCol w="2111432">
                  <a:extLst>
                    <a:ext uri="{9D8B030D-6E8A-4147-A177-3AD203B41FA5}">
                      <a16:colId xmlns:a16="http://schemas.microsoft.com/office/drawing/2014/main" val="1493426720"/>
                    </a:ext>
                  </a:extLst>
                </a:gridCol>
              </a:tblGrid>
              <a:tr h="1055871">
                <a:tc>
                  <a:txBody>
                    <a:bodyPr/>
                    <a:lstStyle/>
                    <a:p>
                      <a:r>
                        <a:rPr lang="tr-TR" dirty="0" smtClean="0"/>
                        <a:t>Yıllar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62" b="0" i="0" u="none" strike="noStrike" kern="1200" spc="0" baseline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tr-T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Kişi başına düşen</a:t>
                      </a:r>
                      <a:r>
                        <a:rPr lang="tr-TR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gelir</a:t>
                      </a:r>
                      <a:endParaRPr lang="tr-TR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defRPr sz="1862" b="0" i="0" u="none" strike="noStrike" kern="1200" spc="0" baseline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tr-T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(ABD Doları)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777788"/>
                  </a:ext>
                </a:extLst>
              </a:tr>
              <a:tr h="692284">
                <a:tc>
                  <a:txBody>
                    <a:bodyPr/>
                    <a:lstStyle/>
                    <a:p>
                      <a:r>
                        <a:rPr lang="tr-TR" dirty="0" smtClean="0"/>
                        <a:t>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2.180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650362"/>
                  </a:ext>
                </a:extLst>
              </a:tr>
              <a:tr h="692284">
                <a:tc>
                  <a:txBody>
                    <a:bodyPr/>
                    <a:lstStyle/>
                    <a:p>
                      <a:r>
                        <a:rPr lang="tr-TR" dirty="0" smtClean="0"/>
                        <a:t>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1.970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7968288"/>
                  </a:ext>
                </a:extLst>
              </a:tr>
              <a:tr h="692284">
                <a:tc>
                  <a:txBody>
                    <a:bodyPr/>
                    <a:lstStyle/>
                    <a:p>
                      <a:r>
                        <a:rPr lang="tr-TR" dirty="0" smtClean="0"/>
                        <a:t>2018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2.030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6589707"/>
                  </a:ext>
                </a:extLst>
              </a:tr>
              <a:tr h="692284">
                <a:tc>
                  <a:txBody>
                    <a:bodyPr/>
                    <a:lstStyle/>
                    <a:p>
                      <a:r>
                        <a:rPr lang="tr-TR" dirty="0" smtClean="0"/>
                        <a:t>2019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2.230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6734333"/>
                  </a:ext>
                </a:extLst>
              </a:tr>
              <a:tr h="692284">
                <a:tc>
                  <a:txBody>
                    <a:bodyPr/>
                    <a:lstStyle/>
                    <a:p>
                      <a:r>
                        <a:rPr lang="tr-TR" dirty="0" smtClean="0"/>
                        <a:t>2020*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2.150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718521"/>
                  </a:ext>
                </a:extLst>
              </a:tr>
            </a:tbl>
          </a:graphicData>
        </a:graphic>
      </p:graphicFrame>
      <p:sp>
        <p:nvSpPr>
          <p:cNvPr id="7" name="Dikdörtgen 6"/>
          <p:cNvSpPr/>
          <p:nvPr/>
        </p:nvSpPr>
        <p:spPr>
          <a:xfrm>
            <a:off x="1188718" y="6295204"/>
            <a:ext cx="465413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800" dirty="0" smtClean="0"/>
              <a:t>*</a:t>
            </a:r>
            <a:r>
              <a:rPr lang="en-US" sz="800" dirty="0" smtClean="0"/>
              <a:t>Statistics</a:t>
            </a:r>
            <a:r>
              <a:rPr lang="tr-TR" sz="800" dirty="0" smtClean="0"/>
              <a:t> </a:t>
            </a:r>
            <a:r>
              <a:rPr lang="tr-TR" sz="800" dirty="0" err="1"/>
              <a:t>by</a:t>
            </a:r>
            <a:r>
              <a:rPr lang="tr-TR" sz="800" dirty="0"/>
              <a:t> </a:t>
            </a:r>
            <a:r>
              <a:rPr lang="tr-TR" sz="800" dirty="0" smtClean="0"/>
              <a:t>IMF</a:t>
            </a:r>
            <a:endParaRPr lang="tr-TR" sz="800" dirty="0"/>
          </a:p>
        </p:txBody>
      </p:sp>
    </p:spTree>
    <p:extLst>
      <p:ext uri="{BB962C8B-B14F-4D97-AF65-F5344CB8AC3E}">
        <p14:creationId xmlns:p14="http://schemas.microsoft.com/office/powerpoint/2010/main" val="62778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van 5"/>
          <p:cNvSpPr>
            <a:spLocks noGrp="1"/>
          </p:cNvSpPr>
          <p:nvPr>
            <p:ph type="title"/>
          </p:nvPr>
        </p:nvSpPr>
        <p:spPr>
          <a:xfrm>
            <a:off x="1188718" y="501844"/>
            <a:ext cx="10058400" cy="827302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TEMEL </a:t>
            </a:r>
            <a:r>
              <a:rPr lang="tr-T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GÖSTERGELER – NİJERYA</a:t>
            </a:r>
            <a:endParaRPr lang="tr-T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6354770"/>
              </p:ext>
            </p:extLst>
          </p:nvPr>
        </p:nvGraphicFramePr>
        <p:xfrm>
          <a:off x="6924502" y="1936865"/>
          <a:ext cx="4322616" cy="35513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872">
                  <a:extLst>
                    <a:ext uri="{9D8B030D-6E8A-4147-A177-3AD203B41FA5}">
                      <a16:colId xmlns:a16="http://schemas.microsoft.com/office/drawing/2014/main" val="1794176701"/>
                    </a:ext>
                  </a:extLst>
                </a:gridCol>
                <a:gridCol w="1440872">
                  <a:extLst>
                    <a:ext uri="{9D8B030D-6E8A-4147-A177-3AD203B41FA5}">
                      <a16:colId xmlns:a16="http://schemas.microsoft.com/office/drawing/2014/main" val="707067622"/>
                    </a:ext>
                  </a:extLst>
                </a:gridCol>
                <a:gridCol w="1440872">
                  <a:extLst>
                    <a:ext uri="{9D8B030D-6E8A-4147-A177-3AD203B41FA5}">
                      <a16:colId xmlns:a16="http://schemas.microsoft.com/office/drawing/2014/main" val="1604800258"/>
                    </a:ext>
                  </a:extLst>
                </a:gridCol>
              </a:tblGrid>
              <a:tr h="715882">
                <a:tc>
                  <a:txBody>
                    <a:bodyPr/>
                    <a:lstStyle/>
                    <a:p>
                      <a:r>
                        <a:rPr lang="tr-TR" dirty="0" smtClean="0"/>
                        <a:t>Yıllar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İhracat </a:t>
                      </a:r>
                      <a:r>
                        <a:rPr lang="tr-TR" sz="1800" dirty="0" smtClean="0"/>
                        <a:t>(</a:t>
                      </a:r>
                      <a:r>
                        <a:rPr lang="tr-TR" sz="1600" dirty="0" smtClean="0"/>
                        <a:t>Milyar ABD</a:t>
                      </a:r>
                      <a:r>
                        <a:rPr lang="tr-TR" sz="1600" baseline="0" dirty="0" smtClean="0"/>
                        <a:t> Doları)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İthalat </a:t>
                      </a:r>
                      <a:r>
                        <a:rPr lang="tr-TR" sz="1600" dirty="0" smtClean="0"/>
                        <a:t>(Milyar ABD Doları)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9340103"/>
                  </a:ext>
                </a:extLst>
              </a:tr>
              <a:tr h="715882"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40,7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28,9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670890"/>
                  </a:ext>
                </a:extLst>
              </a:tr>
              <a:tr h="715882"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2018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52,9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36,4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0781760"/>
                  </a:ext>
                </a:extLst>
              </a:tr>
              <a:tr h="1235633"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2019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53,6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47,3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473678"/>
                  </a:ext>
                </a:extLst>
              </a:tr>
            </a:tbl>
          </a:graphicData>
        </a:graphic>
      </p:graphicFrame>
      <p:graphicFrame>
        <p:nvGraphicFramePr>
          <p:cNvPr id="4" name="Grafik 3"/>
          <p:cNvGraphicFramePr/>
          <p:nvPr>
            <p:extLst>
              <p:ext uri="{D42A27DB-BD31-4B8C-83A1-F6EECF244321}">
                <p14:modId xmlns:p14="http://schemas.microsoft.com/office/powerpoint/2010/main" val="40745905"/>
              </p:ext>
            </p:extLst>
          </p:nvPr>
        </p:nvGraphicFramePr>
        <p:xfrm>
          <a:off x="1296955" y="1936865"/>
          <a:ext cx="5627547" cy="3551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Dikdörtgen 4"/>
          <p:cNvSpPr/>
          <p:nvPr/>
        </p:nvSpPr>
        <p:spPr>
          <a:xfrm>
            <a:off x="1296955" y="6095901"/>
            <a:ext cx="8043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800" dirty="0"/>
          </a:p>
          <a:p>
            <a:r>
              <a:rPr lang="en-US" sz="800" dirty="0" smtClean="0"/>
              <a:t>Statistics</a:t>
            </a:r>
            <a:r>
              <a:rPr lang="tr-TR" sz="800" dirty="0" smtClean="0"/>
              <a:t> </a:t>
            </a:r>
            <a:r>
              <a:rPr lang="tr-TR" sz="800" dirty="0" err="1" smtClean="0"/>
              <a:t>by</a:t>
            </a:r>
            <a:r>
              <a:rPr lang="tr-TR" sz="800" dirty="0" smtClean="0"/>
              <a:t> </a:t>
            </a:r>
            <a:r>
              <a:rPr lang="tr-TR" sz="800" u="sng" dirty="0" smtClean="0">
                <a:hlinkClick r:id="rId3"/>
              </a:rPr>
              <a:t>TRADEMAP</a:t>
            </a:r>
            <a:r>
              <a:rPr lang="en-US" sz="800" u="sng" dirty="0" smtClean="0">
                <a:hlinkClick r:id="rId3"/>
              </a:rPr>
              <a:t>)</a:t>
            </a:r>
            <a:r>
              <a:rPr lang="en-US" sz="800" dirty="0" smtClean="0"/>
              <a:t>.</a:t>
            </a:r>
            <a:endParaRPr lang="tr-TR" sz="800" dirty="0" smtClean="0"/>
          </a:p>
          <a:p>
            <a:endParaRPr lang="tr-TR" sz="800" dirty="0"/>
          </a:p>
        </p:txBody>
      </p:sp>
    </p:spTree>
    <p:extLst>
      <p:ext uri="{BB962C8B-B14F-4D97-AF65-F5344CB8AC3E}">
        <p14:creationId xmlns:p14="http://schemas.microsoft.com/office/powerpoint/2010/main" val="311039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van 5"/>
          <p:cNvSpPr>
            <a:spLocks noGrp="1"/>
          </p:cNvSpPr>
          <p:nvPr>
            <p:ph type="title"/>
          </p:nvPr>
        </p:nvSpPr>
        <p:spPr>
          <a:xfrm>
            <a:off x="2192694" y="716448"/>
            <a:ext cx="9054424" cy="827302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NİJERYA’NIN İHRACATI – BAŞLICA ÜLKELER 2019</a:t>
            </a:r>
            <a:endParaRPr lang="tr-T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Grafik 4"/>
          <p:cNvGraphicFramePr/>
          <p:nvPr>
            <p:extLst>
              <p:ext uri="{D42A27DB-BD31-4B8C-83A1-F6EECF244321}">
                <p14:modId xmlns:p14="http://schemas.microsoft.com/office/powerpoint/2010/main" val="4028104935"/>
              </p:ext>
            </p:extLst>
          </p:nvPr>
        </p:nvGraphicFramePr>
        <p:xfrm>
          <a:off x="1188718" y="1936865"/>
          <a:ext cx="5735784" cy="4201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033681"/>
              </p:ext>
            </p:extLst>
          </p:nvPr>
        </p:nvGraphicFramePr>
        <p:xfrm>
          <a:off x="7015942" y="1936866"/>
          <a:ext cx="4499032" cy="3354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9516">
                  <a:extLst>
                    <a:ext uri="{9D8B030D-6E8A-4147-A177-3AD203B41FA5}">
                      <a16:colId xmlns:a16="http://schemas.microsoft.com/office/drawing/2014/main" val="2547125009"/>
                    </a:ext>
                  </a:extLst>
                </a:gridCol>
                <a:gridCol w="2249516">
                  <a:extLst>
                    <a:ext uri="{9D8B030D-6E8A-4147-A177-3AD203B41FA5}">
                      <a16:colId xmlns:a16="http://schemas.microsoft.com/office/drawing/2014/main" val="2970644526"/>
                    </a:ext>
                  </a:extLst>
                </a:gridCol>
              </a:tblGrid>
              <a:tr h="860851">
                <a:tc>
                  <a:txBody>
                    <a:bodyPr/>
                    <a:lstStyle/>
                    <a:p>
                      <a:r>
                        <a:rPr lang="tr-TR" dirty="0" smtClean="0"/>
                        <a:t>İhracat</a:t>
                      </a:r>
                      <a:r>
                        <a:rPr lang="tr-TR" baseline="0" dirty="0" smtClean="0"/>
                        <a:t> Yapılan Ülkeler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Tutar (Milyar ABD)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0078544"/>
                  </a:ext>
                </a:extLst>
              </a:tr>
              <a:tr h="498747">
                <a:tc>
                  <a:txBody>
                    <a:bodyPr/>
                    <a:lstStyle/>
                    <a:p>
                      <a:r>
                        <a:rPr lang="tr-TR" dirty="0" smtClean="0"/>
                        <a:t>1-Hindistan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8,264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4064234"/>
                  </a:ext>
                </a:extLst>
              </a:tr>
              <a:tr h="498747">
                <a:tc>
                  <a:txBody>
                    <a:bodyPr/>
                    <a:lstStyle/>
                    <a:p>
                      <a:r>
                        <a:rPr lang="tr-TR" dirty="0" smtClean="0"/>
                        <a:t>2-İspanya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5,319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2982170"/>
                  </a:ext>
                </a:extLst>
              </a:tr>
              <a:tr h="498747">
                <a:tc>
                  <a:txBody>
                    <a:bodyPr/>
                    <a:lstStyle/>
                    <a:p>
                      <a:r>
                        <a:rPr lang="tr-TR" dirty="0" smtClean="0"/>
                        <a:t>3-Hollanda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4,868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9697518"/>
                  </a:ext>
                </a:extLst>
              </a:tr>
              <a:tr h="498747">
                <a:tc>
                  <a:txBody>
                    <a:bodyPr/>
                    <a:lstStyle/>
                    <a:p>
                      <a:r>
                        <a:rPr lang="tr-TR" dirty="0" smtClean="0"/>
                        <a:t>4-Gana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4,003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206976"/>
                  </a:ext>
                </a:extLst>
              </a:tr>
              <a:tr h="498747">
                <a:tc>
                  <a:txBody>
                    <a:bodyPr/>
                    <a:lstStyle/>
                    <a:p>
                      <a:r>
                        <a:rPr lang="tr-TR" dirty="0" smtClean="0"/>
                        <a:t>5-Fransa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3,550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525183"/>
                  </a:ext>
                </a:extLst>
              </a:tr>
            </a:tbl>
          </a:graphicData>
        </a:graphic>
      </p:graphicFrame>
      <p:sp>
        <p:nvSpPr>
          <p:cNvPr id="7" name="Dikdörtgen 6"/>
          <p:cNvSpPr/>
          <p:nvPr/>
        </p:nvSpPr>
        <p:spPr>
          <a:xfrm>
            <a:off x="1022884" y="6138333"/>
            <a:ext cx="8043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800" dirty="0"/>
          </a:p>
          <a:p>
            <a:r>
              <a:rPr lang="en-US" sz="800" dirty="0" smtClean="0"/>
              <a:t>Statistics</a:t>
            </a:r>
            <a:r>
              <a:rPr lang="tr-TR" sz="800" dirty="0" smtClean="0"/>
              <a:t> </a:t>
            </a:r>
            <a:r>
              <a:rPr lang="tr-TR" sz="800" dirty="0" err="1" smtClean="0"/>
              <a:t>by</a:t>
            </a:r>
            <a:r>
              <a:rPr lang="tr-TR" sz="800" dirty="0" smtClean="0"/>
              <a:t> </a:t>
            </a:r>
            <a:r>
              <a:rPr lang="tr-TR" sz="800" u="sng" dirty="0" smtClean="0">
                <a:hlinkClick r:id="rId3"/>
              </a:rPr>
              <a:t>TRADEMAP</a:t>
            </a:r>
            <a:r>
              <a:rPr lang="en-US" sz="800" u="sng" dirty="0" smtClean="0">
                <a:hlinkClick r:id="rId3"/>
              </a:rPr>
              <a:t>)</a:t>
            </a:r>
            <a:r>
              <a:rPr lang="en-US" sz="800" dirty="0" smtClean="0"/>
              <a:t>.</a:t>
            </a:r>
            <a:endParaRPr lang="tr-TR" sz="800" dirty="0" smtClean="0"/>
          </a:p>
          <a:p>
            <a:endParaRPr lang="tr-TR" sz="800" dirty="0"/>
          </a:p>
        </p:txBody>
      </p:sp>
    </p:spTree>
    <p:extLst>
      <p:ext uri="{BB962C8B-B14F-4D97-AF65-F5344CB8AC3E}">
        <p14:creationId xmlns:p14="http://schemas.microsoft.com/office/powerpoint/2010/main" val="359741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15229</TotalTime>
  <Words>2732</Words>
  <Application>Microsoft Office PowerPoint</Application>
  <PresentationFormat>Geniş ekran</PresentationFormat>
  <Paragraphs>805</Paragraphs>
  <Slides>37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37</vt:i4>
      </vt:variant>
    </vt:vector>
  </HeadingPairs>
  <TitlesOfParts>
    <vt:vector size="44" baseType="lpstr">
      <vt:lpstr>Myriad Pro</vt:lpstr>
      <vt:lpstr>Myriad Pro Semibold</vt:lpstr>
      <vt:lpstr>Arial</vt:lpstr>
      <vt:lpstr>Times New Roman</vt:lpstr>
      <vt:lpstr>Calibri Light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TEMEL GÖSTERGELER – NİJERYA</vt:lpstr>
      <vt:lpstr>PowerPoint Sunusu</vt:lpstr>
      <vt:lpstr>TEMEL GÖSTERGELER – NİJERYA</vt:lpstr>
      <vt:lpstr>TEMEL GÖSTERGELER – NİJERYA</vt:lpstr>
      <vt:lpstr>NİJERYA’NIN İHRACATI – BAŞLICA ÜLKELER 2019</vt:lpstr>
      <vt:lpstr>NİJERYA’NIN İHRACATI – BAŞLICA ÜRÜNLER 2019</vt:lpstr>
      <vt:lpstr>NİJERYA’NIN İTHALATI – BAŞLICA ÜLKELER 2019</vt:lpstr>
      <vt:lpstr>NİJERYA’NIN İTHALATI – BAŞLICA ÜRÜNLER 2019</vt:lpstr>
      <vt:lpstr>TÜRKİYE-NİJERYA İKİLİ TİCARET VERİLERİ</vt:lpstr>
      <vt:lpstr>Türkiye-Nijerya İhracat-İthalat Kalemleri 2019 Yılı</vt:lpstr>
      <vt:lpstr>2019-2020 Yılları  Q1+Q2 Dönemi Karşılaştırılması</vt:lpstr>
      <vt:lpstr>Türkiye’nin Nijerya’ya İhracat Kalemleri  2019 Q1+Q2 / 2020 Q1+Q2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Developer</dc:creator>
  <cp:lastModifiedBy>ONUR</cp:lastModifiedBy>
  <cp:revision>1689</cp:revision>
  <cp:lastPrinted>2020-04-01T06:21:39Z</cp:lastPrinted>
  <dcterms:created xsi:type="dcterms:W3CDTF">2019-10-31T08:10:08Z</dcterms:created>
  <dcterms:modified xsi:type="dcterms:W3CDTF">2020-11-05T08:31:07Z</dcterms:modified>
</cp:coreProperties>
</file>